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88" r:id="rId2"/>
    <p:sldId id="289" r:id="rId3"/>
    <p:sldId id="320" r:id="rId4"/>
    <p:sldId id="290" r:id="rId5"/>
    <p:sldId id="321" r:id="rId6"/>
    <p:sldId id="322" r:id="rId7"/>
    <p:sldId id="323" r:id="rId8"/>
    <p:sldId id="324" r:id="rId9"/>
    <p:sldId id="325" r:id="rId10"/>
    <p:sldId id="326" r:id="rId11"/>
    <p:sldId id="291" r:id="rId12"/>
    <p:sldId id="292" r:id="rId13"/>
    <p:sldId id="327" r:id="rId14"/>
    <p:sldId id="328" r:id="rId15"/>
    <p:sldId id="329" r:id="rId16"/>
    <p:sldId id="293" r:id="rId17"/>
    <p:sldId id="330" r:id="rId18"/>
    <p:sldId id="331" r:id="rId19"/>
    <p:sldId id="294" r:id="rId20"/>
    <p:sldId id="332" r:id="rId21"/>
    <p:sldId id="295" r:id="rId22"/>
    <p:sldId id="333" r:id="rId23"/>
    <p:sldId id="334" r:id="rId24"/>
    <p:sldId id="296" r:id="rId25"/>
    <p:sldId id="297" r:id="rId26"/>
    <p:sldId id="367" r:id="rId27"/>
    <p:sldId id="368" r:id="rId28"/>
    <p:sldId id="369" r:id="rId29"/>
    <p:sldId id="298" r:id="rId30"/>
    <p:sldId id="299" r:id="rId31"/>
    <p:sldId id="370" r:id="rId32"/>
    <p:sldId id="300" r:id="rId33"/>
    <p:sldId id="301" r:id="rId34"/>
    <p:sldId id="371" r:id="rId35"/>
    <p:sldId id="372" r:id="rId36"/>
    <p:sldId id="302" r:id="rId37"/>
    <p:sldId id="373" r:id="rId38"/>
    <p:sldId id="303" r:id="rId39"/>
    <p:sldId id="304" r:id="rId40"/>
    <p:sldId id="37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6792" autoAdjust="0"/>
  </p:normalViewPr>
  <p:slideViewPr>
    <p:cSldViewPr snapToGrid="0">
      <p:cViewPr varScale="1">
        <p:scale>
          <a:sx n="70" d="100"/>
          <a:sy n="70"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E191E9-89A8-4775-AB8E-F393B5AC5E4E}" type="datetimeFigureOut">
              <a:rPr lang="en-US" smtClean="0"/>
              <a:t>1/25/2023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AA688A-0200-4753-B79A-C96D9FC40DE2}" type="slidenum">
              <a:rPr lang="en-US" smtClean="0"/>
              <a:t>‹Nº›</a:t>
            </a:fld>
            <a:endParaRPr lang="en-US"/>
          </a:p>
        </p:txBody>
      </p:sp>
    </p:spTree>
    <p:extLst>
      <p:ext uri="{BB962C8B-B14F-4D97-AF65-F5344CB8AC3E}">
        <p14:creationId xmlns:p14="http://schemas.microsoft.com/office/powerpoint/2010/main" val="518731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2400" b="1" dirty="0" err="1" smtClean="0"/>
              <a:t>Sección</a:t>
            </a:r>
            <a:r>
              <a:rPr lang="en-US" sz="2400" b="1" dirty="0" smtClean="0"/>
              <a:t> 1 </a:t>
            </a:r>
          </a:p>
          <a:p>
            <a:r>
              <a:rPr lang="en-US" sz="2400" b="1" dirty="0" err="1" smtClean="0"/>
              <a:t>protección</a:t>
            </a:r>
            <a:r>
              <a:rPr lang="en-US" sz="2400" b="1" dirty="0" smtClean="0"/>
              <a:t> </a:t>
            </a:r>
            <a:r>
              <a:rPr lang="en-US" sz="2400" b="1" dirty="0" err="1" smtClean="0"/>
              <a:t>por</a:t>
            </a:r>
            <a:r>
              <a:rPr lang="en-US" sz="2400" b="1" dirty="0" smtClean="0"/>
              <a:t> </a:t>
            </a:r>
            <a:r>
              <a:rPr lang="en-US" sz="2400" b="1" dirty="0" err="1" smtClean="0"/>
              <a:t>relé</a:t>
            </a:r>
            <a:r>
              <a:rPr lang="en-US" sz="2400" b="1" dirty="0" smtClean="0"/>
              <a:t> </a:t>
            </a:r>
          </a:p>
          <a:p>
            <a:endParaRPr lang="en-US" dirty="0" smtClean="0"/>
          </a:p>
          <a:p>
            <a:pPr algn="just"/>
            <a:r>
              <a:rPr lang="en-US" dirty="0" smtClean="0"/>
              <a:t>1.1. </a:t>
            </a:r>
            <a:r>
              <a:rPr lang="en-US" dirty="0" err="1" smtClean="0"/>
              <a:t>Introducción</a:t>
            </a:r>
            <a:endParaRPr lang="en-US" dirty="0" smtClean="0"/>
          </a:p>
          <a:p>
            <a:pPr algn="just"/>
            <a:endParaRPr lang="en-US" dirty="0" smtClean="0"/>
          </a:p>
          <a:p>
            <a:pPr algn="just"/>
            <a:r>
              <a:rPr lang="en-US" dirty="0" smtClean="0"/>
              <a:t>Como se </a:t>
            </a:r>
            <a:r>
              <a:rPr lang="en-US" dirty="0" err="1" smtClean="0"/>
              <a:t>indica</a:t>
            </a:r>
            <a:r>
              <a:rPr lang="en-US" dirty="0" smtClean="0"/>
              <a:t> </a:t>
            </a:r>
            <a:r>
              <a:rPr lang="en-US" dirty="0" err="1" smtClean="0"/>
              <a:t>en</a:t>
            </a:r>
            <a:r>
              <a:rPr lang="en-US" dirty="0" smtClean="0"/>
              <a:t> </a:t>
            </a:r>
            <a:r>
              <a:rPr lang="en-US" dirty="0" err="1" smtClean="0"/>
              <a:t>numerosas</a:t>
            </a:r>
            <a:r>
              <a:rPr lang="en-US" dirty="0" smtClean="0"/>
              <a:t> </a:t>
            </a:r>
            <a:r>
              <a:rPr lang="en-US" dirty="0" err="1" smtClean="0"/>
              <a:t>fuentes</a:t>
            </a:r>
            <a:r>
              <a:rPr lang="en-US" dirty="0" smtClean="0"/>
              <a:t>, </a:t>
            </a:r>
            <a:r>
              <a:rPr lang="en-US" dirty="0" err="1" smtClean="0"/>
              <a:t>incluido</a:t>
            </a:r>
            <a:r>
              <a:rPr lang="en-US" dirty="0" smtClean="0"/>
              <a:t> [1], </a:t>
            </a:r>
            <a:r>
              <a:rPr lang="en-US" dirty="0" err="1" smtClean="0"/>
              <a:t>cualquier</a:t>
            </a:r>
            <a:r>
              <a:rPr lang="en-US" dirty="0" smtClean="0"/>
              <a:t> </a:t>
            </a:r>
            <a:r>
              <a:rPr lang="en-US" dirty="0" err="1" smtClean="0"/>
              <a:t>condición</a:t>
            </a:r>
            <a:r>
              <a:rPr lang="en-US" dirty="0" smtClean="0"/>
              <a:t> </a:t>
            </a:r>
            <a:r>
              <a:rPr lang="en-US" dirty="0" err="1" smtClean="0"/>
              <a:t>anormal</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transmisión</a:t>
            </a:r>
            <a:r>
              <a:rPr lang="en-US" dirty="0" smtClean="0"/>
              <a:t> y </a:t>
            </a:r>
            <a:r>
              <a:rPr lang="en-US" dirty="0" err="1" smtClean="0"/>
              <a:t>distribución</a:t>
            </a:r>
            <a:r>
              <a:rPr lang="en-US" dirty="0" smtClean="0"/>
              <a:t> </a:t>
            </a:r>
            <a:r>
              <a:rPr lang="en-US" dirty="0" err="1" smtClean="0"/>
              <a:t>eléctrica</a:t>
            </a:r>
            <a:r>
              <a:rPr lang="en-US" dirty="0" smtClean="0"/>
              <a:t> (</a:t>
            </a:r>
            <a:r>
              <a:rPr lang="en-US" dirty="0" err="1" smtClean="0"/>
              <a:t>por</a:t>
            </a:r>
            <a:r>
              <a:rPr lang="en-US" dirty="0" smtClean="0"/>
              <a:t> </a:t>
            </a:r>
            <a:r>
              <a:rPr lang="en-US" dirty="0" err="1" smtClean="0"/>
              <a:t>ejemplo</a:t>
            </a:r>
            <a:r>
              <a:rPr lang="en-US" dirty="0" smtClean="0"/>
              <a:t>, un </a:t>
            </a:r>
            <a:r>
              <a:rPr lang="en-US" dirty="0" err="1" smtClean="0"/>
              <a:t>cortocircuito</a:t>
            </a:r>
            <a:r>
              <a:rPr lang="en-US" dirty="0" smtClean="0"/>
              <a:t>) </a:t>
            </a:r>
            <a:r>
              <a:rPr lang="en-US" dirty="0" err="1" smtClean="0"/>
              <a:t>debe</a:t>
            </a:r>
            <a:r>
              <a:rPr lang="en-US" dirty="0" smtClean="0"/>
              <a:t> </a:t>
            </a:r>
            <a:r>
              <a:rPr lang="en-US" dirty="0" err="1" smtClean="0"/>
              <a:t>detenerse</a:t>
            </a:r>
            <a:r>
              <a:rPr lang="en-US" dirty="0" smtClean="0"/>
              <a:t> </a:t>
            </a:r>
            <a:r>
              <a:rPr lang="en-US" dirty="0" err="1" smtClean="0"/>
              <a:t>en</a:t>
            </a:r>
            <a:r>
              <a:rPr lang="en-US" dirty="0" smtClean="0"/>
              <a:t> el </a:t>
            </a:r>
            <a:r>
              <a:rPr lang="en-US" dirty="0" err="1" smtClean="0"/>
              <a:t>menor</a:t>
            </a:r>
            <a:r>
              <a:rPr lang="en-US" dirty="0" smtClean="0"/>
              <a:t> </a:t>
            </a:r>
            <a:r>
              <a:rPr lang="en-US" dirty="0" err="1" smtClean="0"/>
              <a:t>tiempo</a:t>
            </a:r>
            <a:r>
              <a:rPr lang="en-US" dirty="0" smtClean="0"/>
              <a:t> </a:t>
            </a:r>
            <a:r>
              <a:rPr lang="en-US" dirty="0" err="1" smtClean="0"/>
              <a:t>posible</a:t>
            </a:r>
            <a:r>
              <a:rPr lang="en-US" dirty="0" smtClean="0"/>
              <a:t> </a:t>
            </a:r>
            <a:r>
              <a:rPr lang="en-US" dirty="0" err="1" smtClean="0"/>
              <a:t>porque</a:t>
            </a:r>
            <a:r>
              <a:rPr lang="en-US" dirty="0" smtClean="0"/>
              <a:t> </a:t>
            </a:r>
            <a:r>
              <a:rPr lang="en-US" dirty="0" err="1" smtClean="0"/>
              <a:t>todos</a:t>
            </a:r>
            <a:r>
              <a:rPr lang="en-US" dirty="0" smtClean="0"/>
              <a:t> </a:t>
            </a:r>
            <a:r>
              <a:rPr lang="en-US" dirty="0" err="1" smtClean="0"/>
              <a:t>los</a:t>
            </a:r>
            <a:r>
              <a:rPr lang="en-US" dirty="0" smtClean="0"/>
              <a:t> </a:t>
            </a:r>
            <a:r>
              <a:rPr lang="en-US" dirty="0" err="1" smtClean="0"/>
              <a:t>componentes</a:t>
            </a:r>
            <a:r>
              <a:rPr lang="en-US" dirty="0" smtClean="0"/>
              <a:t> del </a:t>
            </a:r>
            <a:r>
              <a:rPr lang="en-US" dirty="0" err="1" smtClean="0"/>
              <a:t>sistema</a:t>
            </a:r>
            <a:r>
              <a:rPr lang="en-US" dirty="0" smtClean="0"/>
              <a:t>, </a:t>
            </a:r>
            <a:r>
              <a:rPr lang="en-US" dirty="0" err="1" smtClean="0"/>
              <a:t>es</a:t>
            </a:r>
            <a:r>
              <a:rPr lang="en-US" dirty="0" smtClean="0"/>
              <a:t> </a:t>
            </a:r>
            <a:r>
              <a:rPr lang="en-US" dirty="0" err="1" smtClean="0"/>
              <a:t>decir</a:t>
            </a:r>
            <a:r>
              <a:rPr lang="en-US" dirty="0" smtClean="0"/>
              <a:t>, </a:t>
            </a:r>
            <a:r>
              <a:rPr lang="en-US" dirty="0" err="1" smtClean="0"/>
              <a:t>los</a:t>
            </a:r>
            <a:r>
              <a:rPr lang="en-US" dirty="0" smtClean="0"/>
              <a:t> </a:t>
            </a:r>
            <a:r>
              <a:rPr lang="en-US" dirty="0" err="1" smtClean="0"/>
              <a:t>transformadores</a:t>
            </a:r>
            <a:r>
              <a:rPr lang="en-US" dirty="0" smtClean="0"/>
              <a:t>. </a:t>
            </a:r>
            <a:r>
              <a:rPr lang="en-US" dirty="0" err="1" smtClean="0"/>
              <a:t>los</a:t>
            </a:r>
            <a:r>
              <a:rPr lang="en-US" dirty="0" smtClean="0"/>
              <a:t> </a:t>
            </a:r>
            <a:r>
              <a:rPr lang="en-US" dirty="0" err="1" smtClean="0"/>
              <a:t>disyuntores</a:t>
            </a:r>
            <a:r>
              <a:rPr lang="en-US" dirty="0" smtClean="0"/>
              <a:t>, </a:t>
            </a:r>
            <a:r>
              <a:rPr lang="en-US" dirty="0" err="1" smtClean="0"/>
              <a:t>conductores</a:t>
            </a:r>
            <a:r>
              <a:rPr lang="en-US" dirty="0" smtClean="0"/>
              <a:t> de </a:t>
            </a:r>
            <a:r>
              <a:rPr lang="en-US" dirty="0" err="1" smtClean="0"/>
              <a:t>línea</a:t>
            </a:r>
            <a:r>
              <a:rPr lang="en-US" dirty="0" smtClean="0"/>
              <a:t> y </a:t>
            </a:r>
            <a:r>
              <a:rPr lang="en-US" dirty="0" err="1" smtClean="0"/>
              <a:t>barra</a:t>
            </a:r>
            <a:r>
              <a:rPr lang="en-US" dirty="0" smtClean="0"/>
              <a:t>, etc., </a:t>
            </a:r>
            <a:r>
              <a:rPr lang="en-US" dirty="0" err="1" smtClean="0"/>
              <a:t>están</a:t>
            </a:r>
            <a:r>
              <a:rPr lang="en-US" dirty="0" smtClean="0"/>
              <a:t> </a:t>
            </a:r>
            <a:r>
              <a:rPr lang="en-US" dirty="0" err="1" smtClean="0"/>
              <a:t>diseñados</a:t>
            </a:r>
            <a:r>
              <a:rPr lang="en-US" dirty="0" smtClean="0"/>
              <a:t> para </a:t>
            </a:r>
            <a:r>
              <a:rPr lang="en-US" dirty="0" err="1" smtClean="0"/>
              <a:t>valores</a:t>
            </a:r>
            <a:r>
              <a:rPr lang="en-US" dirty="0" smtClean="0"/>
              <a:t> </a:t>
            </a:r>
            <a:r>
              <a:rPr lang="en-US" dirty="0" err="1" smtClean="0"/>
              <a:t>normales</a:t>
            </a:r>
            <a:r>
              <a:rPr lang="en-US" dirty="0" smtClean="0"/>
              <a:t> de </a:t>
            </a:r>
            <a:r>
              <a:rPr lang="en-US" dirty="0" err="1" smtClean="0"/>
              <a:t>corrientes</a:t>
            </a:r>
            <a:r>
              <a:rPr lang="en-US" dirty="0" smtClean="0"/>
              <a:t>, que </a:t>
            </a:r>
            <a:r>
              <a:rPr lang="en-US" dirty="0" err="1" smtClean="0"/>
              <a:t>normalmente</a:t>
            </a:r>
            <a:r>
              <a:rPr lang="en-US" dirty="0" smtClean="0"/>
              <a:t> no </a:t>
            </a:r>
            <a:r>
              <a:rPr lang="en-US" dirty="0" err="1" smtClean="0"/>
              <a:t>superan</a:t>
            </a:r>
            <a:r>
              <a:rPr lang="en-US" dirty="0" smtClean="0"/>
              <a:t> </a:t>
            </a:r>
            <a:r>
              <a:rPr lang="en-US" dirty="0" err="1" smtClean="0"/>
              <a:t>los</a:t>
            </a:r>
            <a:r>
              <a:rPr lang="en-US" dirty="0" smtClean="0"/>
              <a:t> 3000 A, y </a:t>
            </a:r>
            <a:r>
              <a:rPr lang="en-US" dirty="0" err="1" smtClean="0"/>
              <a:t>tensiones</a:t>
            </a:r>
            <a:r>
              <a:rPr lang="en-US" dirty="0" smtClean="0"/>
              <a:t> </a:t>
            </a:r>
            <a:r>
              <a:rPr lang="en-US" dirty="0" err="1" smtClean="0"/>
              <a:t>nominales</a:t>
            </a:r>
            <a:r>
              <a:rPr lang="en-US" dirty="0" smtClean="0"/>
              <a:t> del </a:t>
            </a:r>
            <a:r>
              <a:rPr lang="en-US" dirty="0" err="1" smtClean="0"/>
              <a:t>sistema</a:t>
            </a:r>
            <a:r>
              <a:rPr lang="en-US" dirty="0" smtClean="0"/>
              <a:t> (26 kV, 230 kV, etc.). Al </a:t>
            </a:r>
            <a:r>
              <a:rPr lang="en-US" dirty="0" err="1" smtClean="0"/>
              <a:t>mismo</a:t>
            </a:r>
            <a:r>
              <a:rPr lang="en-US" dirty="0" smtClean="0"/>
              <a:t> </a:t>
            </a:r>
            <a:r>
              <a:rPr lang="en-US" dirty="0" err="1" smtClean="0"/>
              <a:t>tiempo</a:t>
            </a:r>
            <a:r>
              <a:rPr lang="en-US" dirty="0" smtClean="0"/>
              <a:t>, </a:t>
            </a:r>
            <a:r>
              <a:rPr lang="en-US" dirty="0" err="1" smtClean="0"/>
              <a:t>durante</a:t>
            </a:r>
            <a:r>
              <a:rPr lang="en-US" dirty="0" smtClean="0"/>
              <a:t> un </a:t>
            </a:r>
            <a:r>
              <a:rPr lang="en-US" dirty="0" err="1" smtClean="0"/>
              <a:t>cortocircuito</a:t>
            </a:r>
            <a:r>
              <a:rPr lang="en-US" dirty="0" smtClean="0"/>
              <a:t>, las </a:t>
            </a:r>
            <a:r>
              <a:rPr lang="en-US" dirty="0" err="1" smtClean="0"/>
              <a:t>corrientes</a:t>
            </a:r>
            <a:r>
              <a:rPr lang="en-US" dirty="0" smtClean="0"/>
              <a:t> de </a:t>
            </a:r>
            <a:r>
              <a:rPr lang="en-US" dirty="0" err="1" smtClean="0"/>
              <a:t>falla</a:t>
            </a:r>
            <a:r>
              <a:rPr lang="en-US" dirty="0" smtClean="0"/>
              <a:t> </a:t>
            </a:r>
            <a:r>
              <a:rPr lang="en-US" dirty="0" err="1" smtClean="0"/>
              <a:t>pueden</a:t>
            </a:r>
            <a:r>
              <a:rPr lang="en-US" dirty="0" smtClean="0"/>
              <a:t> </a:t>
            </a:r>
            <a:r>
              <a:rPr lang="en-US" dirty="0" err="1" smtClean="0"/>
              <a:t>ser</a:t>
            </a:r>
            <a:r>
              <a:rPr lang="en-US" dirty="0" smtClean="0"/>
              <a:t> de 40 000, 50 000, 60 000 A, y </a:t>
            </a:r>
            <a:r>
              <a:rPr lang="en-US" dirty="0" err="1" smtClean="0"/>
              <a:t>los</a:t>
            </a:r>
            <a:r>
              <a:rPr lang="en-US" dirty="0" smtClean="0"/>
              <a:t> </a:t>
            </a:r>
            <a:r>
              <a:rPr lang="en-US" dirty="0" err="1" smtClean="0"/>
              <a:t>voltajes</a:t>
            </a:r>
            <a:r>
              <a:rPr lang="en-US" dirty="0" smtClean="0"/>
              <a:t> </a:t>
            </a:r>
            <a:r>
              <a:rPr lang="en-US" dirty="0" err="1" smtClean="0"/>
              <a:t>pueden</a:t>
            </a:r>
            <a:r>
              <a:rPr lang="en-US" dirty="0" smtClean="0"/>
              <a:t> </a:t>
            </a:r>
            <a:r>
              <a:rPr lang="en-US" dirty="0" err="1" smtClean="0"/>
              <a:t>ser</a:t>
            </a:r>
            <a:r>
              <a:rPr lang="en-US" dirty="0" smtClean="0"/>
              <a:t> de 2 a 3 </a:t>
            </a:r>
            <a:r>
              <a:rPr lang="en-US" dirty="0" err="1" smtClean="0"/>
              <a:t>veces</a:t>
            </a:r>
            <a:r>
              <a:rPr lang="en-US" dirty="0" smtClean="0"/>
              <a:t> </a:t>
            </a:r>
            <a:r>
              <a:rPr lang="en-US" dirty="0" err="1" smtClean="0"/>
              <a:t>más</a:t>
            </a:r>
            <a:r>
              <a:rPr lang="en-US" dirty="0" smtClean="0"/>
              <a:t> altos de lo normal. </a:t>
            </a:r>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2</a:t>
            </a:fld>
            <a:endParaRPr lang="en-US"/>
          </a:p>
        </p:txBody>
      </p:sp>
    </p:spTree>
    <p:extLst>
      <p:ext uri="{BB962C8B-B14F-4D97-AF65-F5344CB8AC3E}">
        <p14:creationId xmlns:p14="http://schemas.microsoft.com/office/powerpoint/2010/main" val="2030771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Si </a:t>
            </a:r>
            <a:r>
              <a:rPr lang="en-US" dirty="0" err="1" smtClean="0"/>
              <a:t>estas</a:t>
            </a:r>
            <a:r>
              <a:rPr lang="en-US" dirty="0" smtClean="0"/>
              <a:t> </a:t>
            </a:r>
            <a:r>
              <a:rPr lang="en-US" dirty="0" err="1" smtClean="0"/>
              <a:t>corrientes</a:t>
            </a:r>
            <a:r>
              <a:rPr lang="en-US" dirty="0" smtClean="0"/>
              <a:t> y </a:t>
            </a:r>
            <a:r>
              <a:rPr lang="en-US" dirty="0" err="1" smtClean="0"/>
              <a:t>voltajes</a:t>
            </a:r>
            <a:r>
              <a:rPr lang="en-US" dirty="0" smtClean="0"/>
              <a:t> </a:t>
            </a:r>
            <a:r>
              <a:rPr lang="en-US" dirty="0" err="1" smtClean="0"/>
              <a:t>excesivos</a:t>
            </a:r>
            <a:r>
              <a:rPr lang="en-US" dirty="0" smtClean="0"/>
              <a:t> </a:t>
            </a:r>
            <a:r>
              <a:rPr lang="en-US" dirty="0" err="1" smtClean="0"/>
              <a:t>persisten</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por</a:t>
            </a:r>
            <a:r>
              <a:rPr lang="en-US" dirty="0" smtClean="0"/>
              <a:t> un </a:t>
            </a:r>
            <a:r>
              <a:rPr lang="en-US" dirty="0" err="1" smtClean="0"/>
              <a:t>tiempo</a:t>
            </a:r>
            <a:r>
              <a:rPr lang="en-US" dirty="0" smtClean="0"/>
              <a:t> </a:t>
            </a:r>
            <a:r>
              <a:rPr lang="en-US" dirty="0" err="1" smtClean="0"/>
              <a:t>significativo</a:t>
            </a:r>
            <a:r>
              <a:rPr lang="en-US" dirty="0" smtClean="0"/>
              <a:t>, </a:t>
            </a:r>
            <a:r>
              <a:rPr lang="en-US" dirty="0" err="1" smtClean="0"/>
              <a:t>resultarán</a:t>
            </a:r>
            <a:r>
              <a:rPr lang="en-US" dirty="0" smtClean="0"/>
              <a:t> </a:t>
            </a:r>
            <a:r>
              <a:rPr lang="en-US" dirty="0" err="1" smtClean="0"/>
              <a:t>en</a:t>
            </a:r>
            <a:r>
              <a:rPr lang="en-US" dirty="0" smtClean="0"/>
              <a:t> </a:t>
            </a:r>
            <a:r>
              <a:rPr lang="en-US" dirty="0" err="1" smtClean="0"/>
              <a:t>daños</a:t>
            </a:r>
            <a:r>
              <a:rPr lang="en-US" dirty="0" smtClean="0"/>
              <a:t> al </a:t>
            </a:r>
            <a:r>
              <a:rPr lang="en-US" dirty="0" err="1" smtClean="0"/>
              <a:t>equipo</a:t>
            </a:r>
            <a:r>
              <a:rPr lang="en-US" dirty="0" smtClean="0"/>
              <a:t> y </a:t>
            </a:r>
            <a:r>
              <a:rPr lang="en-US" dirty="0" err="1" smtClean="0"/>
              <a:t>peligro</a:t>
            </a:r>
            <a:r>
              <a:rPr lang="en-US" dirty="0" smtClean="0"/>
              <a:t> para el personal del </a:t>
            </a:r>
            <a:r>
              <a:rPr lang="en-US" dirty="0" err="1" smtClean="0"/>
              <a:t>sistema</a:t>
            </a:r>
            <a:r>
              <a:rPr lang="en-US" dirty="0" smtClean="0"/>
              <a:t> de </a:t>
            </a:r>
            <a:r>
              <a:rPr lang="en-US" dirty="0" err="1" smtClean="0"/>
              <a:t>energía</a:t>
            </a:r>
            <a:r>
              <a:rPr lang="en-US" dirty="0" smtClean="0"/>
              <a:t> y el </a:t>
            </a:r>
            <a:r>
              <a:rPr lang="en-US" dirty="0" err="1" smtClean="0"/>
              <a:t>público</a:t>
            </a:r>
            <a:r>
              <a:rPr lang="en-US" dirty="0" smtClean="0"/>
              <a:t> </a:t>
            </a:r>
            <a:r>
              <a:rPr lang="en-US" dirty="0" err="1" smtClean="0"/>
              <a:t>en</a:t>
            </a:r>
            <a:r>
              <a:rPr lang="en-US" dirty="0" smtClean="0"/>
              <a:t> general.</a:t>
            </a:r>
          </a:p>
          <a:p>
            <a:pPr algn="just"/>
            <a:r>
              <a:rPr lang="en-US" dirty="0" err="1" smtClean="0"/>
              <a:t>Es</a:t>
            </a:r>
            <a:r>
              <a:rPr lang="en-US" dirty="0" smtClean="0"/>
              <a:t> </a:t>
            </a:r>
            <a:r>
              <a:rPr lang="en-US" dirty="0" err="1" smtClean="0"/>
              <a:t>por</a:t>
            </a:r>
            <a:r>
              <a:rPr lang="en-US" dirty="0" smtClean="0"/>
              <a:t> </a:t>
            </a:r>
            <a:r>
              <a:rPr lang="en-US" dirty="0" err="1" smtClean="0"/>
              <a:t>eso</a:t>
            </a:r>
            <a:r>
              <a:rPr lang="en-US" dirty="0" smtClean="0"/>
              <a:t> que </a:t>
            </a:r>
            <a:r>
              <a:rPr lang="en-US" dirty="0" err="1" smtClean="0"/>
              <a:t>cualquier</a:t>
            </a:r>
            <a:r>
              <a:rPr lang="en-US" dirty="0" smtClean="0"/>
              <a:t> </a:t>
            </a:r>
            <a:r>
              <a:rPr lang="en-US" dirty="0" err="1" smtClean="0"/>
              <a:t>falla</a:t>
            </a:r>
            <a:r>
              <a:rPr lang="en-US" dirty="0" smtClean="0"/>
              <a:t> </a:t>
            </a:r>
            <a:r>
              <a:rPr lang="en-US" dirty="0" err="1" smtClean="0"/>
              <a:t>en</a:t>
            </a:r>
            <a:r>
              <a:rPr lang="en-US" dirty="0" smtClean="0"/>
              <a:t> el </a:t>
            </a:r>
            <a:r>
              <a:rPr lang="en-US" dirty="0" err="1" smtClean="0"/>
              <a:t>sistema</a:t>
            </a:r>
            <a:r>
              <a:rPr lang="en-US" dirty="0" smtClean="0"/>
              <a:t> de </a:t>
            </a:r>
            <a:r>
              <a:rPr lang="en-US" dirty="0" err="1" smtClean="0"/>
              <a:t>energía</a:t>
            </a:r>
            <a:r>
              <a:rPr lang="en-US" dirty="0" smtClean="0"/>
              <a:t> </a:t>
            </a:r>
            <a:r>
              <a:rPr lang="en-US" dirty="0" err="1" smtClean="0"/>
              <a:t>debe</a:t>
            </a:r>
            <a:r>
              <a:rPr lang="en-US" dirty="0" smtClean="0"/>
              <a:t> </a:t>
            </a:r>
            <a:r>
              <a:rPr lang="en-US" dirty="0" err="1" smtClean="0"/>
              <a:t>aislarse</a:t>
            </a:r>
            <a:r>
              <a:rPr lang="en-US" dirty="0" smtClean="0"/>
              <a:t> </a:t>
            </a:r>
            <a:r>
              <a:rPr lang="en-US" dirty="0" err="1" smtClean="0"/>
              <a:t>casi</a:t>
            </a:r>
            <a:r>
              <a:rPr lang="en-US" dirty="0" smtClean="0"/>
              <a:t> de </a:t>
            </a:r>
            <a:r>
              <a:rPr lang="en-US" dirty="0" err="1" smtClean="0"/>
              <a:t>inmediato</a:t>
            </a:r>
            <a:r>
              <a:rPr lang="en-US" dirty="0" smtClean="0"/>
              <a:t> (</a:t>
            </a:r>
            <a:r>
              <a:rPr lang="en-US" dirty="0" err="1" smtClean="0"/>
              <a:t>generalmente</a:t>
            </a:r>
            <a:r>
              <a:rPr lang="en-US" dirty="0" smtClean="0"/>
              <a:t>, se </a:t>
            </a:r>
            <a:r>
              <a:rPr lang="en-US" dirty="0" err="1" smtClean="0"/>
              <a:t>hace</a:t>
            </a:r>
            <a:r>
              <a:rPr lang="en-US" dirty="0" smtClean="0"/>
              <a:t> </a:t>
            </a:r>
            <a:r>
              <a:rPr lang="en-US" dirty="0" err="1" smtClean="0"/>
              <a:t>en</a:t>
            </a:r>
            <a:r>
              <a:rPr lang="en-US" dirty="0" smtClean="0"/>
              <a:t> </a:t>
            </a:r>
            <a:r>
              <a:rPr lang="en-US" dirty="0" err="1" smtClean="0"/>
              <a:t>una</a:t>
            </a:r>
            <a:r>
              <a:rPr lang="en-US" dirty="0" smtClean="0"/>
              <a:t> </a:t>
            </a:r>
            <a:r>
              <a:rPr lang="en-US" dirty="0" err="1" smtClean="0"/>
              <a:t>fracción</a:t>
            </a:r>
            <a:r>
              <a:rPr lang="en-US" dirty="0" smtClean="0"/>
              <a:t> de </a:t>
            </a:r>
            <a:r>
              <a:rPr lang="en-US" dirty="0" err="1" smtClean="0"/>
              <a:t>segundo</a:t>
            </a:r>
            <a:r>
              <a:rPr lang="en-US" dirty="0" smtClean="0"/>
              <a:t>). Este </a:t>
            </a:r>
            <a:r>
              <a:rPr lang="en-US" dirty="0" err="1" smtClean="0"/>
              <a:t>aislamiento</a:t>
            </a:r>
            <a:r>
              <a:rPr lang="en-US" dirty="0" smtClean="0"/>
              <a:t> </a:t>
            </a:r>
            <a:r>
              <a:rPr lang="en-US" dirty="0" err="1" smtClean="0"/>
              <a:t>en</a:t>
            </a:r>
            <a:r>
              <a:rPr lang="en-US" dirty="0" smtClean="0"/>
              <a:t> la </a:t>
            </a:r>
            <a:r>
              <a:rPr lang="en-US" dirty="0" err="1" smtClean="0"/>
              <a:t>mayoría</a:t>
            </a:r>
            <a:r>
              <a:rPr lang="en-US" dirty="0" smtClean="0"/>
              <a:t> de </a:t>
            </a:r>
            <a:r>
              <a:rPr lang="en-US" dirty="0" err="1" smtClean="0"/>
              <a:t>los</a:t>
            </a:r>
            <a:r>
              <a:rPr lang="en-US" dirty="0" smtClean="0"/>
              <a:t> </a:t>
            </a:r>
            <a:r>
              <a:rPr lang="en-US" dirty="0" err="1" smtClean="0"/>
              <a:t>casos</a:t>
            </a:r>
            <a:r>
              <a:rPr lang="en-US" dirty="0" smtClean="0"/>
              <a:t> se </a:t>
            </a:r>
            <a:r>
              <a:rPr lang="en-US" dirty="0" err="1" smtClean="0"/>
              <a:t>realiza</a:t>
            </a:r>
            <a:r>
              <a:rPr lang="en-US" dirty="0" smtClean="0"/>
              <a:t> </a:t>
            </a:r>
            <a:r>
              <a:rPr lang="en-US" dirty="0" err="1" smtClean="0"/>
              <a:t>mediante</a:t>
            </a:r>
            <a:r>
              <a:rPr lang="en-US" dirty="0" smtClean="0"/>
              <a:t> </a:t>
            </a:r>
            <a:r>
              <a:rPr lang="en-US" dirty="0" err="1" smtClean="0"/>
              <a:t>dispositivos</a:t>
            </a:r>
            <a:r>
              <a:rPr lang="en-US" dirty="0" smtClean="0"/>
              <a:t> </a:t>
            </a:r>
            <a:r>
              <a:rPr lang="en-US" dirty="0" err="1" smtClean="0"/>
              <a:t>llamados</a:t>
            </a:r>
            <a:r>
              <a:rPr lang="en-US" dirty="0" smtClean="0"/>
              <a:t> "</a:t>
            </a:r>
            <a:r>
              <a:rPr lang="en-US" dirty="0" err="1" smtClean="0"/>
              <a:t>disyuntores</a:t>
            </a:r>
            <a:r>
              <a:rPr lang="en-US" dirty="0" smtClean="0"/>
              <a:t>" que se </a:t>
            </a:r>
            <a:r>
              <a:rPr lang="en-US" dirty="0" err="1" smtClean="0"/>
              <a:t>tratan</a:t>
            </a:r>
            <a:r>
              <a:rPr lang="en-US" dirty="0" smtClean="0"/>
              <a:t> con mayor </a:t>
            </a:r>
            <a:r>
              <a:rPr lang="en-US" dirty="0" err="1" smtClean="0"/>
              <a:t>detalle</a:t>
            </a:r>
            <a:r>
              <a:rPr lang="en-US" dirty="0" smtClean="0"/>
              <a:t> </a:t>
            </a:r>
            <a:r>
              <a:rPr lang="en-US" dirty="0" err="1" smtClean="0"/>
              <a:t>en</a:t>
            </a:r>
            <a:r>
              <a:rPr lang="en-US" dirty="0" smtClean="0"/>
              <a:t> </a:t>
            </a:r>
            <a:r>
              <a:rPr lang="en-US" dirty="0" err="1" smtClean="0"/>
              <a:t>numerosas</a:t>
            </a:r>
            <a:r>
              <a:rPr lang="en-US" dirty="0" smtClean="0"/>
              <a:t> </a:t>
            </a:r>
            <a:r>
              <a:rPr lang="en-US" dirty="0" err="1" smtClean="0"/>
              <a:t>fuentes</a:t>
            </a:r>
            <a:r>
              <a:rPr lang="en-US" dirty="0" smtClean="0"/>
              <a:t>, </a:t>
            </a:r>
            <a:r>
              <a:rPr lang="en-US" dirty="0" err="1" smtClean="0"/>
              <a:t>incluido</a:t>
            </a:r>
            <a:r>
              <a:rPr lang="en-US" dirty="0" smtClean="0"/>
              <a:t> [1].</a:t>
            </a:r>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es</a:t>
            </a:r>
            <a:r>
              <a:rPr lang="en-US" dirty="0" smtClean="0"/>
              <a:t> la </a:t>
            </a:r>
            <a:r>
              <a:rPr lang="en-US" dirty="0" err="1" smtClean="0"/>
              <a:t>interrupción</a:t>
            </a:r>
            <a:r>
              <a:rPr lang="en-US" dirty="0" smtClean="0"/>
              <a:t> de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para la </a:t>
            </a:r>
            <a:r>
              <a:rPr lang="en-US" dirty="0" err="1" smtClean="0"/>
              <a:t>protección</a:t>
            </a:r>
            <a:r>
              <a:rPr lang="en-US" dirty="0" smtClean="0"/>
              <a:t> del </a:t>
            </a:r>
            <a:r>
              <a:rPr lang="en-US" dirty="0" err="1" smtClean="0"/>
              <a:t>circuito</a:t>
            </a:r>
            <a:r>
              <a:rPr lang="en-US" dirty="0" smtClean="0"/>
              <a:t>. </a:t>
            </a:r>
            <a:r>
              <a:rPr lang="en-US" dirty="0" err="1" smtClean="0"/>
              <a:t>En</a:t>
            </a:r>
            <a:r>
              <a:rPr lang="en-US" dirty="0" smtClean="0"/>
              <a:t> la Fig. 1 se </a:t>
            </a:r>
            <a:r>
              <a:rPr lang="en-US" dirty="0" err="1" smtClean="0"/>
              <a:t>muestra</a:t>
            </a:r>
            <a:r>
              <a:rPr lang="en-US" dirty="0" smtClean="0"/>
              <a:t> un </a:t>
            </a:r>
            <a:r>
              <a:rPr lang="en-US" dirty="0" err="1" smtClean="0"/>
              <a:t>ejemplo</a:t>
            </a:r>
            <a:r>
              <a:rPr lang="en-US" dirty="0" smtClean="0"/>
              <a:t> de un </a:t>
            </a:r>
            <a:r>
              <a:rPr lang="en-US" dirty="0" err="1" smtClean="0"/>
              <a:t>disyuntor</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3</a:t>
            </a:fld>
            <a:endParaRPr lang="en-US"/>
          </a:p>
        </p:txBody>
      </p:sp>
    </p:spTree>
    <p:extLst>
      <p:ext uri="{BB962C8B-B14F-4D97-AF65-F5344CB8AC3E}">
        <p14:creationId xmlns:p14="http://schemas.microsoft.com/office/powerpoint/2010/main" val="3596203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Funcionalmente</a:t>
            </a:r>
            <a:r>
              <a:rPr lang="en-US" dirty="0" smtClean="0"/>
              <a:t>, </a:t>
            </a:r>
            <a:r>
              <a:rPr lang="en-US" dirty="0" err="1" smtClean="0"/>
              <a:t>cualquier</a:t>
            </a:r>
            <a:r>
              <a:rPr lang="en-US" dirty="0" smtClean="0"/>
              <a:t> </a:t>
            </a:r>
            <a:r>
              <a:rPr lang="en-US" dirty="0" err="1" smtClean="0"/>
              <a:t>interruptor</a:t>
            </a:r>
            <a:r>
              <a:rPr lang="en-US" dirty="0" smtClean="0"/>
              <a:t> </a:t>
            </a:r>
            <a:r>
              <a:rPr lang="en-US" dirty="0" err="1" smtClean="0"/>
              <a:t>funciona</a:t>
            </a:r>
            <a:r>
              <a:rPr lang="en-US" dirty="0" smtClean="0"/>
              <a:t> de </a:t>
            </a:r>
            <a:r>
              <a:rPr lang="en-US" dirty="0" err="1" smtClean="0"/>
              <a:t>manera</a:t>
            </a:r>
            <a:r>
              <a:rPr lang="en-US" dirty="0" smtClean="0"/>
              <a:t> similar a </a:t>
            </a:r>
            <a:r>
              <a:rPr lang="en-US" dirty="0" err="1" smtClean="0"/>
              <a:t>los</a:t>
            </a:r>
            <a:r>
              <a:rPr lang="en-US" dirty="0" smtClean="0"/>
              <a:t> </a:t>
            </a:r>
            <a:r>
              <a:rPr lang="en-US" dirty="0" err="1" smtClean="0"/>
              <a:t>instalados</a:t>
            </a:r>
            <a:r>
              <a:rPr lang="en-US" dirty="0" smtClean="0"/>
              <a:t> </a:t>
            </a:r>
            <a:r>
              <a:rPr lang="en-US" dirty="0" err="1" smtClean="0"/>
              <a:t>en</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que </a:t>
            </a:r>
            <a:r>
              <a:rPr lang="en-US" dirty="0" err="1" smtClean="0"/>
              <a:t>tiene</a:t>
            </a:r>
            <a:r>
              <a:rPr lang="en-US" dirty="0" smtClean="0"/>
              <a:t> </a:t>
            </a:r>
            <a:r>
              <a:rPr lang="en-US" dirty="0" err="1" smtClean="0"/>
              <a:t>en</a:t>
            </a:r>
            <a:r>
              <a:rPr lang="en-US" dirty="0" smtClean="0"/>
              <a:t> casa (</a:t>
            </a:r>
            <a:r>
              <a:rPr lang="en-US" dirty="0" err="1" smtClean="0"/>
              <a:t>en</a:t>
            </a:r>
            <a:r>
              <a:rPr lang="en-US" dirty="0" smtClean="0"/>
              <a:t> </a:t>
            </a:r>
            <a:r>
              <a:rPr lang="en-US" dirty="0" err="1" smtClean="0"/>
              <a:t>su</a:t>
            </a:r>
            <a:r>
              <a:rPr lang="en-US" dirty="0" smtClean="0"/>
              <a:t> </a:t>
            </a:r>
            <a:r>
              <a:rPr lang="en-US" dirty="0" err="1" smtClean="0"/>
              <a:t>garaje</a:t>
            </a:r>
            <a:r>
              <a:rPr lang="en-US" dirty="0" smtClean="0"/>
              <a:t>, </a:t>
            </a:r>
            <a:r>
              <a:rPr lang="en-US" dirty="0" err="1" smtClean="0"/>
              <a:t>por</a:t>
            </a:r>
            <a:r>
              <a:rPr lang="en-US" dirty="0" smtClean="0"/>
              <a:t> </a:t>
            </a:r>
            <a:r>
              <a:rPr lang="en-US" dirty="0" err="1" smtClean="0"/>
              <a:t>ejemplo</a:t>
            </a:r>
            <a:r>
              <a:rPr lang="en-US" dirty="0" smtClean="0"/>
              <a:t>). Si </a:t>
            </a:r>
            <a:r>
              <a:rPr lang="en-US" dirty="0" err="1" smtClean="0"/>
              <a:t>enchufa</a:t>
            </a:r>
            <a:r>
              <a:rPr lang="en-US" dirty="0" smtClean="0"/>
              <a:t> </a:t>
            </a:r>
            <a:r>
              <a:rPr lang="en-US" dirty="0" err="1" smtClean="0"/>
              <a:t>en</a:t>
            </a:r>
            <a:r>
              <a:rPr lang="en-US" dirty="0" smtClean="0"/>
              <a:t> </a:t>
            </a:r>
            <a:r>
              <a:rPr lang="en-US" dirty="0" err="1" smtClean="0"/>
              <a:t>su</a:t>
            </a:r>
            <a:r>
              <a:rPr lang="en-US" dirty="0" smtClean="0"/>
              <a:t> casa </a:t>
            </a:r>
            <a:r>
              <a:rPr lang="en-US" dirty="0" err="1" smtClean="0"/>
              <a:t>una</a:t>
            </a:r>
            <a:r>
              <a:rPr lang="en-US" dirty="0" smtClean="0"/>
              <a:t> </a:t>
            </a:r>
            <a:r>
              <a:rPr lang="en-US" dirty="0" err="1" smtClean="0"/>
              <a:t>unidad</a:t>
            </a:r>
            <a:r>
              <a:rPr lang="en-US" dirty="0" smtClean="0"/>
              <a:t> de </a:t>
            </a:r>
            <a:r>
              <a:rPr lang="en-US" dirty="0" err="1" smtClean="0"/>
              <a:t>aire</a:t>
            </a:r>
            <a:r>
              <a:rPr lang="en-US" dirty="0" smtClean="0"/>
              <a:t> </a:t>
            </a:r>
            <a:r>
              <a:rPr lang="en-US" dirty="0" err="1" smtClean="0"/>
              <a:t>acondicionado</a:t>
            </a:r>
            <a:r>
              <a:rPr lang="en-US" dirty="0" smtClean="0"/>
              <a:t> de 30 A </a:t>
            </a:r>
            <a:r>
              <a:rPr lang="en-US" dirty="0" err="1" smtClean="0"/>
              <a:t>en</a:t>
            </a:r>
            <a:r>
              <a:rPr lang="en-US" dirty="0" smtClean="0"/>
              <a:t> un </a:t>
            </a:r>
            <a:r>
              <a:rPr lang="en-US" dirty="0" err="1" smtClean="0"/>
              <a:t>receptáculo</a:t>
            </a:r>
            <a:r>
              <a:rPr lang="en-US" dirty="0" smtClean="0"/>
              <a:t> de 20 A, el </a:t>
            </a:r>
            <a:r>
              <a:rPr lang="en-US" dirty="0" err="1" smtClean="0"/>
              <a:t>cableado</a:t>
            </a:r>
            <a:r>
              <a:rPr lang="en-US" dirty="0" smtClean="0"/>
              <a:t> de </a:t>
            </a:r>
            <a:r>
              <a:rPr lang="en-US" dirty="0" err="1" smtClean="0"/>
              <a:t>su</a:t>
            </a:r>
            <a:r>
              <a:rPr lang="en-US" dirty="0" smtClean="0"/>
              <a:t> casa </a:t>
            </a:r>
            <a:r>
              <a:rPr lang="en-US" dirty="0" err="1" smtClean="0"/>
              <a:t>puede</a:t>
            </a:r>
            <a:r>
              <a:rPr lang="en-US" dirty="0" smtClean="0"/>
              <a:t> </a:t>
            </a:r>
            <a:r>
              <a:rPr lang="en-US" dirty="0" err="1" smtClean="0"/>
              <a:t>incendiarse</a:t>
            </a:r>
            <a:r>
              <a:rPr lang="en-US" dirty="0" smtClean="0"/>
              <a:t> a </a:t>
            </a:r>
            <a:r>
              <a:rPr lang="en-US" dirty="0" err="1" smtClean="0"/>
              <a:t>menos</a:t>
            </a:r>
            <a:r>
              <a:rPr lang="en-US" dirty="0" smtClean="0"/>
              <a:t> que se </a:t>
            </a:r>
            <a:r>
              <a:rPr lang="en-US" dirty="0" err="1" smtClean="0"/>
              <a:t>abra</a:t>
            </a:r>
            <a:r>
              <a:rPr lang="en-US" dirty="0" smtClean="0"/>
              <a:t> un </a:t>
            </a:r>
            <a:r>
              <a:rPr lang="en-US" dirty="0" err="1" smtClean="0"/>
              <a:t>interruptor</a:t>
            </a:r>
            <a:r>
              <a:rPr lang="en-US" dirty="0" smtClean="0"/>
              <a:t> </a:t>
            </a:r>
            <a:r>
              <a:rPr lang="en-US" dirty="0" err="1" smtClean="0"/>
              <a:t>en</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a:t>
            </a:r>
            <a:r>
              <a:rPr lang="en-US" dirty="0" err="1" smtClean="0"/>
              <a:t>asociada</a:t>
            </a:r>
            <a:r>
              <a:rPr lang="en-US" dirty="0" smtClean="0"/>
              <a:t> con ese </a:t>
            </a:r>
            <a:r>
              <a:rPr lang="en-US" dirty="0" err="1" smtClean="0"/>
              <a:t>receptáculo</a:t>
            </a:r>
            <a:r>
              <a:rPr lang="en-US" dirty="0" smtClean="0"/>
              <a:t> (o </a:t>
            </a:r>
            <a:r>
              <a:rPr lang="en-US" dirty="0" err="1" smtClean="0"/>
              <a:t>podemos</a:t>
            </a:r>
            <a:r>
              <a:rPr lang="en-US" dirty="0" smtClean="0"/>
              <a:t> </a:t>
            </a:r>
            <a:r>
              <a:rPr lang="en-US" dirty="0" err="1" smtClean="0"/>
              <a:t>decir</a:t>
            </a:r>
            <a:r>
              <a:rPr lang="en-US" dirty="0" smtClean="0"/>
              <a:t> "</a:t>
            </a:r>
            <a:r>
              <a:rPr lang="en-US" dirty="0" err="1" smtClean="0"/>
              <a:t>disparos</a:t>
            </a:r>
            <a:r>
              <a:rPr lang="en-US" dirty="0" smtClean="0"/>
              <a:t>"). Lo </a:t>
            </a:r>
            <a:r>
              <a:rPr lang="en-US" dirty="0" err="1" smtClean="0"/>
              <a:t>mismo</a:t>
            </a:r>
            <a:r>
              <a:rPr lang="en-US" dirty="0" smtClean="0"/>
              <a:t> </a:t>
            </a:r>
            <a:r>
              <a:rPr lang="en-US" dirty="0" err="1" smtClean="0"/>
              <a:t>ocurrirá</a:t>
            </a:r>
            <a:r>
              <a:rPr lang="en-US" dirty="0" smtClean="0"/>
              <a:t> con un </a:t>
            </a:r>
            <a:r>
              <a:rPr lang="en-US" dirty="0" err="1" smtClean="0"/>
              <a:t>interruptor</a:t>
            </a:r>
            <a:r>
              <a:rPr lang="en-US" dirty="0" smtClean="0"/>
              <a:t> de 230 kV que se </a:t>
            </a:r>
            <a:r>
              <a:rPr lang="en-US" dirty="0" err="1" smtClean="0"/>
              <a:t>muestra</a:t>
            </a:r>
            <a:r>
              <a:rPr lang="en-US" dirty="0" smtClean="0"/>
              <a:t> </a:t>
            </a:r>
            <a:r>
              <a:rPr lang="en-US" dirty="0" err="1" smtClean="0"/>
              <a:t>en</a:t>
            </a:r>
            <a:r>
              <a:rPr lang="en-US" dirty="0" smtClean="0"/>
              <a:t> la Fig. 1: </a:t>
            </a:r>
            <a:r>
              <a:rPr lang="en-US" dirty="0" err="1" smtClean="0"/>
              <a:t>si</a:t>
            </a:r>
            <a:r>
              <a:rPr lang="en-US" dirty="0" smtClean="0"/>
              <a:t> un </a:t>
            </a:r>
            <a:r>
              <a:rPr lang="en-US" dirty="0" err="1" smtClean="0"/>
              <a:t>circuito</a:t>
            </a:r>
            <a:r>
              <a:rPr lang="en-US" dirty="0" smtClean="0"/>
              <a:t> </a:t>
            </a:r>
            <a:r>
              <a:rPr lang="en-US" dirty="0" err="1" smtClean="0"/>
              <a:t>protegido</a:t>
            </a:r>
            <a:r>
              <a:rPr lang="en-US" dirty="0" smtClean="0"/>
              <a:t> </a:t>
            </a:r>
            <a:r>
              <a:rPr lang="en-US" dirty="0" err="1" smtClean="0"/>
              <a:t>por</a:t>
            </a:r>
            <a:r>
              <a:rPr lang="en-US" dirty="0" smtClean="0"/>
              <a:t> </a:t>
            </a:r>
            <a:r>
              <a:rPr lang="en-US" dirty="0" err="1" smtClean="0"/>
              <a:t>este</a:t>
            </a:r>
            <a:r>
              <a:rPr lang="en-US" dirty="0" smtClean="0"/>
              <a:t> </a:t>
            </a:r>
            <a:r>
              <a:rPr lang="en-US" dirty="0" err="1" smtClean="0"/>
              <a:t>interruptor</a:t>
            </a:r>
            <a:r>
              <a:rPr lang="en-US" dirty="0" smtClean="0"/>
              <a:t> </a:t>
            </a:r>
            <a:r>
              <a:rPr lang="en-US" dirty="0" err="1" smtClean="0"/>
              <a:t>tiene</a:t>
            </a:r>
            <a:r>
              <a:rPr lang="en-US" dirty="0" smtClean="0"/>
              <a:t> </a:t>
            </a:r>
            <a:r>
              <a:rPr lang="en-US" dirty="0" err="1" smtClean="0"/>
              <a:t>una</a:t>
            </a:r>
            <a:r>
              <a:rPr lang="en-US" dirty="0" smtClean="0"/>
              <a:t> </a:t>
            </a:r>
            <a:r>
              <a:rPr lang="en-US" dirty="0" err="1" smtClean="0"/>
              <a:t>falla</a:t>
            </a:r>
            <a:r>
              <a:rPr lang="en-US" dirty="0" smtClean="0"/>
              <a:t>, un </a:t>
            </a:r>
            <a:r>
              <a:rPr lang="en-US" dirty="0" err="1" smtClean="0"/>
              <a:t>interruptor</a:t>
            </a:r>
            <a:r>
              <a:rPr lang="en-US" dirty="0" smtClean="0"/>
              <a:t> </a:t>
            </a:r>
            <a:r>
              <a:rPr lang="en-US" dirty="0" err="1" smtClean="0"/>
              <a:t>disparará</a:t>
            </a:r>
            <a:r>
              <a:rPr lang="en-US" dirty="0" smtClean="0"/>
              <a:t> </a:t>
            </a:r>
            <a:r>
              <a:rPr lang="en-US" dirty="0" err="1" smtClean="0"/>
              <a:t>interrumpiendo</a:t>
            </a:r>
            <a:r>
              <a:rPr lang="en-US" dirty="0" smtClean="0"/>
              <a:t> el </a:t>
            </a:r>
            <a:r>
              <a:rPr lang="en-US" dirty="0" err="1" smtClean="0"/>
              <a:t>circuito</a:t>
            </a:r>
            <a:r>
              <a:rPr lang="en-US" dirty="0" smtClean="0"/>
              <a:t> y </a:t>
            </a:r>
            <a:r>
              <a:rPr lang="en-US" dirty="0" err="1" smtClean="0"/>
              <a:t>una</a:t>
            </a:r>
            <a:r>
              <a:rPr lang="en-US" dirty="0" smtClean="0"/>
              <a:t> </a:t>
            </a:r>
            <a:r>
              <a:rPr lang="en-US" dirty="0" err="1" smtClean="0"/>
              <a:t>corriente</a:t>
            </a:r>
            <a:r>
              <a:rPr lang="en-US" dirty="0" smtClean="0"/>
              <a:t> de </a:t>
            </a:r>
            <a:r>
              <a:rPr lang="en-US" dirty="0" err="1" smtClean="0"/>
              <a:t>falla</a:t>
            </a:r>
            <a:r>
              <a:rPr lang="en-US" dirty="0" smtClean="0"/>
              <a:t>. Lo que se </a:t>
            </a:r>
            <a:r>
              <a:rPr lang="en-US" dirty="0" err="1" smtClean="0"/>
              <a:t>debe</a:t>
            </a:r>
            <a:r>
              <a:rPr lang="en-US" dirty="0" smtClean="0"/>
              <a:t> </a:t>
            </a:r>
            <a:r>
              <a:rPr lang="en-US" dirty="0" err="1" smtClean="0"/>
              <a:t>teneren</a:t>
            </a:r>
            <a:r>
              <a:rPr lang="en-US" dirty="0" smtClean="0"/>
              <a:t> </a:t>
            </a:r>
            <a:r>
              <a:rPr lang="en-US" dirty="0" err="1" smtClean="0"/>
              <a:t>cuenta</a:t>
            </a:r>
            <a:r>
              <a:rPr lang="en-US" dirty="0" smtClean="0"/>
              <a:t> </a:t>
            </a:r>
            <a:r>
              <a:rPr lang="en-US" dirty="0" err="1" smtClean="0"/>
              <a:t>es</a:t>
            </a:r>
            <a:r>
              <a:rPr lang="en-US" dirty="0" smtClean="0"/>
              <a:t> que el </a:t>
            </a:r>
            <a:r>
              <a:rPr lang="en-US" dirty="0" err="1" smtClean="0"/>
              <a:t>interruptor</a:t>
            </a:r>
            <a:r>
              <a:rPr lang="en-US" dirty="0" smtClean="0"/>
              <a:t> </a:t>
            </a:r>
            <a:r>
              <a:rPr lang="en-US" dirty="0" err="1" smtClean="0"/>
              <a:t>por</a:t>
            </a:r>
            <a:r>
              <a:rPr lang="en-US" dirty="0" smtClean="0"/>
              <a:t> </a:t>
            </a:r>
            <a:r>
              <a:rPr lang="en-US" dirty="0" err="1" smtClean="0"/>
              <a:t>sí</a:t>
            </a:r>
            <a:r>
              <a:rPr lang="en-US" dirty="0" smtClean="0"/>
              <a:t> solo no </a:t>
            </a:r>
            <a:r>
              <a:rPr lang="en-US" dirty="0" err="1" smtClean="0"/>
              <a:t>sabe</a:t>
            </a:r>
            <a:r>
              <a:rPr lang="en-US" dirty="0" smtClean="0"/>
              <a:t> </a:t>
            </a:r>
            <a:r>
              <a:rPr lang="en-US" dirty="0" err="1" smtClean="0"/>
              <a:t>cuándo</a:t>
            </a:r>
            <a:r>
              <a:rPr lang="en-US" dirty="0" smtClean="0"/>
              <a:t> </a:t>
            </a:r>
            <a:r>
              <a:rPr lang="en-US" dirty="0" err="1" smtClean="0"/>
              <a:t>abrir</a:t>
            </a:r>
            <a:r>
              <a:rPr lang="en-US" dirty="0" smtClean="0"/>
              <a:t>; </a:t>
            </a:r>
            <a:r>
              <a:rPr lang="en-US" dirty="0" err="1" smtClean="0"/>
              <a:t>requiere</a:t>
            </a:r>
            <a:r>
              <a:rPr lang="en-US" dirty="0" smtClean="0"/>
              <a:t> un </a:t>
            </a:r>
            <a:r>
              <a:rPr lang="en-US" dirty="0" err="1" smtClean="0"/>
              <a:t>sistema</a:t>
            </a:r>
            <a:r>
              <a:rPr lang="en-US" dirty="0" smtClean="0"/>
              <a:t> de control </a:t>
            </a:r>
            <a:r>
              <a:rPr lang="en-US" dirty="0" err="1" smtClean="0"/>
              <a:t>adicional</a:t>
            </a:r>
            <a:r>
              <a:rPr lang="en-US" dirty="0" smtClean="0"/>
              <a:t> que </a:t>
            </a:r>
            <a:r>
              <a:rPr lang="en-US" dirty="0" err="1" smtClean="0"/>
              <a:t>analice</a:t>
            </a:r>
            <a:r>
              <a:rPr lang="en-US" dirty="0" smtClean="0"/>
              <a:t> </a:t>
            </a:r>
            <a:r>
              <a:rPr lang="en-US" dirty="0" err="1" smtClean="0"/>
              <a:t>continuamente</a:t>
            </a:r>
            <a:r>
              <a:rPr lang="en-US" dirty="0" smtClean="0"/>
              <a:t> </a:t>
            </a:r>
            <a:r>
              <a:rPr lang="en-US" dirty="0" err="1" smtClean="0"/>
              <a:t>los</a:t>
            </a:r>
            <a:r>
              <a:rPr lang="en-US" dirty="0" smtClean="0"/>
              <a:t> </a:t>
            </a:r>
            <a:r>
              <a:rPr lang="en-US" dirty="0" err="1" smtClean="0"/>
              <a:t>valores</a:t>
            </a:r>
            <a:r>
              <a:rPr lang="en-US" dirty="0" smtClean="0"/>
              <a:t> del </a:t>
            </a:r>
            <a:r>
              <a:rPr lang="en-US" dirty="0" err="1" smtClean="0"/>
              <a:t>sistema</a:t>
            </a:r>
            <a:r>
              <a:rPr lang="en-US" dirty="0" smtClean="0"/>
              <a:t> de </a:t>
            </a:r>
            <a:r>
              <a:rPr lang="en-US" dirty="0" err="1" smtClean="0"/>
              <a:t>potencia</a:t>
            </a:r>
            <a:r>
              <a:rPr lang="en-US" dirty="0" smtClean="0"/>
              <a:t> (p. </a:t>
            </a:r>
            <a:r>
              <a:rPr lang="en-US" dirty="0" err="1" smtClean="0"/>
              <a:t>ej</a:t>
            </a:r>
            <a:r>
              <a:rPr lang="en-US" dirty="0" smtClean="0"/>
              <a:t>., </a:t>
            </a:r>
            <a:r>
              <a:rPr lang="en-US" dirty="0" err="1" smtClean="0"/>
              <a:t>corrientes</a:t>
            </a:r>
            <a:r>
              <a:rPr lang="en-US" dirty="0" smtClean="0"/>
              <a:t> y </a:t>
            </a:r>
            <a:r>
              <a:rPr lang="en-US" dirty="0" err="1" smtClean="0"/>
              <a:t>voltajes</a:t>
            </a:r>
            <a:r>
              <a:rPr lang="en-US" dirty="0" smtClean="0"/>
              <a:t>) y </a:t>
            </a:r>
            <a:r>
              <a:rPr lang="en-US" dirty="0" err="1" smtClean="0"/>
              <a:t>cuando</a:t>
            </a:r>
            <a:r>
              <a:rPr lang="en-US" dirty="0" smtClean="0"/>
              <a:t> </a:t>
            </a:r>
            <a:r>
              <a:rPr lang="en-US" dirty="0" err="1" smtClean="0"/>
              <a:t>detecte</a:t>
            </a:r>
            <a:r>
              <a:rPr lang="en-US" dirty="0" smtClean="0"/>
              <a:t> </a:t>
            </a:r>
            <a:r>
              <a:rPr lang="en-US" dirty="0" err="1" smtClean="0"/>
              <a:t>una</a:t>
            </a:r>
            <a:r>
              <a:rPr lang="en-US" dirty="0" smtClean="0"/>
              <a:t> </a:t>
            </a:r>
            <a:r>
              <a:rPr lang="en-US" dirty="0" err="1" smtClean="0"/>
              <a:t>condición</a:t>
            </a:r>
            <a:r>
              <a:rPr lang="en-US" dirty="0" smtClean="0"/>
              <a:t> </a:t>
            </a:r>
            <a:r>
              <a:rPr lang="en-US" dirty="0" err="1" smtClean="0"/>
              <a:t>anormal</a:t>
            </a:r>
            <a:r>
              <a:rPr lang="en-US" dirty="0" smtClean="0"/>
              <a:t> </a:t>
            </a:r>
            <a:r>
              <a:rPr lang="en-US" dirty="0" err="1" smtClean="0"/>
              <a:t>ordenará</a:t>
            </a:r>
            <a:r>
              <a:rPr lang="en-US" dirty="0" smtClean="0"/>
              <a:t> que se </a:t>
            </a:r>
            <a:r>
              <a:rPr lang="en-US" dirty="0" err="1" smtClean="0"/>
              <a:t>dispare</a:t>
            </a:r>
            <a:r>
              <a:rPr lang="en-US" dirty="0" smtClean="0"/>
              <a:t> un </a:t>
            </a:r>
            <a:r>
              <a:rPr lang="en-US" dirty="0" err="1" smtClean="0"/>
              <a:t>interruptor</a:t>
            </a:r>
            <a:r>
              <a:rPr lang="en-US" dirty="0" smtClean="0"/>
              <a:t>. Este </a:t>
            </a:r>
            <a:r>
              <a:rPr lang="en-US" dirty="0" err="1" smtClean="0"/>
              <a:t>sistema</a:t>
            </a:r>
            <a:r>
              <a:rPr lang="en-US" dirty="0" smtClean="0"/>
              <a:t> de control se llama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a:t>
            </a:r>
          </a:p>
          <a:p>
            <a:pPr algn="just"/>
            <a:endParaRPr lang="en-US" dirty="0" smtClean="0"/>
          </a:p>
          <a:p>
            <a:pPr algn="just"/>
            <a:r>
              <a:rPr lang="en-US" b="1" dirty="0" smtClean="0"/>
              <a:t>1.2. </a:t>
            </a:r>
            <a:r>
              <a:rPr lang="en-US" b="1" dirty="0" err="1" smtClean="0"/>
              <a:t>Filosofía</a:t>
            </a:r>
            <a:r>
              <a:rPr lang="en-US" b="1" dirty="0" smtClean="0"/>
              <a:t> de </a:t>
            </a:r>
            <a:r>
              <a:rPr lang="en-US" b="1" dirty="0" err="1" smtClean="0"/>
              <a:t>protección</a:t>
            </a:r>
            <a:r>
              <a:rPr lang="en-US" b="1" dirty="0" smtClean="0"/>
              <a:t> </a:t>
            </a:r>
            <a:r>
              <a:rPr lang="en-US" b="1" dirty="0" err="1" smtClean="0"/>
              <a:t>por</a:t>
            </a:r>
            <a:r>
              <a:rPr lang="en-US" b="1" dirty="0" smtClean="0"/>
              <a:t> </a:t>
            </a:r>
            <a:r>
              <a:rPr lang="en-US" b="1" dirty="0" err="1" smtClean="0"/>
              <a:t>relé</a:t>
            </a:r>
            <a:endParaRPr lang="en-US" b="1" dirty="0" smtClean="0"/>
          </a:p>
          <a:p>
            <a:pPr algn="just"/>
            <a:endParaRPr lang="en-US" dirty="0" smtClean="0"/>
          </a:p>
          <a:p>
            <a:pPr algn="just"/>
            <a:r>
              <a:rPr lang="en-US" dirty="0" err="1" smtClean="0"/>
              <a:t>Comencemos</a:t>
            </a:r>
            <a:r>
              <a:rPr lang="en-US" dirty="0" smtClean="0"/>
              <a:t> con la </a:t>
            </a:r>
            <a:r>
              <a:rPr lang="en-US" dirty="0" err="1" smtClean="0"/>
              <a:t>descripción</a:t>
            </a:r>
            <a:r>
              <a:rPr lang="en-US" dirty="0" smtClean="0"/>
              <a:t> general de </a:t>
            </a:r>
            <a:r>
              <a:rPr lang="en-US" dirty="0" err="1" smtClean="0"/>
              <a:t>una</a:t>
            </a:r>
            <a:r>
              <a:rPr lang="en-US" dirty="0" smtClean="0"/>
              <a:t> </a:t>
            </a:r>
            <a:r>
              <a:rPr lang="en-US" dirty="0" err="1" smtClean="0"/>
              <a:t>filosofía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Su </a:t>
            </a:r>
            <a:r>
              <a:rPr lang="en-US" dirty="0" err="1" smtClean="0"/>
              <a:t>misión</a:t>
            </a:r>
            <a:r>
              <a:rPr lang="en-US" dirty="0" smtClean="0"/>
              <a:t> </a:t>
            </a:r>
            <a:r>
              <a:rPr lang="en-US" dirty="0" err="1" smtClean="0"/>
              <a:t>es</a:t>
            </a:r>
            <a:r>
              <a:rPr lang="en-US" dirty="0" smtClean="0"/>
              <a:t> la </a:t>
            </a:r>
            <a:r>
              <a:rPr lang="en-US" dirty="0" err="1" smtClean="0"/>
              <a:t>detección</a:t>
            </a:r>
            <a:r>
              <a:rPr lang="en-US" dirty="0" smtClean="0"/>
              <a:t> de </a:t>
            </a:r>
            <a:r>
              <a:rPr lang="en-US" dirty="0" err="1" smtClean="0"/>
              <a:t>condiciones</a:t>
            </a:r>
            <a:r>
              <a:rPr lang="en-US" dirty="0" smtClean="0"/>
              <a:t> </a:t>
            </a:r>
            <a:r>
              <a:rPr lang="en-US" dirty="0" err="1" smtClean="0"/>
              <a:t>anormales</a:t>
            </a:r>
            <a:r>
              <a:rPr lang="en-US" dirty="0" smtClean="0"/>
              <a:t> </a:t>
            </a:r>
            <a:r>
              <a:rPr lang="en-US" dirty="0" err="1" smtClean="0"/>
              <a:t>en</a:t>
            </a:r>
            <a:r>
              <a:rPr lang="en-US" dirty="0" smtClean="0"/>
              <a:t> el </a:t>
            </a:r>
            <a:r>
              <a:rPr lang="en-US" dirty="0" err="1" smtClean="0"/>
              <a:t>sistema</a:t>
            </a:r>
            <a:r>
              <a:rPr lang="en-US" dirty="0" smtClean="0"/>
              <a:t> de </a:t>
            </a:r>
            <a:r>
              <a:rPr lang="en-US" dirty="0" err="1" smtClean="0"/>
              <a:t>potencia</a:t>
            </a:r>
            <a:r>
              <a:rPr lang="en-US" dirty="0" smtClean="0"/>
              <a:t>, </a:t>
            </a:r>
            <a:r>
              <a:rPr lang="en-US" dirty="0" err="1" smtClean="0"/>
              <a:t>resultando</a:t>
            </a:r>
            <a:r>
              <a:rPr lang="en-US" dirty="0" smtClean="0"/>
              <a:t> </a:t>
            </a:r>
            <a:r>
              <a:rPr lang="en-US" dirty="0" err="1" smtClean="0"/>
              <a:t>en</a:t>
            </a:r>
            <a:r>
              <a:rPr lang="en-US" dirty="0" smtClean="0"/>
              <a:t> las </a:t>
            </a:r>
            <a:r>
              <a:rPr lang="en-US" dirty="0" err="1" smtClean="0"/>
              <a:t>siguientes</a:t>
            </a:r>
            <a:r>
              <a:rPr lang="en-US" dirty="0" smtClean="0"/>
              <a:t> </a:t>
            </a:r>
            <a:r>
              <a:rPr lang="en-US" dirty="0" err="1" smtClean="0"/>
              <a:t>acciones</a:t>
            </a:r>
            <a:r>
              <a:rPr lang="en-US" dirty="0" smtClean="0"/>
              <a:t>:</a:t>
            </a:r>
          </a:p>
          <a:p>
            <a:pPr algn="just"/>
            <a:r>
              <a:rPr lang="en-US" dirty="0" smtClean="0"/>
              <a:t>• </a:t>
            </a:r>
            <a:r>
              <a:rPr lang="en-US" dirty="0" err="1" smtClean="0"/>
              <a:t>Alarma</a:t>
            </a:r>
            <a:endParaRPr lang="en-US" dirty="0" smtClean="0"/>
          </a:p>
          <a:p>
            <a:pPr algn="just"/>
            <a:r>
              <a:rPr lang="en-US" dirty="0" smtClean="0"/>
              <a:t>• </a:t>
            </a:r>
            <a:r>
              <a:rPr lang="en-US" dirty="0" err="1" smtClean="0"/>
              <a:t>Aislamiento</a:t>
            </a:r>
            <a:r>
              <a:rPr lang="en-US" dirty="0" smtClean="0"/>
              <a:t> de </a:t>
            </a:r>
            <a:r>
              <a:rPr lang="en-US" dirty="0" err="1" smtClean="0"/>
              <a:t>una</a:t>
            </a:r>
            <a:r>
              <a:rPr lang="en-US" dirty="0" smtClean="0"/>
              <a:t> parte </a:t>
            </a:r>
            <a:r>
              <a:rPr lang="en-US" dirty="0" err="1" smtClean="0"/>
              <a:t>defectuosa</a:t>
            </a:r>
            <a:r>
              <a:rPr lang="en-US" dirty="0" smtClean="0"/>
              <a:t> del </a:t>
            </a:r>
            <a:r>
              <a:rPr lang="en-US" dirty="0" err="1" smtClean="0"/>
              <a:t>sistema</a:t>
            </a:r>
            <a:r>
              <a:rPr lang="en-US" dirty="0" smtClean="0"/>
              <a:t> a </a:t>
            </a:r>
            <a:r>
              <a:rPr lang="en-US" dirty="0" err="1" smtClean="0"/>
              <a:t>través</a:t>
            </a:r>
            <a:r>
              <a:rPr lang="en-US" dirty="0" smtClean="0"/>
              <a:t> de la </a:t>
            </a:r>
            <a:r>
              <a:rPr lang="en-US" dirty="0" err="1" smtClean="0"/>
              <a:t>operación</a:t>
            </a:r>
            <a:r>
              <a:rPr lang="en-US" dirty="0" smtClean="0"/>
              <a:t> de </a:t>
            </a:r>
            <a:r>
              <a:rPr lang="en-US" dirty="0" err="1" smtClean="0"/>
              <a:t>dispositivos</a:t>
            </a:r>
            <a:r>
              <a:rPr lang="en-US" dirty="0" smtClean="0"/>
              <a:t> de </a:t>
            </a:r>
            <a:r>
              <a:rPr lang="en-US" dirty="0" err="1" smtClean="0"/>
              <a:t>interrupción</a:t>
            </a:r>
            <a:r>
              <a:rPr lang="en-US" dirty="0" smtClean="0"/>
              <a:t> de </a:t>
            </a:r>
            <a:r>
              <a:rPr lang="en-US" dirty="0" err="1" smtClean="0"/>
              <a:t>circuitos</a:t>
            </a:r>
            <a:endParaRPr lang="en-US" dirty="0" smtClean="0"/>
          </a:p>
          <a:p>
            <a:pPr algn="just"/>
            <a:r>
              <a:rPr lang="en-US" dirty="0" err="1" smtClean="0"/>
              <a:t>Cualquier</a:t>
            </a:r>
            <a:r>
              <a:rPr lang="en-US" dirty="0" smtClean="0"/>
              <a:t> </a:t>
            </a:r>
            <a:r>
              <a:rPr lang="en-US" dirty="0" err="1" smtClean="0"/>
              <a:t>sistema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debe</a:t>
            </a:r>
            <a:r>
              <a:rPr lang="en-US" dirty="0" smtClean="0"/>
              <a:t> </a:t>
            </a:r>
            <a:r>
              <a:rPr lang="en-US" dirty="0" err="1" smtClean="0"/>
              <a:t>cumplir</a:t>
            </a:r>
            <a:r>
              <a:rPr lang="en-US" dirty="0" smtClean="0"/>
              <a:t> con </a:t>
            </a:r>
            <a:r>
              <a:rPr lang="en-US" dirty="0" err="1" smtClean="0"/>
              <a:t>los</a:t>
            </a:r>
            <a:r>
              <a:rPr lang="en-US" dirty="0" smtClean="0"/>
              <a:t> </a:t>
            </a:r>
            <a:r>
              <a:rPr lang="en-US" dirty="0" err="1" smtClean="0"/>
              <a:t>siguientes</a:t>
            </a:r>
            <a:r>
              <a:rPr lang="en-US" dirty="0" smtClean="0"/>
              <a:t> </a:t>
            </a:r>
            <a:r>
              <a:rPr lang="en-US" dirty="0" err="1" smtClean="0"/>
              <a:t>criterios</a:t>
            </a:r>
            <a:r>
              <a:rPr lang="en-US" dirty="0" smtClean="0"/>
              <a:t>:</a:t>
            </a:r>
          </a:p>
          <a:p>
            <a:pPr algn="just"/>
            <a:r>
              <a:rPr lang="en-US" dirty="0" smtClean="0"/>
              <a:t>• </a:t>
            </a:r>
            <a:r>
              <a:rPr lang="en-US" dirty="0" err="1" smtClean="0"/>
              <a:t>Sensibilidad</a:t>
            </a:r>
            <a:r>
              <a:rPr lang="en-US" dirty="0" smtClean="0"/>
              <a:t>: </a:t>
            </a:r>
            <a:r>
              <a:rPr lang="en-US" dirty="0" err="1" smtClean="0"/>
              <a:t>capacidad</a:t>
            </a:r>
            <a:r>
              <a:rPr lang="en-US" dirty="0" smtClean="0"/>
              <a:t> de </a:t>
            </a:r>
            <a:r>
              <a:rPr lang="en-US" dirty="0" err="1" smtClean="0"/>
              <a:t>detectar</a:t>
            </a:r>
            <a:r>
              <a:rPr lang="en-US" dirty="0" smtClean="0"/>
              <a:t> </a:t>
            </a:r>
            <a:r>
              <a:rPr lang="en-US" dirty="0" err="1" smtClean="0"/>
              <a:t>todas</a:t>
            </a:r>
            <a:r>
              <a:rPr lang="en-US" dirty="0" smtClean="0"/>
              <a:t> las </a:t>
            </a:r>
            <a:r>
              <a:rPr lang="en-US" dirty="0" err="1" smtClean="0"/>
              <a:t>condiciones</a:t>
            </a:r>
            <a:r>
              <a:rPr lang="en-US" dirty="0" smtClean="0"/>
              <a:t> </a:t>
            </a:r>
            <a:r>
              <a:rPr lang="en-US" dirty="0" err="1" smtClean="0"/>
              <a:t>anormales</a:t>
            </a:r>
            <a:r>
              <a:rPr lang="en-US" dirty="0" smtClean="0"/>
              <a:t>, </a:t>
            </a:r>
            <a:r>
              <a:rPr lang="en-US" dirty="0" err="1" smtClean="0"/>
              <a:t>cuyo</a:t>
            </a:r>
            <a:r>
              <a:rPr lang="en-US" dirty="0" smtClean="0"/>
              <a:t> </a:t>
            </a:r>
            <a:r>
              <a:rPr lang="en-US" dirty="0" err="1" smtClean="0"/>
              <a:t>sistema</a:t>
            </a:r>
            <a:r>
              <a:rPr lang="en-US" dirty="0" smtClean="0"/>
              <a:t> </a:t>
            </a:r>
            <a:r>
              <a:rPr lang="en-US" dirty="0" err="1" smtClean="0"/>
              <a:t>está</a:t>
            </a:r>
            <a:r>
              <a:rPr lang="en-US" dirty="0" smtClean="0"/>
              <a:t> </a:t>
            </a:r>
            <a:r>
              <a:rPr lang="en-US" dirty="0" err="1" smtClean="0"/>
              <a:t>diseñado</a:t>
            </a:r>
            <a:r>
              <a:rPr lang="en-US" dirty="0" smtClean="0"/>
              <a:t> para </a:t>
            </a:r>
            <a:r>
              <a:rPr lang="en-US" dirty="0" err="1" smtClean="0"/>
              <a:t>detectar</a:t>
            </a:r>
            <a:endParaRPr lang="en-US" dirty="0" smtClean="0"/>
          </a:p>
          <a:p>
            <a:pPr algn="just"/>
            <a:r>
              <a:rPr lang="en-US" dirty="0" smtClean="0"/>
              <a:t>• </a:t>
            </a:r>
            <a:r>
              <a:rPr lang="en-US" dirty="0" err="1" smtClean="0"/>
              <a:t>Selectividad</a:t>
            </a:r>
            <a:r>
              <a:rPr lang="en-US" dirty="0" smtClean="0"/>
              <a:t>: </a:t>
            </a:r>
            <a:r>
              <a:rPr lang="en-US" dirty="0" err="1" smtClean="0"/>
              <a:t>capacidad</a:t>
            </a:r>
            <a:r>
              <a:rPr lang="en-US" dirty="0" smtClean="0"/>
              <a:t> para </a:t>
            </a:r>
            <a:r>
              <a:rPr lang="en-US" dirty="0" err="1" smtClean="0"/>
              <a:t>iniciar</a:t>
            </a:r>
            <a:r>
              <a:rPr lang="en-US" dirty="0" smtClean="0"/>
              <a:t> el </a:t>
            </a:r>
            <a:r>
              <a:rPr lang="en-US" dirty="0" err="1" smtClean="0"/>
              <a:t>aislamiento</a:t>
            </a:r>
            <a:r>
              <a:rPr lang="en-US" dirty="0" smtClean="0"/>
              <a:t> de solo la parte </a:t>
            </a:r>
            <a:r>
              <a:rPr lang="en-US" dirty="0" err="1" smtClean="0"/>
              <a:t>defectuosa</a:t>
            </a:r>
            <a:r>
              <a:rPr lang="en-US" dirty="0" smtClean="0"/>
              <a:t> del </a:t>
            </a:r>
            <a:r>
              <a:rPr lang="en-US" dirty="0" err="1" smtClean="0"/>
              <a:t>sistema</a:t>
            </a:r>
            <a:r>
              <a:rPr lang="en-US" dirty="0" smtClean="0"/>
              <a:t> de </a:t>
            </a:r>
            <a:r>
              <a:rPr lang="en-US" dirty="0" err="1" smtClean="0"/>
              <a:t>energía</a:t>
            </a:r>
            <a:endParaRPr lang="en-US" dirty="0" smtClean="0"/>
          </a:p>
          <a:p>
            <a:pPr algn="just"/>
            <a:r>
              <a:rPr lang="en-US" dirty="0" smtClean="0"/>
              <a:t>• </a:t>
            </a:r>
            <a:r>
              <a:rPr lang="en-US" dirty="0" err="1" smtClean="0"/>
              <a:t>Confiabilidad</a:t>
            </a:r>
            <a:r>
              <a:rPr lang="en-US" dirty="0" smtClean="0"/>
              <a:t>: </a:t>
            </a:r>
            <a:r>
              <a:rPr lang="en-US" dirty="0" err="1" smtClean="0"/>
              <a:t>capacidad</a:t>
            </a:r>
            <a:r>
              <a:rPr lang="en-US" dirty="0" smtClean="0"/>
              <a:t> de </a:t>
            </a:r>
            <a:r>
              <a:rPr lang="en-US" dirty="0" err="1" smtClean="0"/>
              <a:t>operar</a:t>
            </a:r>
            <a:r>
              <a:rPr lang="en-US" dirty="0" smtClean="0"/>
              <a:t> con </a:t>
            </a:r>
            <a:r>
              <a:rPr lang="en-US" dirty="0" err="1" smtClean="0"/>
              <a:t>fallas</a:t>
            </a:r>
            <a:r>
              <a:rPr lang="en-US" dirty="0" smtClean="0"/>
              <a:t> o </a:t>
            </a:r>
            <a:r>
              <a:rPr lang="en-US" dirty="0" err="1" smtClean="0"/>
              <a:t>operaciones</a:t>
            </a:r>
            <a:r>
              <a:rPr lang="en-US" dirty="0" smtClean="0"/>
              <a:t> </a:t>
            </a:r>
            <a:r>
              <a:rPr lang="en-US" dirty="0" err="1" smtClean="0"/>
              <a:t>incorrectas</a:t>
            </a:r>
            <a:r>
              <a:rPr lang="en-US" dirty="0" smtClean="0"/>
              <a:t> </a:t>
            </a:r>
            <a:r>
              <a:rPr lang="en-US" dirty="0" err="1" smtClean="0"/>
              <a:t>mínimas</a:t>
            </a:r>
            <a:endParaRPr lang="en-US" dirty="0" smtClean="0"/>
          </a:p>
          <a:p>
            <a:pPr algn="just"/>
            <a:r>
              <a:rPr lang="en-US" dirty="0" smtClean="0"/>
              <a:t>• </a:t>
            </a:r>
            <a:r>
              <a:rPr lang="en-US" dirty="0" err="1" smtClean="0"/>
              <a:t>Eficacia</a:t>
            </a:r>
            <a:r>
              <a:rPr lang="en-US" dirty="0" smtClean="0"/>
              <a:t> </a:t>
            </a:r>
            <a:r>
              <a:rPr lang="en-US" dirty="0" err="1" smtClean="0"/>
              <a:t>económica</a:t>
            </a:r>
            <a:r>
              <a:rPr lang="en-US" dirty="0" smtClean="0"/>
              <a:t>: </a:t>
            </a:r>
            <a:r>
              <a:rPr lang="en-US" dirty="0" err="1" smtClean="0"/>
              <a:t>capacidad</a:t>
            </a:r>
            <a:r>
              <a:rPr lang="en-US" dirty="0" smtClean="0"/>
              <a:t> para </a:t>
            </a:r>
            <a:r>
              <a:rPr lang="en-US" dirty="0" err="1" smtClean="0"/>
              <a:t>cumplir</a:t>
            </a:r>
            <a:r>
              <a:rPr lang="en-US" dirty="0" smtClean="0"/>
              <a:t> con </a:t>
            </a:r>
            <a:r>
              <a:rPr lang="en-US" dirty="0" err="1" smtClean="0"/>
              <a:t>todas</a:t>
            </a:r>
            <a:r>
              <a:rPr lang="en-US" dirty="0" smtClean="0"/>
              <a:t> las </a:t>
            </a:r>
            <a:r>
              <a:rPr lang="en-US" dirty="0" err="1" smtClean="0"/>
              <a:t>funciones</a:t>
            </a:r>
            <a:r>
              <a:rPr lang="en-US" dirty="0" smtClean="0"/>
              <a:t> </a:t>
            </a:r>
            <a:r>
              <a:rPr lang="en-US" dirty="0" err="1" smtClean="0"/>
              <a:t>necesarias</a:t>
            </a:r>
            <a:r>
              <a:rPr lang="en-US" dirty="0" smtClean="0"/>
              <a:t> a un </a:t>
            </a:r>
            <a:r>
              <a:rPr lang="en-US" dirty="0" err="1" smtClean="0"/>
              <a:t>costo</a:t>
            </a:r>
            <a:r>
              <a:rPr lang="en-US" dirty="0" smtClean="0"/>
              <a:t> </a:t>
            </a:r>
            <a:r>
              <a:rPr lang="en-US" dirty="0" err="1" smtClean="0"/>
              <a:t>mínimo</a:t>
            </a:r>
            <a:endParaRPr lang="en-US" dirty="0" smtClean="0"/>
          </a:p>
          <a:p>
            <a:pPr algn="just"/>
            <a:r>
              <a:rPr lang="en-US" dirty="0" smtClean="0"/>
              <a:t>• </a:t>
            </a:r>
            <a:r>
              <a:rPr lang="en-US" dirty="0" err="1" smtClean="0"/>
              <a:t>Redundancia</a:t>
            </a:r>
            <a:r>
              <a:rPr lang="en-US" dirty="0" smtClean="0"/>
              <a:t> </a:t>
            </a:r>
            <a:r>
              <a:rPr lang="en-US" dirty="0" err="1" smtClean="0"/>
              <a:t>mejorada</a:t>
            </a:r>
            <a:r>
              <a:rPr lang="en-US" dirty="0" smtClean="0"/>
              <a:t>: </a:t>
            </a:r>
            <a:r>
              <a:rPr lang="en-US" dirty="0" err="1" smtClean="0"/>
              <a:t>aplicación</a:t>
            </a:r>
            <a:r>
              <a:rPr lang="en-US" dirty="0" smtClean="0"/>
              <a:t> de </a:t>
            </a:r>
            <a:r>
              <a:rPr lang="en-US" dirty="0" err="1" smtClean="0"/>
              <a:t>sistemas</a:t>
            </a:r>
            <a:r>
              <a:rPr lang="en-US" dirty="0" smtClean="0"/>
              <a:t> de </a:t>
            </a:r>
            <a:r>
              <a:rPr lang="en-US" dirty="0" err="1" smtClean="0"/>
              <a:t>relés</a:t>
            </a:r>
            <a:r>
              <a:rPr lang="en-US" dirty="0" smtClean="0"/>
              <a:t> </a:t>
            </a:r>
            <a:r>
              <a:rPr lang="en-US" dirty="0" err="1" smtClean="0"/>
              <a:t>primarios</a:t>
            </a:r>
            <a:r>
              <a:rPr lang="en-US" dirty="0" smtClean="0"/>
              <a:t> y de </a:t>
            </a:r>
            <a:r>
              <a:rPr lang="en-US" dirty="0" err="1" smtClean="0"/>
              <a:t>respaldo</a:t>
            </a:r>
            <a:r>
              <a:rPr lang="en-US" dirty="0" smtClean="0"/>
              <a:t> para </a:t>
            </a:r>
            <a:r>
              <a:rPr lang="en-US" dirty="0" err="1" smtClean="0"/>
              <a:t>equipos</a:t>
            </a:r>
            <a:r>
              <a:rPr lang="en-US" dirty="0" smtClean="0"/>
              <a:t> </a:t>
            </a:r>
            <a:r>
              <a:rPr lang="en-US" dirty="0" err="1" smtClean="0"/>
              <a:t>importantes</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4</a:t>
            </a:fld>
            <a:endParaRPr lang="en-US"/>
          </a:p>
        </p:txBody>
      </p:sp>
    </p:spTree>
    <p:extLst>
      <p:ext uri="{BB962C8B-B14F-4D97-AF65-F5344CB8AC3E}">
        <p14:creationId xmlns:p14="http://schemas.microsoft.com/office/powerpoint/2010/main" val="4277991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1.3. Los </a:t>
            </a:r>
            <a:r>
              <a:rPr lang="en-US" b="1" dirty="0" err="1" smtClean="0"/>
              <a:t>componentes</a:t>
            </a:r>
            <a:r>
              <a:rPr lang="en-US" b="1" dirty="0" smtClean="0"/>
              <a:t> </a:t>
            </a:r>
            <a:r>
              <a:rPr lang="en-US" b="1" dirty="0" err="1" smtClean="0"/>
              <a:t>principales</a:t>
            </a:r>
            <a:r>
              <a:rPr lang="en-US" b="1" dirty="0" smtClean="0"/>
              <a:t> de </a:t>
            </a:r>
            <a:r>
              <a:rPr lang="en-US" b="1" dirty="0" err="1" smtClean="0"/>
              <a:t>los</a:t>
            </a:r>
            <a:r>
              <a:rPr lang="en-US" b="1" dirty="0" smtClean="0"/>
              <a:t> </a:t>
            </a:r>
            <a:r>
              <a:rPr lang="en-US" b="1" dirty="0" err="1" smtClean="0"/>
              <a:t>sistemas</a:t>
            </a:r>
            <a:r>
              <a:rPr lang="en-US" b="1" dirty="0" smtClean="0"/>
              <a:t> de </a:t>
            </a:r>
            <a:r>
              <a:rPr lang="en-US" b="1" dirty="0" err="1" smtClean="0"/>
              <a:t>relés</a:t>
            </a:r>
            <a:endParaRPr lang="en-US" b="1" dirty="0" smtClean="0"/>
          </a:p>
          <a:p>
            <a:pPr algn="just"/>
            <a:endParaRPr lang="en-US" dirty="0" smtClean="0"/>
          </a:p>
          <a:p>
            <a:pPr algn="just"/>
            <a:r>
              <a:rPr lang="en-US" dirty="0" smtClean="0"/>
              <a:t>Los </a:t>
            </a:r>
            <a:r>
              <a:rPr lang="en-US" dirty="0" err="1" smtClean="0"/>
              <a:t>siguientes</a:t>
            </a:r>
            <a:r>
              <a:rPr lang="en-US" dirty="0" smtClean="0"/>
              <a:t> son </a:t>
            </a:r>
            <a:r>
              <a:rPr lang="en-US" dirty="0" err="1" smtClean="0"/>
              <a:t>los</a:t>
            </a:r>
            <a:r>
              <a:rPr lang="en-US" dirty="0" smtClean="0"/>
              <a:t>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relés</a:t>
            </a:r>
            <a:r>
              <a:rPr lang="en-US" dirty="0" smtClean="0"/>
              <a:t>:</a:t>
            </a:r>
          </a:p>
          <a:p>
            <a:pPr algn="just"/>
            <a:r>
              <a:rPr lang="en-US" dirty="0" smtClean="0"/>
              <a:t>• </a:t>
            </a:r>
            <a:r>
              <a:rPr lang="en-US" dirty="0" err="1" smtClean="0"/>
              <a:t>Relés</a:t>
            </a:r>
            <a:endParaRPr lang="en-US" dirty="0" smtClean="0"/>
          </a:p>
          <a:p>
            <a:pPr algn="just"/>
            <a:r>
              <a:rPr lang="en-US" dirty="0" smtClean="0"/>
              <a:t>• </a:t>
            </a:r>
            <a:r>
              <a:rPr lang="en-US" dirty="0" err="1" smtClean="0"/>
              <a:t>Interruptores</a:t>
            </a:r>
            <a:r>
              <a:rPr lang="en-US" dirty="0" smtClean="0"/>
              <a:t> de control y </a:t>
            </a:r>
            <a:r>
              <a:rPr lang="en-US" dirty="0" err="1" smtClean="0"/>
              <a:t>prueba</a:t>
            </a:r>
            <a:endParaRPr lang="en-US" dirty="0" smtClean="0"/>
          </a:p>
          <a:p>
            <a:pPr algn="just"/>
            <a:r>
              <a:rPr lang="en-US" dirty="0" smtClean="0"/>
              <a:t>• </a:t>
            </a:r>
            <a:r>
              <a:rPr lang="en-US" dirty="0" err="1" smtClean="0"/>
              <a:t>Transformadores</a:t>
            </a:r>
            <a:r>
              <a:rPr lang="en-US" dirty="0" smtClean="0"/>
              <a:t> </a:t>
            </a:r>
            <a:r>
              <a:rPr lang="en-US" dirty="0" err="1" smtClean="0"/>
              <a:t>auxiliares</a:t>
            </a:r>
            <a:endParaRPr lang="en-US" dirty="0" smtClean="0"/>
          </a:p>
          <a:p>
            <a:pPr algn="just"/>
            <a:r>
              <a:rPr lang="en-US" dirty="0" smtClean="0"/>
              <a:t>• </a:t>
            </a:r>
            <a:r>
              <a:rPr lang="en-US" dirty="0" err="1" smtClean="0"/>
              <a:t>Bloques</a:t>
            </a:r>
            <a:r>
              <a:rPr lang="en-US" dirty="0" smtClean="0"/>
              <a:t> de </a:t>
            </a:r>
            <a:r>
              <a:rPr lang="en-US" dirty="0" err="1" smtClean="0"/>
              <a:t>terminales</a:t>
            </a:r>
            <a:endParaRPr lang="en-US" dirty="0" smtClean="0"/>
          </a:p>
          <a:p>
            <a:pPr algn="just"/>
            <a:r>
              <a:rPr lang="en-US" dirty="0" smtClean="0"/>
              <a:t>• </a:t>
            </a:r>
            <a:r>
              <a:rPr lang="en-US" dirty="0" err="1" smtClean="0"/>
              <a:t>Cableado</a:t>
            </a:r>
            <a:r>
              <a:rPr lang="en-US" dirty="0" smtClean="0"/>
              <a:t> y </a:t>
            </a:r>
            <a:r>
              <a:rPr lang="en-US" dirty="0" err="1" smtClean="0"/>
              <a:t>cableado</a:t>
            </a:r>
            <a:endParaRPr lang="en-US" dirty="0" smtClean="0"/>
          </a:p>
          <a:p>
            <a:pPr algn="just"/>
            <a:r>
              <a:rPr lang="en-US" dirty="0" smtClean="0"/>
              <a:t>El </a:t>
            </a:r>
            <a:r>
              <a:rPr lang="en-US" dirty="0" err="1" smtClean="0"/>
              <a:t>relé</a:t>
            </a:r>
            <a:r>
              <a:rPr lang="en-US" dirty="0" smtClean="0"/>
              <a:t> </a:t>
            </a:r>
            <a:r>
              <a:rPr lang="en-US" dirty="0" err="1" smtClean="0"/>
              <a:t>es</a:t>
            </a:r>
            <a:r>
              <a:rPr lang="en-US" dirty="0" smtClean="0"/>
              <a:t> un </a:t>
            </a:r>
            <a:r>
              <a:rPr lang="en-US" dirty="0" err="1" smtClean="0"/>
              <a:t>dispositivo</a:t>
            </a:r>
            <a:r>
              <a:rPr lang="en-US" dirty="0" smtClean="0"/>
              <a:t> que </a:t>
            </a:r>
            <a:r>
              <a:rPr lang="en-US" dirty="0" err="1" smtClean="0"/>
              <a:t>recibe</a:t>
            </a:r>
            <a:r>
              <a:rPr lang="en-US" dirty="0" smtClean="0"/>
              <a:t> </a:t>
            </a:r>
            <a:r>
              <a:rPr lang="en-US" dirty="0" err="1" smtClean="0"/>
              <a:t>información</a:t>
            </a:r>
            <a:r>
              <a:rPr lang="en-US" dirty="0" smtClean="0"/>
              <a:t> de </a:t>
            </a:r>
            <a:r>
              <a:rPr lang="en-US" dirty="0" err="1" smtClean="0"/>
              <a:t>los</a:t>
            </a:r>
            <a:r>
              <a:rPr lang="en-US" dirty="0" smtClean="0"/>
              <a:t> </a:t>
            </a:r>
            <a:r>
              <a:rPr lang="en-US" dirty="0" err="1" smtClean="0"/>
              <a:t>transformadores</a:t>
            </a:r>
            <a:r>
              <a:rPr lang="en-US" dirty="0" smtClean="0"/>
              <a:t> de </a:t>
            </a:r>
            <a:r>
              <a:rPr lang="en-US" dirty="0" err="1" smtClean="0"/>
              <a:t>instrumentos</a:t>
            </a:r>
            <a:r>
              <a:rPr lang="en-US" dirty="0" smtClean="0"/>
              <a:t> </a:t>
            </a:r>
            <a:r>
              <a:rPr lang="en-US" dirty="0" err="1" smtClean="0"/>
              <a:t>sobre</a:t>
            </a:r>
            <a:r>
              <a:rPr lang="en-US" dirty="0" smtClean="0"/>
              <a:t> </a:t>
            </a:r>
            <a:r>
              <a:rPr lang="en-US" dirty="0" err="1" smtClean="0"/>
              <a:t>los</a:t>
            </a:r>
            <a:r>
              <a:rPr lang="en-US" dirty="0" smtClean="0"/>
              <a:t> </a:t>
            </a:r>
            <a:r>
              <a:rPr lang="en-US" dirty="0" err="1" smtClean="0"/>
              <a:t>valores</a:t>
            </a:r>
            <a:r>
              <a:rPr lang="en-US" dirty="0" smtClean="0"/>
              <a:t> del </a:t>
            </a:r>
            <a:r>
              <a:rPr lang="en-US" dirty="0" err="1" smtClean="0"/>
              <a:t>sistema</a:t>
            </a:r>
            <a:r>
              <a:rPr lang="en-US" dirty="0" smtClean="0"/>
              <a:t> de </a:t>
            </a:r>
            <a:r>
              <a:rPr lang="en-US" dirty="0" err="1" smtClean="0"/>
              <a:t>energía</a:t>
            </a:r>
            <a:r>
              <a:rPr lang="en-US" dirty="0" smtClean="0"/>
              <a:t> (</a:t>
            </a:r>
            <a:r>
              <a:rPr lang="en-US" dirty="0" err="1" smtClean="0"/>
              <a:t>principalmente</a:t>
            </a:r>
            <a:r>
              <a:rPr lang="en-US" dirty="0" smtClean="0"/>
              <a:t> </a:t>
            </a:r>
            <a:r>
              <a:rPr lang="en-US" dirty="0" err="1" smtClean="0"/>
              <a:t>corrientes</a:t>
            </a:r>
            <a:r>
              <a:rPr lang="en-US" dirty="0" smtClean="0"/>
              <a:t> y </a:t>
            </a:r>
            <a:r>
              <a:rPr lang="en-US" dirty="0" err="1" smtClean="0"/>
              <a:t>voltajes</a:t>
            </a:r>
            <a:r>
              <a:rPr lang="en-US" dirty="0" smtClean="0"/>
              <a:t>), lo </a:t>
            </a:r>
            <a:r>
              <a:rPr lang="en-US" dirty="0" err="1" smtClean="0"/>
              <a:t>monitorea</a:t>
            </a:r>
            <a:r>
              <a:rPr lang="en-US" dirty="0" smtClean="0"/>
              <a:t> y </a:t>
            </a:r>
            <a:r>
              <a:rPr lang="en-US" dirty="0" err="1" smtClean="0"/>
              <a:t>actúa</a:t>
            </a:r>
            <a:r>
              <a:rPr lang="en-US" dirty="0" smtClean="0"/>
              <a:t> </a:t>
            </a:r>
            <a:r>
              <a:rPr lang="en-US" dirty="0" err="1" smtClean="0"/>
              <a:t>cuando</a:t>
            </a:r>
            <a:r>
              <a:rPr lang="en-US" dirty="0" smtClean="0"/>
              <a:t> </a:t>
            </a:r>
            <a:r>
              <a:rPr lang="en-US" dirty="0" err="1" smtClean="0"/>
              <a:t>los</a:t>
            </a:r>
            <a:r>
              <a:rPr lang="en-US" dirty="0" smtClean="0"/>
              <a:t> </a:t>
            </a:r>
            <a:r>
              <a:rPr lang="en-US" dirty="0" err="1" smtClean="0"/>
              <a:t>valores</a:t>
            </a:r>
            <a:r>
              <a:rPr lang="en-US" dirty="0" smtClean="0"/>
              <a:t> se </a:t>
            </a:r>
            <a:r>
              <a:rPr lang="en-US" dirty="0" err="1" smtClean="0"/>
              <a:t>desvían</a:t>
            </a:r>
            <a:r>
              <a:rPr lang="en-US" dirty="0" smtClean="0"/>
              <a:t> de </a:t>
            </a:r>
            <a:r>
              <a:rPr lang="en-US" dirty="0" err="1" smtClean="0"/>
              <a:t>los</a:t>
            </a:r>
            <a:r>
              <a:rPr lang="en-US" dirty="0" smtClean="0"/>
              <a:t> </a:t>
            </a:r>
            <a:r>
              <a:rPr lang="en-US" dirty="0" err="1" smtClean="0"/>
              <a:t>valores</a:t>
            </a:r>
            <a:r>
              <a:rPr lang="en-US" dirty="0" smtClean="0"/>
              <a:t> </a:t>
            </a:r>
            <a:r>
              <a:rPr lang="en-US" dirty="0" err="1" smtClean="0"/>
              <a:t>predeterminados</a:t>
            </a:r>
            <a:r>
              <a:rPr lang="en-US" dirty="0" smtClean="0"/>
              <a:t> </a:t>
            </a:r>
            <a:r>
              <a:rPr lang="en-US" dirty="0" err="1" smtClean="0"/>
              <a:t>originalmente</a:t>
            </a:r>
            <a:r>
              <a:rPr lang="en-US" dirty="0" smtClean="0"/>
              <a:t> (</a:t>
            </a:r>
            <a:r>
              <a:rPr lang="en-US" dirty="0" err="1" smtClean="0"/>
              <a:t>los</a:t>
            </a:r>
            <a:r>
              <a:rPr lang="en-US" dirty="0" smtClean="0"/>
              <a:t> </a:t>
            </a:r>
            <a:r>
              <a:rPr lang="en-US" dirty="0" err="1" smtClean="0"/>
              <a:t>llamados</a:t>
            </a:r>
            <a:r>
              <a:rPr lang="en-US" dirty="0" smtClean="0"/>
              <a:t> </a:t>
            </a:r>
            <a:r>
              <a:rPr lang="en-US" dirty="0" err="1" smtClean="0"/>
              <a:t>ajustes</a:t>
            </a:r>
            <a:r>
              <a:rPr lang="en-US" dirty="0" smtClean="0"/>
              <a:t>). </a:t>
            </a:r>
            <a:r>
              <a:rPr lang="en-US" dirty="0" err="1" smtClean="0"/>
              <a:t>Por</a:t>
            </a:r>
            <a:r>
              <a:rPr lang="en-US" dirty="0" smtClean="0"/>
              <a:t> </a:t>
            </a:r>
            <a:r>
              <a:rPr lang="en-US" dirty="0" err="1" smtClean="0"/>
              <a:t>ejemplo</a:t>
            </a:r>
            <a:r>
              <a:rPr lang="en-US" dirty="0" smtClean="0"/>
              <a:t>, el </a:t>
            </a:r>
            <a:r>
              <a:rPr lang="en-US" dirty="0" err="1" smtClean="0"/>
              <a:t>relé</a:t>
            </a:r>
            <a:r>
              <a:rPr lang="en-US" dirty="0" smtClean="0"/>
              <a:t> de </a:t>
            </a:r>
            <a:r>
              <a:rPr lang="en-US" dirty="0" err="1" smtClean="0"/>
              <a:t>sobrecorriente</a:t>
            </a:r>
            <a:r>
              <a:rPr lang="en-US" dirty="0" smtClean="0"/>
              <a:t> </a:t>
            </a:r>
            <a:r>
              <a:rPr lang="en-US" dirty="0" err="1" smtClean="0"/>
              <a:t>monitoreará</a:t>
            </a:r>
            <a:r>
              <a:rPr lang="en-US" dirty="0" smtClean="0"/>
              <a:t> la </a:t>
            </a:r>
            <a:r>
              <a:rPr lang="en-US" dirty="0" err="1" smtClean="0"/>
              <a:t>corriente</a:t>
            </a:r>
            <a:r>
              <a:rPr lang="en-US" dirty="0" smtClean="0"/>
              <a:t> </a:t>
            </a:r>
            <a:r>
              <a:rPr lang="en-US" dirty="0" err="1" smtClean="0"/>
              <a:t>en</a:t>
            </a:r>
            <a:r>
              <a:rPr lang="en-US" dirty="0" smtClean="0"/>
              <a:t> el </a:t>
            </a:r>
            <a:r>
              <a:rPr lang="en-US" dirty="0" err="1" smtClean="0"/>
              <a:t>circuito</a:t>
            </a:r>
            <a:r>
              <a:rPr lang="en-US" dirty="0" smtClean="0"/>
              <a:t> que </a:t>
            </a:r>
            <a:r>
              <a:rPr lang="en-US" dirty="0" err="1" smtClean="0"/>
              <a:t>está</a:t>
            </a:r>
            <a:r>
              <a:rPr lang="en-US" dirty="0" smtClean="0"/>
              <a:t> </a:t>
            </a:r>
            <a:r>
              <a:rPr lang="en-US" dirty="0" err="1" smtClean="0"/>
              <a:t>protegiendo</a:t>
            </a:r>
            <a:r>
              <a:rPr lang="en-US" dirty="0" smtClean="0"/>
              <a:t> y </a:t>
            </a:r>
            <a:r>
              <a:rPr lang="en-US" dirty="0" err="1" smtClean="0"/>
              <a:t>actuará</a:t>
            </a:r>
            <a:r>
              <a:rPr lang="en-US" dirty="0" smtClean="0"/>
              <a:t> </a:t>
            </a:r>
            <a:r>
              <a:rPr lang="en-US" dirty="0" err="1" smtClean="0"/>
              <a:t>si</a:t>
            </a:r>
            <a:r>
              <a:rPr lang="en-US" dirty="0" smtClean="0"/>
              <a:t> un valor de </a:t>
            </a:r>
            <a:r>
              <a:rPr lang="en-US" dirty="0" err="1" smtClean="0"/>
              <a:t>esta</a:t>
            </a:r>
            <a:r>
              <a:rPr lang="en-US" dirty="0" smtClean="0"/>
              <a:t> </a:t>
            </a:r>
            <a:r>
              <a:rPr lang="en-US" dirty="0" err="1" smtClean="0"/>
              <a:t>corriente</a:t>
            </a:r>
            <a:r>
              <a:rPr lang="en-US" dirty="0" smtClean="0"/>
              <a:t> </a:t>
            </a:r>
            <a:r>
              <a:rPr lang="en-US" dirty="0" err="1" smtClean="0"/>
              <a:t>supera</a:t>
            </a:r>
            <a:r>
              <a:rPr lang="en-US" dirty="0" smtClean="0"/>
              <a:t> el </a:t>
            </a:r>
            <a:r>
              <a:rPr lang="en-US" dirty="0" err="1" smtClean="0"/>
              <a:t>ajuste</a:t>
            </a:r>
            <a:r>
              <a:rPr lang="en-US" dirty="0" smtClean="0"/>
              <a:t>. El </a:t>
            </a:r>
            <a:r>
              <a:rPr lang="en-US" dirty="0" err="1" smtClean="0"/>
              <a:t>relé</a:t>
            </a:r>
            <a:r>
              <a:rPr lang="en-US" dirty="0" smtClean="0"/>
              <a:t> de </a:t>
            </a:r>
            <a:r>
              <a:rPr lang="en-US" dirty="0" err="1" smtClean="0"/>
              <a:t>bajo</a:t>
            </a:r>
            <a:r>
              <a:rPr lang="en-US" dirty="0" smtClean="0"/>
              <a:t> </a:t>
            </a:r>
            <a:r>
              <a:rPr lang="en-US" dirty="0" err="1" smtClean="0"/>
              <a:t>voltaje</a:t>
            </a:r>
            <a:r>
              <a:rPr lang="en-US" dirty="0" smtClean="0"/>
              <a:t> </a:t>
            </a:r>
            <a:r>
              <a:rPr lang="en-US" dirty="0" err="1" smtClean="0"/>
              <a:t>monitoreará</a:t>
            </a:r>
            <a:r>
              <a:rPr lang="en-US" dirty="0" smtClean="0"/>
              <a:t> el </a:t>
            </a:r>
            <a:r>
              <a:rPr lang="en-US" dirty="0" err="1" smtClean="0"/>
              <a:t>voltaje</a:t>
            </a:r>
            <a:r>
              <a:rPr lang="en-US" dirty="0" smtClean="0"/>
              <a:t> y </a:t>
            </a:r>
            <a:r>
              <a:rPr lang="en-US" dirty="0" err="1" smtClean="0"/>
              <a:t>actuará</a:t>
            </a:r>
            <a:r>
              <a:rPr lang="en-US" dirty="0" smtClean="0"/>
              <a:t> </a:t>
            </a:r>
            <a:r>
              <a:rPr lang="en-US" dirty="0" err="1" smtClean="0"/>
              <a:t>cuando</a:t>
            </a:r>
            <a:r>
              <a:rPr lang="en-US" dirty="0" smtClean="0"/>
              <a:t> el </a:t>
            </a:r>
            <a:r>
              <a:rPr lang="en-US" dirty="0" err="1" smtClean="0"/>
              <a:t>voltaje</a:t>
            </a:r>
            <a:r>
              <a:rPr lang="en-US" dirty="0" smtClean="0"/>
              <a:t> sea </a:t>
            </a:r>
            <a:r>
              <a:rPr lang="en-US" dirty="0" err="1" smtClean="0"/>
              <a:t>más</a:t>
            </a:r>
            <a:r>
              <a:rPr lang="en-US" dirty="0" smtClean="0"/>
              <a:t> </a:t>
            </a:r>
            <a:r>
              <a:rPr lang="en-US" dirty="0" err="1" smtClean="0"/>
              <a:t>bajo</a:t>
            </a:r>
            <a:r>
              <a:rPr lang="en-US" dirty="0" smtClean="0"/>
              <a:t> que el </a:t>
            </a:r>
            <a:r>
              <a:rPr lang="en-US" dirty="0" err="1" smtClean="0"/>
              <a:t>ajuste</a:t>
            </a:r>
            <a:r>
              <a:rPr lang="en-US" dirty="0" smtClean="0"/>
              <a:t>.</a:t>
            </a:r>
          </a:p>
          <a:p>
            <a:pPr algn="just"/>
            <a:r>
              <a:rPr lang="en-US" dirty="0" smtClean="0"/>
              <a:t>Los </a:t>
            </a:r>
            <a:r>
              <a:rPr lang="en-US" dirty="0" err="1" smtClean="0"/>
              <a:t>siguientes</a:t>
            </a:r>
            <a:r>
              <a:rPr lang="en-US" dirty="0" smtClean="0"/>
              <a:t> son </a:t>
            </a:r>
            <a:r>
              <a:rPr lang="en-US" dirty="0" err="1" smtClean="0"/>
              <a:t>los</a:t>
            </a:r>
            <a:r>
              <a:rPr lang="en-US" dirty="0" smtClean="0"/>
              <a:t> </a:t>
            </a:r>
            <a:r>
              <a:rPr lang="en-US" dirty="0" err="1" smtClean="0"/>
              <a:t>principales</a:t>
            </a:r>
            <a:r>
              <a:rPr lang="en-US" dirty="0" smtClean="0"/>
              <a:t> </a:t>
            </a:r>
            <a:r>
              <a:rPr lang="en-US" dirty="0" err="1" smtClean="0"/>
              <a:t>tipos</a:t>
            </a:r>
            <a:r>
              <a:rPr lang="en-US" dirty="0" smtClean="0"/>
              <a:t> de </a:t>
            </a:r>
            <a:r>
              <a:rPr lang="en-US" dirty="0" err="1" smtClean="0"/>
              <a:t>relés</a:t>
            </a:r>
            <a:r>
              <a:rPr lang="en-US" dirty="0" smtClean="0"/>
              <a:t>:</a:t>
            </a:r>
          </a:p>
          <a:p>
            <a:pPr algn="just"/>
            <a:r>
              <a:rPr lang="en-US" dirty="0" smtClean="0"/>
              <a:t>• </a:t>
            </a:r>
            <a:r>
              <a:rPr lang="en-US" dirty="0" err="1" smtClean="0"/>
              <a:t>Electromecánica</a:t>
            </a:r>
            <a:endParaRPr lang="en-US" dirty="0" smtClean="0"/>
          </a:p>
          <a:p>
            <a:pPr algn="just"/>
            <a:r>
              <a:rPr lang="en-US" dirty="0" smtClean="0"/>
              <a:t>• </a:t>
            </a:r>
            <a:r>
              <a:rPr lang="en-US" dirty="0" err="1" smtClean="0"/>
              <a:t>Microprocesador</a:t>
            </a:r>
            <a:endParaRPr lang="en-US" dirty="0" smtClean="0"/>
          </a:p>
          <a:p>
            <a:pPr algn="just"/>
            <a:r>
              <a:rPr lang="en-US" dirty="0" smtClean="0"/>
              <a:t>Se </a:t>
            </a:r>
            <a:r>
              <a:rPr lang="en-US" dirty="0" err="1" smtClean="0"/>
              <a:t>pueden</a:t>
            </a:r>
            <a:r>
              <a:rPr lang="en-US" dirty="0" smtClean="0"/>
              <a:t> </a:t>
            </a:r>
            <a:r>
              <a:rPr lang="en-US" dirty="0" err="1" smtClean="0"/>
              <a:t>instalar</a:t>
            </a:r>
            <a:r>
              <a:rPr lang="en-US" dirty="0" smtClean="0"/>
              <a:t> </a:t>
            </a:r>
            <a:r>
              <a:rPr lang="en-US" dirty="0" err="1" smtClean="0"/>
              <a:t>en</a:t>
            </a:r>
            <a:r>
              <a:rPr lang="en-US" dirty="0" smtClean="0"/>
              <a:t>:</a:t>
            </a:r>
          </a:p>
          <a:p>
            <a:pPr algn="just"/>
            <a:r>
              <a:rPr lang="en-US" dirty="0" smtClean="0"/>
              <a:t>• </a:t>
            </a:r>
            <a:r>
              <a:rPr lang="en-US" dirty="0" err="1" smtClean="0"/>
              <a:t>Bastidores</a:t>
            </a:r>
            <a:r>
              <a:rPr lang="en-US" dirty="0" smtClean="0"/>
              <a:t> de </a:t>
            </a:r>
            <a:r>
              <a:rPr lang="en-US" dirty="0" err="1" smtClean="0"/>
              <a:t>relés</a:t>
            </a:r>
            <a:endParaRPr lang="en-US" dirty="0" smtClean="0"/>
          </a:p>
          <a:p>
            <a:pPr algn="just"/>
            <a:r>
              <a:rPr lang="en-US" dirty="0" smtClean="0"/>
              <a:t>• </a:t>
            </a:r>
            <a:r>
              <a:rPr lang="en-US" dirty="0" err="1" smtClean="0"/>
              <a:t>Paneles</a:t>
            </a:r>
            <a:r>
              <a:rPr lang="en-US" dirty="0" smtClean="0"/>
              <a:t> de </a:t>
            </a:r>
            <a:r>
              <a:rPr lang="en-US" dirty="0" err="1" smtClean="0"/>
              <a:t>relés</a:t>
            </a:r>
            <a:endParaRPr lang="en-US" dirty="0" smtClean="0"/>
          </a:p>
          <a:p>
            <a:pPr algn="just"/>
            <a:r>
              <a:rPr lang="en-US" dirty="0" smtClean="0"/>
              <a:t>Como </a:t>
            </a:r>
            <a:r>
              <a:rPr lang="en-US" dirty="0" err="1" smtClean="0"/>
              <a:t>ejemplos</a:t>
            </a:r>
            <a:r>
              <a:rPr lang="en-US" dirty="0" smtClean="0"/>
              <a:t>, la Fig. 2 </a:t>
            </a:r>
            <a:r>
              <a:rPr lang="en-US" dirty="0" err="1" smtClean="0"/>
              <a:t>muestra</a:t>
            </a:r>
            <a:r>
              <a:rPr lang="en-US" dirty="0" smtClean="0"/>
              <a:t> </a:t>
            </a:r>
            <a:r>
              <a:rPr lang="en-US" dirty="0" err="1" smtClean="0"/>
              <a:t>relés</a:t>
            </a:r>
            <a:r>
              <a:rPr lang="en-US" dirty="0" smtClean="0"/>
              <a:t> </a:t>
            </a:r>
            <a:r>
              <a:rPr lang="en-US" dirty="0" err="1" smtClean="0"/>
              <a:t>electromecánicos</a:t>
            </a:r>
            <a:r>
              <a:rPr lang="en-US" dirty="0" smtClean="0"/>
              <a:t> </a:t>
            </a:r>
            <a:r>
              <a:rPr lang="en-US" dirty="0" err="1" smtClean="0"/>
              <a:t>instalados</a:t>
            </a:r>
            <a:r>
              <a:rPr lang="en-US" dirty="0" smtClean="0"/>
              <a:t> </a:t>
            </a:r>
            <a:r>
              <a:rPr lang="en-US" dirty="0" err="1" smtClean="0"/>
              <a:t>enbastidores</a:t>
            </a:r>
            <a:r>
              <a:rPr lang="en-US" dirty="0" smtClean="0"/>
              <a:t> de </a:t>
            </a:r>
            <a:r>
              <a:rPr lang="en-US" dirty="0" err="1" smtClean="0"/>
              <a:t>relés</a:t>
            </a:r>
            <a:r>
              <a:rPr lang="en-US" dirty="0" smtClean="0"/>
              <a:t>, y la Fig. 3 </a:t>
            </a:r>
            <a:r>
              <a:rPr lang="en-US" dirty="0" err="1" smtClean="0"/>
              <a:t>muestra</a:t>
            </a:r>
            <a:r>
              <a:rPr lang="en-US" dirty="0" smtClean="0"/>
              <a:t> </a:t>
            </a:r>
            <a:r>
              <a:rPr lang="en-US" dirty="0" err="1" smtClean="0"/>
              <a:t>los</a:t>
            </a:r>
            <a:r>
              <a:rPr lang="en-US" dirty="0" smtClean="0"/>
              <a:t> </a:t>
            </a:r>
            <a:r>
              <a:rPr lang="en-US" dirty="0" err="1" smtClean="0"/>
              <a:t>relés</a:t>
            </a:r>
            <a:r>
              <a:rPr lang="en-US" dirty="0" smtClean="0"/>
              <a:t> del </a:t>
            </a:r>
            <a:r>
              <a:rPr lang="en-US" dirty="0" err="1" smtClean="0"/>
              <a:t>microprocesador</a:t>
            </a:r>
            <a:r>
              <a:rPr lang="en-US" dirty="0" smtClean="0"/>
              <a:t> </a:t>
            </a:r>
            <a:r>
              <a:rPr lang="en-US" dirty="0" err="1" smtClean="0"/>
              <a:t>instalados</a:t>
            </a:r>
            <a:r>
              <a:rPr lang="en-US" dirty="0" smtClean="0"/>
              <a:t> </a:t>
            </a:r>
            <a:r>
              <a:rPr lang="en-US" dirty="0" err="1" smtClean="0"/>
              <a:t>en</a:t>
            </a:r>
            <a:r>
              <a:rPr lang="en-US" dirty="0" smtClean="0"/>
              <a:t> el panel.</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5</a:t>
            </a:fld>
            <a:endParaRPr lang="en-US"/>
          </a:p>
        </p:txBody>
      </p:sp>
    </p:spTree>
    <p:extLst>
      <p:ext uri="{BB962C8B-B14F-4D97-AF65-F5344CB8AC3E}">
        <p14:creationId xmlns:p14="http://schemas.microsoft.com/office/powerpoint/2010/main" val="279740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err="1" smtClean="0"/>
              <a:t>Existen</a:t>
            </a:r>
            <a:r>
              <a:rPr lang="en-US" dirty="0" smtClean="0"/>
              <a:t> </a:t>
            </a:r>
            <a:r>
              <a:rPr lang="en-US" dirty="0" err="1" smtClean="0"/>
              <a:t>numerosos</a:t>
            </a:r>
            <a:r>
              <a:rPr lang="en-US" dirty="0" smtClean="0"/>
              <a:t> </a:t>
            </a:r>
            <a:r>
              <a:rPr lang="en-US" dirty="0" err="1" smtClean="0"/>
              <a:t>tipos</a:t>
            </a:r>
            <a:r>
              <a:rPr lang="en-US" dirty="0" smtClean="0"/>
              <a:t> de </a:t>
            </a:r>
            <a:r>
              <a:rPr lang="en-US" dirty="0" err="1" smtClean="0"/>
              <a:t>esquemas</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relés</a:t>
            </a:r>
            <a:r>
              <a:rPr lang="en-US" dirty="0" smtClean="0"/>
              <a:t>, </a:t>
            </a:r>
            <a:r>
              <a:rPr lang="en-US" dirty="0" err="1" smtClean="0"/>
              <a:t>siendo</a:t>
            </a:r>
            <a:r>
              <a:rPr lang="en-US" dirty="0" smtClean="0"/>
              <a:t> </a:t>
            </a:r>
            <a:r>
              <a:rPr lang="en-US" dirty="0" err="1" smtClean="0"/>
              <a:t>los</a:t>
            </a:r>
            <a:r>
              <a:rPr lang="en-US" dirty="0" smtClean="0"/>
              <a:t> </a:t>
            </a:r>
            <a:r>
              <a:rPr lang="en-US" dirty="0" err="1" smtClean="0"/>
              <a:t>más</a:t>
            </a:r>
            <a:r>
              <a:rPr lang="en-US" dirty="0" smtClean="0"/>
              <a:t> </a:t>
            </a:r>
            <a:r>
              <a:rPr lang="en-US" dirty="0" err="1" smtClean="0"/>
              <a:t>populares</a:t>
            </a:r>
            <a:r>
              <a:rPr lang="en-US" dirty="0" smtClean="0"/>
              <a:t>:</a:t>
            </a:r>
          </a:p>
          <a:p>
            <a:pPr algn="just"/>
            <a:r>
              <a:rPr lang="en-US" dirty="0" smtClean="0"/>
              <a:t>• </a:t>
            </a:r>
            <a:r>
              <a:rPr lang="en-US" dirty="0" err="1" smtClean="0"/>
              <a:t>Protección</a:t>
            </a:r>
            <a:r>
              <a:rPr lang="en-US" dirty="0" smtClean="0"/>
              <a:t> contra la </a:t>
            </a:r>
            <a:r>
              <a:rPr lang="en-US" dirty="0" err="1" smtClean="0"/>
              <a:t>sobretensión</a:t>
            </a:r>
            <a:endParaRPr lang="en-US" dirty="0" smtClean="0"/>
          </a:p>
          <a:p>
            <a:pPr algn="just"/>
            <a:r>
              <a:rPr lang="en-US" dirty="0" smtClean="0"/>
              <a:t>• </a:t>
            </a:r>
            <a:r>
              <a:rPr lang="en-US" dirty="0" err="1" smtClean="0"/>
              <a:t>Protección</a:t>
            </a:r>
            <a:r>
              <a:rPr lang="en-US" dirty="0" smtClean="0"/>
              <a:t> de </a:t>
            </a:r>
            <a:r>
              <a:rPr lang="en-US" dirty="0" err="1" smtClean="0"/>
              <a:t>distancia</a:t>
            </a:r>
            <a:endParaRPr lang="en-US" dirty="0" smtClean="0"/>
          </a:p>
          <a:p>
            <a:pPr algn="just"/>
            <a:r>
              <a:rPr lang="en-US" dirty="0" smtClean="0"/>
              <a:t>• </a:t>
            </a:r>
            <a:r>
              <a:rPr lang="en-US" dirty="0" err="1" smtClean="0"/>
              <a:t>Protección</a:t>
            </a:r>
            <a:r>
              <a:rPr lang="en-US" dirty="0" smtClean="0"/>
              <a:t> </a:t>
            </a:r>
            <a:r>
              <a:rPr lang="en-US" dirty="0" err="1" smtClean="0"/>
              <a:t>diferencial</a:t>
            </a:r>
            <a:r>
              <a:rPr lang="en-US" dirty="0" smtClean="0"/>
              <a:t>:</a:t>
            </a:r>
          </a:p>
          <a:p>
            <a:pPr algn="just"/>
            <a:r>
              <a:rPr lang="en-US" dirty="0" smtClean="0"/>
              <a:t>– </a:t>
            </a:r>
            <a:r>
              <a:rPr lang="en-US" dirty="0" err="1" smtClean="0"/>
              <a:t>Protección</a:t>
            </a:r>
            <a:r>
              <a:rPr lang="en-US" dirty="0" smtClean="0"/>
              <a:t> </a:t>
            </a:r>
            <a:r>
              <a:rPr lang="en-US" dirty="0" err="1" smtClean="0"/>
              <a:t>diferencial</a:t>
            </a:r>
            <a:r>
              <a:rPr lang="en-US" dirty="0" smtClean="0"/>
              <a:t> de </a:t>
            </a:r>
            <a:r>
              <a:rPr lang="en-US" dirty="0" err="1" smtClean="0"/>
              <a:t>corriente</a:t>
            </a:r>
            <a:r>
              <a:rPr lang="en-US" dirty="0" smtClean="0"/>
              <a:t>– </a:t>
            </a:r>
            <a:r>
              <a:rPr lang="en-US" dirty="0" err="1" smtClean="0"/>
              <a:t>Protección</a:t>
            </a:r>
            <a:r>
              <a:rPr lang="en-US" dirty="0" smtClean="0"/>
              <a:t> </a:t>
            </a:r>
            <a:r>
              <a:rPr lang="en-US" dirty="0" err="1" smtClean="0"/>
              <a:t>diferencial</a:t>
            </a:r>
            <a:r>
              <a:rPr lang="en-US" dirty="0" smtClean="0"/>
              <a:t> de </a:t>
            </a:r>
            <a:r>
              <a:rPr lang="en-US" dirty="0" err="1" smtClean="0"/>
              <a:t>tensión</a:t>
            </a:r>
            <a:endParaRPr lang="en-US" dirty="0" smtClean="0"/>
          </a:p>
          <a:p>
            <a:pPr algn="just"/>
            <a:r>
              <a:rPr lang="en-US" dirty="0" smtClean="0"/>
              <a:t>• </a:t>
            </a:r>
            <a:r>
              <a:rPr lang="en-US" dirty="0" err="1" smtClean="0"/>
              <a:t>Protección</a:t>
            </a:r>
            <a:r>
              <a:rPr lang="en-US" dirty="0" smtClean="0"/>
              <a:t> contra </a:t>
            </a:r>
            <a:r>
              <a:rPr lang="en-US" dirty="0" err="1" smtClean="0"/>
              <a:t>subtensión</a:t>
            </a:r>
            <a:endParaRPr lang="en-US" dirty="0" smtClean="0"/>
          </a:p>
          <a:p>
            <a:pPr algn="just"/>
            <a:r>
              <a:rPr lang="en-US" dirty="0" smtClean="0"/>
              <a:t>• </a:t>
            </a:r>
            <a:r>
              <a:rPr lang="en-US" dirty="0" err="1" smtClean="0"/>
              <a:t>Proteccion</a:t>
            </a:r>
            <a:r>
              <a:rPr lang="en-US" dirty="0" smtClean="0"/>
              <a:t> al </a:t>
            </a:r>
            <a:r>
              <a:rPr lang="en-US" dirty="0" err="1" smtClean="0"/>
              <a:t>sobrevoltaje</a:t>
            </a:r>
            <a:endParaRPr lang="en-US" dirty="0" smtClean="0"/>
          </a:p>
          <a:p>
            <a:pPr algn="just"/>
            <a:r>
              <a:rPr lang="en-US" dirty="0" smtClean="0"/>
              <a:t>• </a:t>
            </a:r>
            <a:r>
              <a:rPr lang="en-US" dirty="0" err="1" smtClean="0"/>
              <a:t>Protección</a:t>
            </a:r>
            <a:r>
              <a:rPr lang="en-US" dirty="0" smtClean="0"/>
              <a:t> de </a:t>
            </a:r>
            <a:r>
              <a:rPr lang="en-US" dirty="0" err="1" smtClean="0"/>
              <a:t>baja</a:t>
            </a:r>
            <a:r>
              <a:rPr lang="en-US" dirty="0" smtClean="0"/>
              <a:t> </a:t>
            </a:r>
            <a:r>
              <a:rPr lang="en-US" dirty="0" err="1" smtClean="0"/>
              <a:t>frecuencia</a:t>
            </a:r>
            <a:endParaRPr lang="en-US" dirty="0" smtClean="0"/>
          </a:p>
          <a:p>
            <a:pPr algn="just"/>
            <a:r>
              <a:rPr lang="en-US" dirty="0" err="1" smtClean="0"/>
              <a:t>Consideremos</a:t>
            </a:r>
            <a:r>
              <a:rPr lang="en-US" dirty="0" smtClean="0"/>
              <a:t> </a:t>
            </a:r>
            <a:r>
              <a:rPr lang="en-US" dirty="0" err="1" smtClean="0"/>
              <a:t>algunos</a:t>
            </a:r>
            <a:r>
              <a:rPr lang="en-US" dirty="0" smtClean="0"/>
              <a:t> de </a:t>
            </a:r>
            <a:r>
              <a:rPr lang="en-US" dirty="0" err="1" smtClean="0"/>
              <a:t>estos</a:t>
            </a:r>
            <a:r>
              <a:rPr lang="en-US" dirty="0" smtClean="0"/>
              <a:t> </a:t>
            </a:r>
            <a:r>
              <a:rPr lang="en-US" dirty="0" err="1" smtClean="0"/>
              <a:t>esquemas</a:t>
            </a:r>
            <a:r>
              <a:rPr lang="en-US" dirty="0" smtClean="0"/>
              <a:t> </a:t>
            </a:r>
            <a:r>
              <a:rPr lang="en-US" dirty="0" err="1" smtClean="0"/>
              <a:t>en</a:t>
            </a:r>
            <a:r>
              <a:rPr lang="en-US" dirty="0" smtClean="0"/>
              <a:t> mayor </a:t>
            </a:r>
            <a:r>
              <a:rPr lang="en-US" dirty="0" err="1" smtClean="0"/>
              <a:t>detalle</a:t>
            </a:r>
            <a:r>
              <a:rPr lang="en-US" dirty="0" smtClean="0"/>
              <a:t> </a:t>
            </a:r>
            <a:r>
              <a:rPr lang="en-US" dirty="0" err="1" smtClean="0"/>
              <a:t>comenzando</a:t>
            </a:r>
            <a:r>
              <a:rPr lang="en-US" dirty="0" smtClean="0"/>
              <a:t> con el </a:t>
            </a:r>
            <a:r>
              <a:rPr lang="en-US" dirty="0" err="1" smtClean="0"/>
              <a:t>más</a:t>
            </a:r>
            <a:r>
              <a:rPr lang="en-US" dirty="0" smtClean="0"/>
              <a:t> simple.</a:t>
            </a:r>
          </a:p>
          <a:p>
            <a:pPr algn="just"/>
            <a:endParaRPr lang="en-US" dirty="0" smtClean="0"/>
          </a:p>
          <a:p>
            <a:pPr algn="just"/>
            <a:r>
              <a:rPr lang="en-US" b="1" dirty="0" smtClean="0"/>
              <a:t>1.4. </a:t>
            </a:r>
            <a:r>
              <a:rPr lang="en-US" b="1" dirty="0" err="1" smtClean="0"/>
              <a:t>Protección</a:t>
            </a:r>
            <a:r>
              <a:rPr lang="en-US" b="1" dirty="0" smtClean="0"/>
              <a:t> contra </a:t>
            </a:r>
            <a:r>
              <a:rPr lang="en-US" b="1" dirty="0" err="1" smtClean="0"/>
              <a:t>sobretensión</a:t>
            </a:r>
            <a:endParaRPr lang="en-US" b="1" dirty="0" smtClean="0"/>
          </a:p>
          <a:p>
            <a:pPr algn="just"/>
            <a:endParaRPr lang="en-US" dirty="0" smtClean="0"/>
          </a:p>
          <a:p>
            <a:pPr algn="just"/>
            <a:r>
              <a:rPr lang="en-US" dirty="0" smtClean="0"/>
              <a:t>Su principio </a:t>
            </a:r>
            <a:r>
              <a:rPr lang="en-US" dirty="0" err="1" smtClean="0"/>
              <a:t>es</a:t>
            </a:r>
            <a:r>
              <a:rPr lang="en-US" dirty="0" smtClean="0"/>
              <a:t> la </a:t>
            </a:r>
            <a:r>
              <a:rPr lang="en-US" dirty="0" err="1" smtClean="0"/>
              <a:t>detección</a:t>
            </a:r>
            <a:r>
              <a:rPr lang="en-US" dirty="0" smtClean="0"/>
              <a:t> de un </a:t>
            </a:r>
            <a:r>
              <a:rPr lang="en-US" dirty="0" err="1" smtClean="0"/>
              <a:t>nivel</a:t>
            </a:r>
            <a:r>
              <a:rPr lang="en-US" dirty="0" smtClean="0"/>
              <a:t> de </a:t>
            </a:r>
            <a:r>
              <a:rPr lang="en-US" dirty="0" err="1" smtClean="0"/>
              <a:t>corriente</a:t>
            </a:r>
            <a:r>
              <a:rPr lang="en-US" dirty="0" smtClean="0"/>
              <a:t> superior a un valor </a:t>
            </a:r>
            <a:r>
              <a:rPr lang="en-US" dirty="0" err="1" smtClean="0"/>
              <a:t>predeterminado</a:t>
            </a:r>
            <a:r>
              <a:rPr lang="en-US" dirty="0" smtClean="0"/>
              <a:t> (</a:t>
            </a:r>
            <a:r>
              <a:rPr lang="en-US" dirty="0" err="1" smtClean="0"/>
              <a:t>ajuste</a:t>
            </a:r>
            <a:r>
              <a:rPr lang="en-US" dirty="0" smtClean="0"/>
              <a:t> de </a:t>
            </a:r>
            <a:r>
              <a:rPr lang="en-US" dirty="0" err="1" smtClean="0"/>
              <a:t>relé</a:t>
            </a:r>
            <a:r>
              <a:rPr lang="en-US" dirty="0" smtClean="0"/>
              <a:t>). Se </a:t>
            </a:r>
            <a:r>
              <a:rPr lang="en-US" dirty="0" err="1" smtClean="0"/>
              <a:t>pueden</a:t>
            </a:r>
            <a:r>
              <a:rPr lang="en-US" dirty="0" smtClean="0"/>
              <a:t> </a:t>
            </a:r>
            <a:r>
              <a:rPr lang="en-US" dirty="0" err="1" smtClean="0"/>
              <a:t>mencionar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de </a:t>
            </a:r>
            <a:r>
              <a:rPr lang="en-US" dirty="0" err="1" smtClean="0"/>
              <a:t>protección</a:t>
            </a:r>
            <a:r>
              <a:rPr lang="en-US" dirty="0" smtClean="0"/>
              <a:t> contra </a:t>
            </a:r>
            <a:r>
              <a:rPr lang="en-US" dirty="0" err="1" smtClean="0"/>
              <a:t>sobrecorriente</a:t>
            </a:r>
            <a:r>
              <a:rPr lang="en-US" dirty="0" smtClean="0"/>
              <a:t>:</a:t>
            </a:r>
          </a:p>
          <a:p>
            <a:pPr algn="just"/>
            <a:r>
              <a:rPr lang="en-US" dirty="0" smtClean="0"/>
              <a:t>• </a:t>
            </a:r>
            <a:r>
              <a:rPr lang="en-US" dirty="0" err="1" smtClean="0"/>
              <a:t>Instantáneo</a:t>
            </a:r>
            <a:endParaRPr lang="en-US" dirty="0" smtClean="0"/>
          </a:p>
          <a:p>
            <a:pPr algn="just"/>
            <a:r>
              <a:rPr lang="en-US" dirty="0" smtClean="0"/>
              <a:t>• Con </a:t>
            </a:r>
            <a:r>
              <a:rPr lang="en-US" dirty="0" err="1" smtClean="0"/>
              <a:t>retraso</a:t>
            </a:r>
            <a:r>
              <a:rPr lang="en-US" dirty="0" smtClean="0"/>
              <a:t> de </a:t>
            </a:r>
            <a:r>
              <a:rPr lang="en-US" dirty="0" err="1" smtClean="0"/>
              <a:t>tiempo</a:t>
            </a:r>
            <a:endParaRPr lang="en-US" dirty="0" smtClean="0"/>
          </a:p>
          <a:p>
            <a:pPr algn="just"/>
            <a:r>
              <a:rPr lang="en-US" dirty="0" smtClean="0"/>
              <a:t>• </a:t>
            </a:r>
            <a:r>
              <a:rPr lang="en-US" dirty="0" err="1" smtClean="0"/>
              <a:t>Direccional</a:t>
            </a:r>
            <a:r>
              <a:rPr lang="en-US" dirty="0" smtClean="0"/>
              <a:t>: </a:t>
            </a:r>
            <a:r>
              <a:rPr lang="en-US" dirty="0" err="1" smtClean="0"/>
              <a:t>funciona</a:t>
            </a:r>
            <a:r>
              <a:rPr lang="en-US" dirty="0" smtClean="0"/>
              <a:t> </a:t>
            </a:r>
            <a:r>
              <a:rPr lang="en-US" dirty="0" err="1" smtClean="0"/>
              <a:t>cuando</a:t>
            </a:r>
            <a:r>
              <a:rPr lang="en-US" dirty="0" smtClean="0"/>
              <a:t>:</a:t>
            </a:r>
          </a:p>
          <a:p>
            <a:pPr algn="just"/>
            <a:r>
              <a:rPr lang="en-US" dirty="0" smtClean="0"/>
              <a:t>– La </a:t>
            </a:r>
            <a:r>
              <a:rPr lang="en-US" dirty="0" err="1" smtClean="0"/>
              <a:t>corriente</a:t>
            </a:r>
            <a:r>
              <a:rPr lang="en-US" dirty="0" smtClean="0"/>
              <a:t> </a:t>
            </a:r>
            <a:r>
              <a:rPr lang="en-US" dirty="0" err="1" smtClean="0"/>
              <a:t>medida</a:t>
            </a:r>
            <a:r>
              <a:rPr lang="en-US" dirty="0" smtClean="0"/>
              <a:t> </a:t>
            </a:r>
            <a:r>
              <a:rPr lang="en-US" dirty="0" err="1" smtClean="0"/>
              <a:t>es</a:t>
            </a:r>
            <a:r>
              <a:rPr lang="en-US" dirty="0" smtClean="0"/>
              <a:t> mayor que la </a:t>
            </a:r>
            <a:r>
              <a:rPr lang="en-US" dirty="0" err="1" smtClean="0"/>
              <a:t>configuración</a:t>
            </a:r>
            <a:endParaRPr lang="en-US" dirty="0" smtClean="0"/>
          </a:p>
          <a:p>
            <a:pPr algn="just"/>
            <a:r>
              <a:rPr lang="en-US" dirty="0" smtClean="0"/>
              <a:t>– La </a:t>
            </a:r>
            <a:r>
              <a:rPr lang="en-US" dirty="0" err="1" smtClean="0"/>
              <a:t>energía</a:t>
            </a:r>
            <a:r>
              <a:rPr lang="en-US" dirty="0" smtClean="0"/>
              <a:t> </a:t>
            </a:r>
            <a:r>
              <a:rPr lang="en-US" dirty="0" err="1" smtClean="0"/>
              <a:t>fluye</a:t>
            </a:r>
            <a:r>
              <a:rPr lang="en-US" dirty="0" smtClean="0"/>
              <a:t> a </a:t>
            </a:r>
            <a:r>
              <a:rPr lang="en-US" dirty="0" err="1" smtClean="0"/>
              <a:t>través</a:t>
            </a:r>
            <a:r>
              <a:rPr lang="en-US" dirty="0" smtClean="0"/>
              <a:t> del </a:t>
            </a:r>
            <a:r>
              <a:rPr lang="en-US" dirty="0" err="1" smtClean="0"/>
              <a:t>elemento</a:t>
            </a:r>
            <a:r>
              <a:rPr lang="en-US" dirty="0" smtClean="0"/>
              <a:t> del </a:t>
            </a:r>
            <a:r>
              <a:rPr lang="en-US" dirty="0" err="1" smtClean="0"/>
              <a:t>sistema</a:t>
            </a:r>
            <a:r>
              <a:rPr lang="en-US" dirty="0" smtClean="0"/>
              <a:t> </a:t>
            </a:r>
            <a:r>
              <a:rPr lang="en-US" dirty="0" err="1" smtClean="0"/>
              <a:t>en</a:t>
            </a:r>
            <a:r>
              <a:rPr lang="en-US" dirty="0" smtClean="0"/>
              <a:t> </a:t>
            </a:r>
            <a:r>
              <a:rPr lang="en-US" dirty="0" err="1" smtClean="0"/>
              <a:t>una</a:t>
            </a:r>
            <a:r>
              <a:rPr lang="en-US" dirty="0" smtClean="0"/>
              <a:t> </a:t>
            </a:r>
            <a:r>
              <a:rPr lang="en-US" dirty="0" err="1" smtClean="0"/>
              <a:t>dirección</a:t>
            </a:r>
            <a:r>
              <a:rPr lang="en-US" dirty="0" smtClean="0"/>
              <a:t> </a:t>
            </a:r>
            <a:r>
              <a:rPr lang="en-US" dirty="0" err="1" smtClean="0"/>
              <a:t>determinada</a:t>
            </a:r>
            <a:endParaRPr lang="en-US" dirty="0" smtClean="0"/>
          </a:p>
          <a:p>
            <a:pPr algn="just"/>
            <a:r>
              <a:rPr lang="en-US" dirty="0" smtClean="0"/>
              <a:t>• No </a:t>
            </a:r>
            <a:r>
              <a:rPr lang="en-US" dirty="0" err="1" smtClean="0"/>
              <a:t>direccional</a:t>
            </a:r>
            <a:endParaRPr lang="en-US" dirty="0" smtClean="0"/>
          </a:p>
          <a:p>
            <a:pPr algn="just"/>
            <a:r>
              <a:rPr lang="en-US" dirty="0" err="1" smtClean="0"/>
              <a:t>Analicemos</a:t>
            </a:r>
            <a:r>
              <a:rPr lang="en-US" dirty="0" smtClean="0"/>
              <a:t> un </a:t>
            </a:r>
            <a:r>
              <a:rPr lang="en-US" dirty="0" err="1" smtClean="0"/>
              <a:t>razonamiento</a:t>
            </a:r>
            <a:r>
              <a:rPr lang="en-US" dirty="0" smtClean="0"/>
              <a:t> </a:t>
            </a:r>
            <a:r>
              <a:rPr lang="en-US" dirty="0" err="1" smtClean="0"/>
              <a:t>detrás</a:t>
            </a:r>
            <a:r>
              <a:rPr lang="en-US" dirty="0" smtClean="0"/>
              <a:t> de </a:t>
            </a:r>
            <a:r>
              <a:rPr lang="en-US" dirty="0" err="1" smtClean="0"/>
              <a:t>los</a:t>
            </a:r>
            <a:r>
              <a:rPr lang="en-US" dirty="0" smtClean="0"/>
              <a:t> </a:t>
            </a:r>
            <a:r>
              <a:rPr lang="en-US" dirty="0" err="1" smtClean="0"/>
              <a:t>diferentes</a:t>
            </a:r>
            <a:r>
              <a:rPr lang="en-US" dirty="0" smtClean="0"/>
              <a:t> </a:t>
            </a:r>
            <a:r>
              <a:rPr lang="en-US" dirty="0" err="1" smtClean="0"/>
              <a:t>tipos</a:t>
            </a:r>
            <a:r>
              <a:rPr lang="en-US" dirty="0" smtClean="0"/>
              <a:t> de </a:t>
            </a:r>
            <a:r>
              <a:rPr lang="en-US" dirty="0" err="1" smtClean="0"/>
              <a:t>protección</a:t>
            </a:r>
            <a:r>
              <a:rPr lang="en-US" dirty="0" smtClean="0"/>
              <a:t> contra </a:t>
            </a:r>
            <a:r>
              <a:rPr lang="en-US" dirty="0" err="1" smtClean="0"/>
              <a:t>sobrecorriente</a:t>
            </a:r>
            <a:r>
              <a:rPr lang="en-US" dirty="0" smtClean="0"/>
              <a:t> </a:t>
            </a:r>
            <a:r>
              <a:rPr lang="en-US" dirty="0" err="1" smtClean="0"/>
              <a:t>usando</a:t>
            </a:r>
            <a:r>
              <a:rPr lang="en-US" dirty="0" smtClean="0"/>
              <a:t> </a:t>
            </a:r>
            <a:r>
              <a:rPr lang="en-US" dirty="0" err="1" smtClean="0"/>
              <a:t>como</a:t>
            </a:r>
            <a:r>
              <a:rPr lang="en-US" dirty="0" smtClean="0"/>
              <a:t> </a:t>
            </a:r>
            <a:r>
              <a:rPr lang="en-US" dirty="0" err="1" smtClean="0"/>
              <a:t>ejemplo</a:t>
            </a:r>
            <a:r>
              <a:rPr lang="en-US" dirty="0" smtClean="0"/>
              <a:t> el </a:t>
            </a:r>
            <a:r>
              <a:rPr lang="en-US" dirty="0" err="1" smtClean="0"/>
              <a:t>sistema</a:t>
            </a:r>
            <a:r>
              <a:rPr lang="en-US" dirty="0" smtClean="0"/>
              <a:t> de </a:t>
            </a:r>
            <a:r>
              <a:rPr lang="en-US" dirty="0" err="1" smtClean="0"/>
              <a:t>energía</a:t>
            </a:r>
            <a:r>
              <a:rPr lang="en-US" dirty="0" smtClean="0"/>
              <a:t> que se </a:t>
            </a:r>
            <a:r>
              <a:rPr lang="en-US" dirty="0" err="1" smtClean="0"/>
              <a:t>muestra</a:t>
            </a:r>
            <a:r>
              <a:rPr lang="en-US" dirty="0" smtClean="0"/>
              <a:t> </a:t>
            </a:r>
            <a:r>
              <a:rPr lang="en-US" dirty="0" err="1" smtClean="0"/>
              <a:t>en</a:t>
            </a:r>
            <a:r>
              <a:rPr lang="en-US" dirty="0" smtClean="0"/>
              <a:t> la Fig. 4, que </a:t>
            </a:r>
            <a:r>
              <a:rPr lang="en-US" dirty="0" err="1" smtClean="0"/>
              <a:t>consta</a:t>
            </a:r>
            <a:r>
              <a:rPr lang="en-US" dirty="0" smtClean="0"/>
              <a:t> de dos (2) </a:t>
            </a:r>
            <a:r>
              <a:rPr lang="en-US" dirty="0" err="1" smtClean="0"/>
              <a:t>líneas</a:t>
            </a:r>
            <a:r>
              <a:rPr lang="en-US" dirty="0" smtClean="0"/>
              <a:t>, </a:t>
            </a:r>
            <a:r>
              <a:rPr lang="en-US" dirty="0" err="1" smtClean="0"/>
              <a:t>tres</a:t>
            </a:r>
            <a:r>
              <a:rPr lang="en-US" dirty="0" smtClean="0"/>
              <a:t> (3) </a:t>
            </a:r>
            <a:r>
              <a:rPr lang="en-US" dirty="0" err="1" smtClean="0"/>
              <a:t>subestaciones</a:t>
            </a:r>
            <a:r>
              <a:rPr lang="en-US" dirty="0" smtClean="0"/>
              <a:t> y </a:t>
            </a:r>
            <a:r>
              <a:rPr lang="en-US" dirty="0" err="1" smtClean="0"/>
              <a:t>cuatro</a:t>
            </a:r>
            <a:r>
              <a:rPr lang="en-US" dirty="0" smtClean="0"/>
              <a:t> (4) </a:t>
            </a:r>
            <a:r>
              <a:rPr lang="en-US" dirty="0" err="1" smtClean="0"/>
              <a:t>interruptores</a:t>
            </a:r>
            <a:r>
              <a:rPr lang="en-US" dirty="0" smtClean="0"/>
              <a:t> </a:t>
            </a:r>
            <a:r>
              <a:rPr lang="en-US" dirty="0" err="1" smtClean="0"/>
              <a:t>automáticos</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6</a:t>
            </a:fld>
            <a:endParaRPr lang="en-US"/>
          </a:p>
        </p:txBody>
      </p:sp>
    </p:spTree>
    <p:extLst>
      <p:ext uri="{BB962C8B-B14F-4D97-AF65-F5344CB8AC3E}">
        <p14:creationId xmlns:p14="http://schemas.microsoft.com/office/powerpoint/2010/main" val="3232193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err="1" smtClean="0"/>
              <a:t>Esquema</a:t>
            </a:r>
            <a:r>
              <a:rPr lang="en-US" b="1" dirty="0" smtClean="0"/>
              <a:t> de </a:t>
            </a:r>
            <a:r>
              <a:rPr lang="en-US" b="1" dirty="0" err="1" smtClean="0"/>
              <a:t>protección</a:t>
            </a:r>
            <a:endParaRPr lang="en-US" b="1" dirty="0" smtClean="0"/>
          </a:p>
          <a:p>
            <a:pPr algn="just"/>
            <a:endParaRPr lang="en-US" b="1" dirty="0" smtClean="0"/>
          </a:p>
          <a:p>
            <a:pPr algn="just"/>
            <a:r>
              <a:rPr lang="en-US" dirty="0" smtClean="0"/>
              <a:t>El </a:t>
            </a:r>
            <a:r>
              <a:rPr lang="en-US" dirty="0" err="1" smtClean="0"/>
              <a:t>objetivo</a:t>
            </a:r>
            <a:r>
              <a:rPr lang="en-US" dirty="0" smtClean="0"/>
              <a:t> principal de </a:t>
            </a:r>
            <a:r>
              <a:rPr lang="en-US" dirty="0" err="1" smtClean="0"/>
              <a:t>una</a:t>
            </a:r>
            <a:r>
              <a:rPr lang="en-US" dirty="0" smtClean="0"/>
              <a:t>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elegida</a:t>
            </a:r>
            <a:r>
              <a:rPr lang="en-US" dirty="0" smtClean="0"/>
              <a:t> </a:t>
            </a:r>
            <a:r>
              <a:rPr lang="en-US" dirty="0" err="1" smtClean="0"/>
              <a:t>correctamente</a:t>
            </a:r>
            <a:r>
              <a:rPr lang="en-US" dirty="0" smtClean="0"/>
              <a:t> </a:t>
            </a:r>
            <a:r>
              <a:rPr lang="en-US" dirty="0" err="1" smtClean="0"/>
              <a:t>es</a:t>
            </a:r>
            <a:r>
              <a:rPr lang="en-US" dirty="0" smtClean="0"/>
              <a:t> </a:t>
            </a:r>
            <a:r>
              <a:rPr lang="en-US" dirty="0" err="1" smtClean="0"/>
              <a:t>desenergizar</a:t>
            </a:r>
            <a:r>
              <a:rPr lang="en-US" dirty="0" smtClean="0"/>
              <a:t> </a:t>
            </a:r>
            <a:r>
              <a:rPr lang="en-US" dirty="0" err="1" smtClean="0"/>
              <a:t>una</a:t>
            </a:r>
            <a:r>
              <a:rPr lang="en-US" dirty="0" smtClean="0"/>
              <a:t> parte </a:t>
            </a:r>
            <a:r>
              <a:rPr lang="en-US" dirty="0" err="1" smtClean="0"/>
              <a:t>fallada</a:t>
            </a:r>
            <a:r>
              <a:rPr lang="en-US" dirty="0" smtClean="0"/>
              <a:t> del </a:t>
            </a:r>
            <a:r>
              <a:rPr lang="en-US" dirty="0" err="1" smtClean="0"/>
              <a:t>sistema</a:t>
            </a:r>
            <a:r>
              <a:rPr lang="en-US" dirty="0" smtClean="0"/>
              <a:t> de </a:t>
            </a:r>
            <a:r>
              <a:rPr lang="en-US" dirty="0" err="1" smtClean="0"/>
              <a:t>potencia</a:t>
            </a:r>
            <a:r>
              <a:rPr lang="en-US" dirty="0" smtClean="0"/>
              <a:t> </a:t>
            </a:r>
            <a:r>
              <a:rPr lang="en-US" dirty="0" err="1" smtClean="0"/>
              <a:t>cuanto</a:t>
            </a:r>
            <a:r>
              <a:rPr lang="en-US" dirty="0" smtClean="0"/>
              <a:t> antes </a:t>
            </a:r>
            <a:r>
              <a:rPr lang="en-US" dirty="0" err="1" smtClean="0"/>
              <a:t>mejor</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tener</a:t>
            </a:r>
            <a:r>
              <a:rPr lang="en-US" dirty="0" smtClean="0"/>
              <a:t> </a:t>
            </a:r>
            <a:r>
              <a:rPr lang="en-US" dirty="0" err="1" smtClean="0"/>
              <a:t>una</a:t>
            </a:r>
            <a:r>
              <a:rPr lang="en-US" dirty="0" smtClean="0"/>
              <a:t> </a:t>
            </a:r>
            <a:r>
              <a:rPr lang="en-US" dirty="0" err="1" smtClean="0"/>
              <a:t>condición</a:t>
            </a:r>
            <a:r>
              <a:rPr lang="en-US" dirty="0" smtClean="0"/>
              <a:t> de </a:t>
            </a:r>
            <a:r>
              <a:rPr lang="en-US" dirty="0" err="1" smtClean="0"/>
              <a:t>falla</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es</a:t>
            </a:r>
            <a:r>
              <a:rPr lang="en-US" dirty="0" smtClean="0"/>
              <a:t> </a:t>
            </a:r>
            <a:r>
              <a:rPr lang="en-US" dirty="0" err="1" smtClean="0"/>
              <a:t>perjudicial</a:t>
            </a:r>
            <a:r>
              <a:rPr lang="en-US" dirty="0" smtClean="0"/>
              <a:t> para el </a:t>
            </a:r>
            <a:r>
              <a:rPr lang="en-US" dirty="0" err="1" smtClean="0"/>
              <a:t>equipo</a:t>
            </a:r>
            <a:r>
              <a:rPr lang="en-US" dirty="0" smtClean="0"/>
              <a:t> e </a:t>
            </a:r>
            <a:r>
              <a:rPr lang="en-US" dirty="0" err="1" smtClean="0"/>
              <a:t>inseguro</a:t>
            </a:r>
            <a:r>
              <a:rPr lang="en-US" dirty="0" smtClean="0"/>
              <a:t> para el personal. Al </a:t>
            </a:r>
            <a:r>
              <a:rPr lang="en-US" dirty="0" err="1" smtClean="0"/>
              <a:t>mismo</a:t>
            </a:r>
            <a:r>
              <a:rPr lang="en-US" dirty="0" smtClean="0"/>
              <a:t> </a:t>
            </a:r>
            <a:r>
              <a:rPr lang="en-US" dirty="0" err="1" smtClean="0"/>
              <a:t>tiempo</a:t>
            </a:r>
            <a:r>
              <a:rPr lang="en-US" dirty="0" smtClean="0"/>
              <a:t>, </a:t>
            </a:r>
            <a:r>
              <a:rPr lang="en-US" dirty="0" err="1" smtClean="0"/>
              <a:t>queremos</a:t>
            </a:r>
            <a:r>
              <a:rPr lang="en-US" dirty="0" smtClean="0"/>
              <a:t> </a:t>
            </a:r>
            <a:r>
              <a:rPr lang="en-US" dirty="0" err="1" smtClean="0"/>
              <a:t>sacar</a:t>
            </a:r>
            <a:r>
              <a:rPr lang="en-US" dirty="0" smtClean="0"/>
              <a:t> de </a:t>
            </a:r>
            <a:r>
              <a:rPr lang="en-US" dirty="0" err="1" smtClean="0"/>
              <a:t>servicio</a:t>
            </a:r>
            <a:r>
              <a:rPr lang="en-US" dirty="0" smtClean="0"/>
              <a:t> la </a:t>
            </a:r>
            <a:r>
              <a:rPr lang="en-US" dirty="0" err="1" smtClean="0"/>
              <a:t>menor</a:t>
            </a:r>
            <a:r>
              <a:rPr lang="en-US" dirty="0" smtClean="0"/>
              <a:t> parte </a:t>
            </a:r>
            <a:r>
              <a:rPr lang="en-US" dirty="0" err="1" smtClean="0"/>
              <a:t>posible</a:t>
            </a:r>
            <a:r>
              <a:rPr lang="en-US" dirty="0" smtClean="0"/>
              <a:t> del </a:t>
            </a:r>
            <a:r>
              <a:rPr lang="en-US" dirty="0" err="1" smtClean="0"/>
              <a:t>sistema</a:t>
            </a:r>
            <a:r>
              <a:rPr lang="en-US" dirty="0" smtClean="0"/>
              <a:t> </a:t>
            </a:r>
            <a:r>
              <a:rPr lang="en-US" dirty="0" err="1" smtClean="0"/>
              <a:t>adyacente</a:t>
            </a:r>
            <a:r>
              <a:rPr lang="en-US" dirty="0" smtClean="0"/>
              <a:t> a la </a:t>
            </a:r>
            <a:r>
              <a:rPr lang="en-US" dirty="0" err="1" smtClean="0"/>
              <a:t>falla.para</a:t>
            </a:r>
            <a:r>
              <a:rPr lang="en-US" dirty="0" smtClean="0"/>
              <a:t> </a:t>
            </a:r>
            <a:r>
              <a:rPr lang="en-US" dirty="0" err="1" smtClean="0"/>
              <a:t>reducir</a:t>
            </a:r>
            <a:r>
              <a:rPr lang="en-US" dirty="0" smtClean="0"/>
              <a:t> el </a:t>
            </a:r>
            <a:r>
              <a:rPr lang="en-US" dirty="0" err="1" smtClean="0"/>
              <a:t>número</a:t>
            </a:r>
            <a:r>
              <a:rPr lang="en-US" dirty="0" smtClean="0"/>
              <a:t> de </a:t>
            </a:r>
            <a:r>
              <a:rPr lang="en-US" dirty="0" err="1" smtClean="0"/>
              <a:t>apagones</a:t>
            </a:r>
            <a:r>
              <a:rPr lang="en-US" dirty="0" smtClean="0"/>
              <a:t> de </a:t>
            </a:r>
            <a:r>
              <a:rPr lang="en-US" dirty="0" err="1" smtClean="0"/>
              <a:t>los</a:t>
            </a:r>
            <a:r>
              <a:rPr lang="en-US" dirty="0" smtClean="0"/>
              <a:t> </a:t>
            </a:r>
            <a:r>
              <a:rPr lang="en-US" dirty="0" err="1" smtClean="0"/>
              <a:t>clientes</a:t>
            </a:r>
            <a:r>
              <a:rPr lang="en-US" dirty="0" smtClean="0"/>
              <a:t>.</a:t>
            </a:r>
          </a:p>
          <a:p>
            <a:pPr algn="just"/>
            <a:r>
              <a:rPr lang="en-US" dirty="0" err="1" smtClean="0"/>
              <a:t>Dicho</a:t>
            </a:r>
            <a:r>
              <a:rPr lang="en-US" dirty="0" smtClean="0"/>
              <a:t> </a:t>
            </a:r>
            <a:r>
              <a:rPr lang="en-US" dirty="0" err="1" smtClean="0"/>
              <a:t>esto</a:t>
            </a:r>
            <a:r>
              <a:rPr lang="en-US" dirty="0" smtClean="0"/>
              <a:t>, </a:t>
            </a:r>
            <a:r>
              <a:rPr lang="en-US" dirty="0" err="1" smtClean="0"/>
              <a:t>consideremos</a:t>
            </a:r>
            <a:r>
              <a:rPr lang="en-US" dirty="0" smtClean="0"/>
              <a:t> </a:t>
            </a:r>
            <a:r>
              <a:rPr lang="en-US" dirty="0" err="1" smtClean="0"/>
              <a:t>una</a:t>
            </a:r>
            <a:r>
              <a:rPr lang="en-US" dirty="0" smtClean="0"/>
              <a:t>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L1 que </a:t>
            </a:r>
            <a:r>
              <a:rPr lang="en-US" dirty="0" err="1" smtClean="0"/>
              <a:t>conecta</a:t>
            </a:r>
            <a:r>
              <a:rPr lang="en-US" dirty="0" smtClean="0"/>
              <a:t> las </a:t>
            </a:r>
            <a:r>
              <a:rPr lang="en-US" dirty="0" err="1" smtClean="0"/>
              <a:t>subestaciones</a:t>
            </a:r>
            <a:r>
              <a:rPr lang="en-US" dirty="0" smtClean="0"/>
              <a:t> A y B. </a:t>
            </a:r>
            <a:r>
              <a:rPr lang="en-US" dirty="0" err="1" smtClean="0"/>
              <a:t>Obviamente</a:t>
            </a:r>
            <a:r>
              <a:rPr lang="en-US" dirty="0" smtClean="0"/>
              <a:t>, la </a:t>
            </a:r>
            <a:r>
              <a:rPr lang="en-US" dirty="0" err="1" smtClean="0"/>
              <a:t>mejor</a:t>
            </a:r>
            <a:r>
              <a:rPr lang="en-US" dirty="0" smtClean="0"/>
              <a:t> </a:t>
            </a:r>
            <a:r>
              <a:rPr lang="en-US" dirty="0" err="1" smtClean="0"/>
              <a:t>manera</a:t>
            </a:r>
            <a:r>
              <a:rPr lang="en-US" dirty="0" smtClean="0"/>
              <a:t> de </a:t>
            </a:r>
            <a:r>
              <a:rPr lang="en-US" dirty="0" err="1" smtClean="0"/>
              <a:t>desenergizar</a:t>
            </a:r>
            <a:r>
              <a:rPr lang="en-US" dirty="0" smtClean="0"/>
              <a:t> la </a:t>
            </a:r>
            <a:r>
              <a:rPr lang="en-US" dirty="0" err="1" smtClean="0"/>
              <a:t>falla</a:t>
            </a:r>
            <a:r>
              <a:rPr lang="en-US" dirty="0" smtClean="0"/>
              <a:t> </a:t>
            </a:r>
            <a:r>
              <a:rPr lang="en-US" dirty="0" err="1" smtClean="0"/>
              <a:t>es</a:t>
            </a:r>
            <a:r>
              <a:rPr lang="en-US" dirty="0" smtClean="0"/>
              <a:t> </a:t>
            </a:r>
            <a:r>
              <a:rPr lang="en-US" dirty="0" err="1" smtClean="0"/>
              <a:t>disparar</a:t>
            </a:r>
            <a:r>
              <a:rPr lang="en-US" dirty="0" smtClean="0"/>
              <a:t> el </a:t>
            </a:r>
            <a:r>
              <a:rPr lang="en-US" dirty="0" err="1" smtClean="0"/>
              <a:t>interruptor</a:t>
            </a:r>
            <a:r>
              <a:rPr lang="en-US" dirty="0" smtClean="0"/>
              <a:t> B1 </a:t>
            </a:r>
            <a:r>
              <a:rPr lang="en-US" dirty="0" err="1" smtClean="0"/>
              <a:t>en</a:t>
            </a:r>
            <a:r>
              <a:rPr lang="en-US" dirty="0" smtClean="0"/>
              <a:t> la </a:t>
            </a:r>
            <a:r>
              <a:rPr lang="en-US" dirty="0" err="1" smtClean="0"/>
              <a:t>subestación</a:t>
            </a:r>
            <a:r>
              <a:rPr lang="en-US" dirty="0" smtClean="0"/>
              <a:t> B y A1 </a:t>
            </a:r>
            <a:r>
              <a:rPr lang="en-US" dirty="0" err="1" smtClean="0"/>
              <a:t>en</a:t>
            </a:r>
            <a:r>
              <a:rPr lang="en-US" dirty="0" smtClean="0"/>
              <a:t> la </a:t>
            </a:r>
            <a:r>
              <a:rPr lang="en-US" dirty="0" err="1" smtClean="0"/>
              <a:t>subestación</a:t>
            </a:r>
            <a:r>
              <a:rPr lang="en-US" dirty="0" smtClean="0"/>
              <a:t> A, y lo </a:t>
            </a:r>
            <a:r>
              <a:rPr lang="en-US" dirty="0" err="1" smtClean="0"/>
              <a:t>queremos</a:t>
            </a:r>
            <a:r>
              <a:rPr lang="en-US" dirty="0" smtClean="0"/>
              <a:t>. </a:t>
            </a:r>
            <a:r>
              <a:rPr lang="en-US" dirty="0" err="1" smtClean="0"/>
              <a:t>ocurrir</a:t>
            </a:r>
            <a:r>
              <a:rPr lang="en-US" dirty="0" smtClean="0"/>
              <a:t> </a:t>
            </a:r>
          </a:p>
          <a:p>
            <a:pPr algn="just"/>
            <a:r>
              <a:rPr lang="en-US" dirty="0" err="1" smtClean="0"/>
              <a:t>instantáneamente</a:t>
            </a:r>
            <a:r>
              <a:rPr lang="en-US" dirty="0" smtClean="0"/>
              <a:t> (</a:t>
            </a:r>
            <a:r>
              <a:rPr lang="en-US" dirty="0" err="1" smtClean="0"/>
              <a:t>todavía</a:t>
            </a:r>
            <a:r>
              <a:rPr lang="en-US" dirty="0" smtClean="0"/>
              <a:t> </a:t>
            </a:r>
            <a:r>
              <a:rPr lang="en-US" dirty="0" err="1" smtClean="0"/>
              <a:t>puede</a:t>
            </a:r>
            <a:r>
              <a:rPr lang="en-US" dirty="0" smtClean="0"/>
              <a:t> </a:t>
            </a:r>
            <a:r>
              <a:rPr lang="en-US" dirty="0" err="1" smtClean="0"/>
              <a:t>tomar</a:t>
            </a:r>
            <a:r>
              <a:rPr lang="en-US" dirty="0" smtClean="0"/>
              <a:t> un par de </a:t>
            </a:r>
            <a:r>
              <a:rPr lang="en-US" dirty="0" err="1" smtClean="0"/>
              <a:t>ciclos</a:t>
            </a:r>
            <a:r>
              <a:rPr lang="en-US" dirty="0" smtClean="0"/>
              <a:t> para que un </a:t>
            </a:r>
            <a:r>
              <a:rPr lang="en-US" dirty="0" err="1" smtClean="0"/>
              <a:t>interruptor</a:t>
            </a:r>
            <a:r>
              <a:rPr lang="en-US" dirty="0" smtClean="0"/>
              <a:t> se </a:t>
            </a:r>
            <a:r>
              <a:rPr lang="en-US" dirty="0" err="1" smtClean="0"/>
              <a:t>abra</a:t>
            </a:r>
            <a:r>
              <a:rPr lang="en-US" dirty="0" smtClean="0"/>
              <a:t> </a:t>
            </a:r>
            <a:r>
              <a:rPr lang="en-US" dirty="0" err="1" smtClean="0"/>
              <a:t>físicamente</a:t>
            </a:r>
            <a:r>
              <a:rPr lang="en-US" dirty="0" smtClean="0"/>
              <a:t>, </a:t>
            </a:r>
            <a:r>
              <a:rPr lang="en-US" dirty="0" err="1" smtClean="0"/>
              <a:t>digamos</a:t>
            </a:r>
            <a:r>
              <a:rPr lang="en-US" dirty="0" smtClean="0"/>
              <a:t>, </a:t>
            </a:r>
            <a:r>
              <a:rPr lang="en-US" dirty="0" err="1" smtClean="0"/>
              <a:t>seis</a:t>
            </a:r>
            <a:r>
              <a:rPr lang="en-US" dirty="0" smtClean="0"/>
              <a:t> </a:t>
            </a:r>
            <a:r>
              <a:rPr lang="en-US" dirty="0" err="1" smtClean="0"/>
              <a:t>ciclos</a:t>
            </a:r>
            <a:r>
              <a:rPr lang="en-US" dirty="0" smtClean="0"/>
              <a:t>, lo que para un </a:t>
            </a:r>
            <a:r>
              <a:rPr lang="en-US" dirty="0" err="1" smtClean="0"/>
              <a:t>sistema</a:t>
            </a:r>
            <a:r>
              <a:rPr lang="en-US" dirty="0" smtClean="0"/>
              <a:t> de 60 Hz </a:t>
            </a:r>
            <a:r>
              <a:rPr lang="en-US" dirty="0" err="1" smtClean="0"/>
              <a:t>equivale</a:t>
            </a:r>
            <a:r>
              <a:rPr lang="en-US" dirty="0" smtClean="0"/>
              <a:t> a 0,1 s.).</a:t>
            </a:r>
          </a:p>
          <a:p>
            <a:pPr algn="just"/>
            <a:r>
              <a:rPr lang="en-US" dirty="0" err="1" smtClean="0"/>
              <a:t>Eso</a:t>
            </a:r>
            <a:r>
              <a:rPr lang="en-US" dirty="0" smtClean="0"/>
              <a:t> </a:t>
            </a:r>
            <a:r>
              <a:rPr lang="en-US" dirty="0" err="1" smtClean="0"/>
              <a:t>es</a:t>
            </a:r>
            <a:r>
              <a:rPr lang="en-US" dirty="0" smtClean="0"/>
              <a:t> </a:t>
            </a:r>
            <a:r>
              <a:rPr lang="en-US" dirty="0" err="1" smtClean="0"/>
              <a:t>todo</a:t>
            </a:r>
            <a:r>
              <a:rPr lang="en-US" dirty="0" smtClean="0"/>
              <a:t> lo que </a:t>
            </a:r>
            <a:r>
              <a:rPr lang="en-US" dirty="0" err="1" smtClean="0"/>
              <a:t>queremos</a:t>
            </a:r>
            <a:r>
              <a:rPr lang="en-US" dirty="0" smtClean="0"/>
              <a:t> que </a:t>
            </a:r>
            <a:r>
              <a:rPr lang="en-US" dirty="0" err="1" smtClean="0"/>
              <a:t>suceda</a:t>
            </a:r>
            <a:r>
              <a:rPr lang="en-US" dirty="0" smtClean="0"/>
              <a:t>. Sin embargo, el </a:t>
            </a:r>
            <a:r>
              <a:rPr lang="en-US" dirty="0" err="1" smtClean="0"/>
              <a:t>interruptor</a:t>
            </a:r>
            <a:r>
              <a:rPr lang="en-US" dirty="0" smtClean="0"/>
              <a:t> B2 </a:t>
            </a:r>
            <a:r>
              <a:rPr lang="en-US" dirty="0" err="1" smtClean="0"/>
              <a:t>en</a:t>
            </a:r>
            <a:r>
              <a:rPr lang="en-US" dirty="0" smtClean="0"/>
              <a:t> la </a:t>
            </a:r>
            <a:r>
              <a:rPr lang="en-US" dirty="0" err="1" smtClean="0"/>
              <a:t>subestación</a:t>
            </a:r>
            <a:r>
              <a:rPr lang="en-US" dirty="0" smtClean="0"/>
              <a:t> B </a:t>
            </a:r>
            <a:r>
              <a:rPr lang="en-US" dirty="0" err="1" smtClean="0"/>
              <a:t>verá</a:t>
            </a:r>
            <a:r>
              <a:rPr lang="en-US" dirty="0" smtClean="0"/>
              <a:t> la </a:t>
            </a:r>
            <a:r>
              <a:rPr lang="en-US" dirty="0" err="1" smtClean="0"/>
              <a:t>misma</a:t>
            </a:r>
            <a:r>
              <a:rPr lang="en-US" dirty="0" smtClean="0"/>
              <a:t> </a:t>
            </a:r>
            <a:r>
              <a:rPr lang="en-US" dirty="0" err="1" smtClean="0"/>
              <a:t>corriente</a:t>
            </a:r>
            <a:r>
              <a:rPr lang="en-US" dirty="0" smtClean="0"/>
              <a:t> que el </a:t>
            </a:r>
            <a:r>
              <a:rPr lang="en-US" dirty="0" err="1" smtClean="0"/>
              <a:t>interruptor</a:t>
            </a:r>
            <a:r>
              <a:rPr lang="en-US" dirty="0" smtClean="0"/>
              <a:t> B1 y, a </a:t>
            </a:r>
            <a:r>
              <a:rPr lang="en-US" dirty="0" err="1" smtClean="0"/>
              <a:t>menos</a:t>
            </a:r>
            <a:r>
              <a:rPr lang="en-US" dirty="0" smtClean="0"/>
              <a:t> que </a:t>
            </a:r>
            <a:r>
              <a:rPr lang="en-US" dirty="0" err="1" smtClean="0"/>
              <a:t>retrasemos</a:t>
            </a:r>
            <a:r>
              <a:rPr lang="en-US" dirty="0" smtClean="0"/>
              <a:t> </a:t>
            </a:r>
            <a:r>
              <a:rPr lang="en-US" dirty="0" err="1" smtClean="0"/>
              <a:t>su</a:t>
            </a:r>
            <a:r>
              <a:rPr lang="en-US" dirty="0" smtClean="0"/>
              <a:t> </a:t>
            </a:r>
            <a:r>
              <a:rPr lang="en-US" dirty="0" err="1" smtClean="0"/>
              <a:t>disparo</a:t>
            </a:r>
            <a:r>
              <a:rPr lang="en-US" dirty="0" smtClean="0"/>
              <a:t>, B2 se </a:t>
            </a:r>
            <a:r>
              <a:rPr lang="en-US" dirty="0" err="1" smtClean="0"/>
              <a:t>abrirá</a:t>
            </a:r>
            <a:r>
              <a:rPr lang="en-US" dirty="0" smtClean="0"/>
              <a:t> </a:t>
            </a:r>
            <a:r>
              <a:rPr lang="en-US" dirty="0" err="1" smtClean="0"/>
              <a:t>simultáneamente</a:t>
            </a:r>
            <a:r>
              <a:rPr lang="en-US" dirty="0" smtClean="0"/>
              <a:t> con B1, </a:t>
            </a:r>
            <a:r>
              <a:rPr lang="en-US" dirty="0" err="1" smtClean="0"/>
              <a:t>dejando</a:t>
            </a:r>
            <a:r>
              <a:rPr lang="en-US" dirty="0" smtClean="0"/>
              <a:t> </a:t>
            </a:r>
            <a:r>
              <a:rPr lang="en-US" dirty="0" err="1" smtClean="0"/>
              <a:t>fuera</a:t>
            </a:r>
            <a:r>
              <a:rPr lang="en-US" dirty="0" smtClean="0"/>
              <a:t> de </a:t>
            </a:r>
            <a:r>
              <a:rPr lang="en-US" dirty="0" err="1" smtClean="0"/>
              <a:t>servicio</a:t>
            </a:r>
            <a:r>
              <a:rPr lang="en-US" dirty="0" smtClean="0"/>
              <a:t> a </a:t>
            </a:r>
            <a:r>
              <a:rPr lang="en-US" dirty="0" err="1" smtClean="0"/>
              <a:t>toda</a:t>
            </a:r>
            <a:r>
              <a:rPr lang="en-US" dirty="0" smtClean="0"/>
              <a:t> la </a:t>
            </a:r>
            <a:r>
              <a:rPr lang="en-US" dirty="0" err="1" smtClean="0"/>
              <a:t>subestación</a:t>
            </a:r>
            <a:r>
              <a:rPr lang="en-US" dirty="0" smtClean="0"/>
              <a:t> B y a </a:t>
            </a:r>
            <a:r>
              <a:rPr lang="en-US" dirty="0" err="1" smtClean="0"/>
              <a:t>sus</a:t>
            </a:r>
            <a:r>
              <a:rPr lang="en-US" dirty="0" smtClean="0"/>
              <a:t> </a:t>
            </a:r>
            <a:r>
              <a:rPr lang="en-US" dirty="0" err="1" smtClean="0"/>
              <a:t>clientes</a:t>
            </a:r>
            <a:r>
              <a:rPr lang="en-US" dirty="0" smtClean="0"/>
              <a:t>, lo </a:t>
            </a:r>
            <a:r>
              <a:rPr lang="en-US" dirty="0" err="1" smtClean="0"/>
              <a:t>cual</a:t>
            </a:r>
            <a:r>
              <a:rPr lang="en-US" dirty="0" smtClean="0"/>
              <a:t> </a:t>
            </a:r>
            <a:r>
              <a:rPr lang="en-US" dirty="0" err="1" smtClean="0"/>
              <a:t>es</a:t>
            </a:r>
            <a:r>
              <a:rPr lang="en-US" dirty="0" smtClean="0"/>
              <a:t> </a:t>
            </a:r>
            <a:r>
              <a:rPr lang="en-US" dirty="0" err="1" smtClean="0"/>
              <a:t>inaceptable</a:t>
            </a:r>
            <a:r>
              <a:rPr lang="en-US" dirty="0" smtClean="0"/>
              <a:t>. Para que </a:t>
            </a:r>
            <a:r>
              <a:rPr lang="en-US" dirty="0" err="1" smtClean="0"/>
              <a:t>eso</a:t>
            </a:r>
            <a:r>
              <a:rPr lang="en-US" dirty="0" smtClean="0"/>
              <a:t> no </a:t>
            </a:r>
            <a:r>
              <a:rPr lang="en-US" dirty="0" err="1" smtClean="0"/>
              <a:t>suceda</a:t>
            </a:r>
            <a:r>
              <a:rPr lang="en-US" dirty="0" smtClean="0"/>
              <a:t>, un </a:t>
            </a:r>
            <a:r>
              <a:rPr lang="en-US" dirty="0" err="1" smtClean="0"/>
              <a:t>disparo</a:t>
            </a:r>
            <a:r>
              <a:rPr lang="en-US" dirty="0" smtClean="0"/>
              <a:t> del </a:t>
            </a:r>
            <a:r>
              <a:rPr lang="en-US" dirty="0" err="1" smtClean="0"/>
              <a:t>interruptor</a:t>
            </a:r>
            <a:r>
              <a:rPr lang="en-US" dirty="0" smtClean="0"/>
              <a:t> B2 </a:t>
            </a:r>
            <a:r>
              <a:rPr lang="en-US" dirty="0" err="1" smtClean="0"/>
              <a:t>por</a:t>
            </a:r>
            <a:r>
              <a:rPr lang="en-US" dirty="0" smtClean="0"/>
              <a:t> </a:t>
            </a:r>
            <a:r>
              <a:rPr lang="en-US" dirty="0" err="1" smtClean="0"/>
              <a:t>fallas</a:t>
            </a:r>
            <a:r>
              <a:rPr lang="en-US" dirty="0" smtClean="0"/>
              <a:t> </a:t>
            </a:r>
            <a:r>
              <a:rPr lang="en-US" dirty="0" err="1" smtClean="0"/>
              <a:t>en</a:t>
            </a:r>
            <a:r>
              <a:rPr lang="en-US" dirty="0" smtClean="0"/>
              <a:t> la </a:t>
            </a:r>
            <a:r>
              <a:rPr lang="en-US" dirty="0" err="1" smtClean="0"/>
              <a:t>Línea</a:t>
            </a:r>
            <a:r>
              <a:rPr lang="en-US" dirty="0" smtClean="0"/>
              <a:t> L1 </a:t>
            </a:r>
            <a:r>
              <a:rPr lang="en-US" dirty="0" err="1" smtClean="0"/>
              <a:t>debe</a:t>
            </a:r>
            <a:r>
              <a:rPr lang="en-US" dirty="0" smtClean="0"/>
              <a:t> </a:t>
            </a:r>
            <a:r>
              <a:rPr lang="en-US" dirty="0" err="1" smtClean="0"/>
              <a:t>retrasarse</a:t>
            </a:r>
            <a:r>
              <a:rPr lang="en-US" dirty="0" smtClean="0"/>
              <a:t> </a:t>
            </a:r>
            <a:r>
              <a:rPr lang="en-US" dirty="0" err="1" smtClean="0"/>
              <a:t>en</a:t>
            </a:r>
            <a:r>
              <a:rPr lang="en-US" dirty="0" smtClean="0"/>
              <a:t> </a:t>
            </a:r>
            <a:r>
              <a:rPr lang="en-US" dirty="0" err="1" smtClean="0"/>
              <a:t>comparación</a:t>
            </a:r>
            <a:r>
              <a:rPr lang="en-US" dirty="0" smtClean="0"/>
              <a:t> con el </a:t>
            </a:r>
            <a:r>
              <a:rPr lang="en-US" dirty="0" err="1" smtClean="0"/>
              <a:t>disparo</a:t>
            </a:r>
            <a:r>
              <a:rPr lang="en-US" dirty="0" smtClean="0"/>
              <a:t> del </a:t>
            </a:r>
            <a:r>
              <a:rPr lang="en-US" dirty="0" err="1" smtClean="0"/>
              <a:t>interruptor</a:t>
            </a:r>
            <a:r>
              <a:rPr lang="en-US" dirty="0" smtClean="0"/>
              <a:t> B1, </a:t>
            </a:r>
            <a:r>
              <a:rPr lang="en-US" dirty="0" err="1" smtClean="0"/>
              <a:t>por</a:t>
            </a:r>
            <a:r>
              <a:rPr lang="en-US" dirty="0" smtClean="0"/>
              <a:t> lo que B1 </a:t>
            </a:r>
            <a:r>
              <a:rPr lang="en-US" dirty="0" err="1" smtClean="0"/>
              <a:t>disparará</a:t>
            </a:r>
            <a:r>
              <a:rPr lang="en-US" dirty="0" smtClean="0"/>
              <a:t> primero y el </a:t>
            </a:r>
            <a:r>
              <a:rPr lang="en-US" dirty="0" err="1" smtClean="0"/>
              <a:t>esquema</a:t>
            </a:r>
            <a:r>
              <a:rPr lang="en-US" dirty="0" smtClean="0"/>
              <a:t> de </a:t>
            </a:r>
            <a:r>
              <a:rPr lang="en-US" dirty="0" err="1" smtClean="0"/>
              <a:t>protección</a:t>
            </a:r>
            <a:r>
              <a:rPr lang="en-US" dirty="0" smtClean="0"/>
              <a:t> </a:t>
            </a:r>
            <a:r>
              <a:rPr lang="en-US" dirty="0" err="1" smtClean="0"/>
              <a:t>abortará</a:t>
            </a:r>
            <a:r>
              <a:rPr lang="en-US" dirty="0" smtClean="0"/>
              <a:t> un </a:t>
            </a:r>
            <a:r>
              <a:rPr lang="en-US" dirty="0" err="1" smtClean="0"/>
              <a:t>disparo</a:t>
            </a:r>
            <a:r>
              <a:rPr lang="en-US" dirty="0" smtClean="0"/>
              <a:t> de B2, </a:t>
            </a:r>
            <a:r>
              <a:rPr lang="en-US" dirty="0" err="1" smtClean="0"/>
              <a:t>porque</a:t>
            </a:r>
            <a:r>
              <a:rPr lang="en-US" dirty="0" smtClean="0"/>
              <a:t> la </a:t>
            </a:r>
            <a:r>
              <a:rPr lang="en-US" dirty="0" err="1" smtClean="0"/>
              <a:t>falla</a:t>
            </a:r>
            <a:r>
              <a:rPr lang="en-US" dirty="0" smtClean="0"/>
              <a:t> no se </a:t>
            </a:r>
            <a:r>
              <a:rPr lang="en-US" dirty="0" err="1" smtClean="0"/>
              <a:t>alimenta</a:t>
            </a:r>
            <a:r>
              <a:rPr lang="en-US" dirty="0" smtClean="0"/>
              <a:t> </a:t>
            </a:r>
            <a:r>
              <a:rPr lang="en-US" dirty="0" err="1" smtClean="0"/>
              <a:t>desde</a:t>
            </a:r>
            <a:r>
              <a:rPr lang="en-US" dirty="0" smtClean="0"/>
              <a:t> la </a:t>
            </a:r>
            <a:r>
              <a:rPr lang="en-US" dirty="0" err="1" smtClean="0"/>
              <a:t>subestación</a:t>
            </a:r>
            <a:r>
              <a:rPr lang="en-US" dirty="0" smtClean="0"/>
              <a:t> B. </a:t>
            </a:r>
            <a:r>
              <a:rPr lang="en-US" dirty="0" err="1" smtClean="0"/>
              <a:t>ya</a:t>
            </a:r>
            <a:r>
              <a:rPr lang="en-US" dirty="0" smtClean="0"/>
              <a:t> no. </a:t>
            </a:r>
            <a:r>
              <a:rPr lang="en-US" dirty="0" err="1" smtClean="0"/>
              <a:t>Entonces</a:t>
            </a:r>
            <a:r>
              <a:rPr lang="en-US" dirty="0" smtClean="0"/>
              <a:t>, </a:t>
            </a:r>
            <a:r>
              <a:rPr lang="en-US" dirty="0" err="1" smtClean="0"/>
              <a:t>si</a:t>
            </a:r>
            <a:r>
              <a:rPr lang="en-US" dirty="0" smtClean="0"/>
              <a:t> un </a:t>
            </a:r>
            <a:r>
              <a:rPr lang="en-US" dirty="0" err="1" smtClean="0"/>
              <a:t>interruptor</a:t>
            </a:r>
            <a:r>
              <a:rPr lang="en-US" dirty="0" smtClean="0"/>
              <a:t> B1 </a:t>
            </a:r>
            <a:r>
              <a:rPr lang="en-US" dirty="0" err="1" smtClean="0"/>
              <a:t>tiene</a:t>
            </a:r>
            <a:r>
              <a:rPr lang="en-US" dirty="0" smtClean="0"/>
              <a:t> un </a:t>
            </a:r>
            <a:r>
              <a:rPr lang="en-US" dirty="0" err="1" smtClean="0"/>
              <a:t>tiempo</a:t>
            </a:r>
            <a:r>
              <a:rPr lang="en-US" dirty="0" smtClean="0"/>
              <a:t> de </a:t>
            </a:r>
            <a:r>
              <a:rPr lang="en-US" dirty="0" err="1" smtClean="0"/>
              <a:t>disparo</a:t>
            </a:r>
            <a:r>
              <a:rPr lang="en-US" dirty="0" smtClean="0"/>
              <a:t> de 0,1 s, el </a:t>
            </a:r>
            <a:r>
              <a:rPr lang="en-US" dirty="0" err="1" smtClean="0"/>
              <a:t>interruptor</a:t>
            </a:r>
            <a:r>
              <a:rPr lang="en-US" dirty="0" smtClean="0"/>
              <a:t> B2 </a:t>
            </a:r>
            <a:r>
              <a:rPr lang="en-US" dirty="0" err="1" smtClean="0"/>
              <a:t>debería</a:t>
            </a:r>
            <a:r>
              <a:rPr lang="en-US" dirty="0" smtClean="0"/>
              <a:t> </a:t>
            </a:r>
            <a:r>
              <a:rPr lang="en-US" dirty="0" err="1" smtClean="0"/>
              <a:t>tener</a:t>
            </a:r>
            <a:r>
              <a:rPr lang="en-US" dirty="0" smtClean="0"/>
              <a:t> un </a:t>
            </a:r>
            <a:r>
              <a:rPr lang="en-US" dirty="0" err="1" smtClean="0"/>
              <a:t>tiempo</a:t>
            </a:r>
            <a:r>
              <a:rPr lang="en-US" dirty="0" smtClean="0"/>
              <a:t> de </a:t>
            </a:r>
            <a:r>
              <a:rPr lang="en-US" dirty="0" err="1" smtClean="0"/>
              <a:t>disparo</a:t>
            </a:r>
            <a:r>
              <a:rPr lang="en-US" dirty="0" smtClean="0"/>
              <a:t> </a:t>
            </a:r>
            <a:r>
              <a:rPr lang="en-US" dirty="0" err="1" smtClean="0"/>
              <a:t>más</a:t>
            </a:r>
            <a:r>
              <a:rPr lang="en-US" dirty="0" smtClean="0"/>
              <a:t> largo </a:t>
            </a:r>
          </a:p>
          <a:p>
            <a:pPr algn="just"/>
            <a:r>
              <a:rPr lang="en-US" dirty="0" smtClean="0"/>
              <a:t>(</a:t>
            </a:r>
            <a:r>
              <a:rPr lang="en-US" dirty="0" err="1" smtClean="0"/>
              <a:t>por</a:t>
            </a:r>
            <a:r>
              <a:rPr lang="en-US" dirty="0" smtClean="0"/>
              <a:t> </a:t>
            </a:r>
            <a:r>
              <a:rPr lang="en-US" dirty="0" err="1" smtClean="0"/>
              <a:t>ejemplo</a:t>
            </a:r>
            <a:r>
              <a:rPr lang="en-US" dirty="0" smtClean="0"/>
              <a:t>, 0,3 s, </a:t>
            </a:r>
            <a:r>
              <a:rPr lang="en-US" dirty="0" err="1" smtClean="0"/>
              <a:t>por</a:t>
            </a:r>
            <a:r>
              <a:rPr lang="en-US" dirty="0" smtClean="0"/>
              <a:t> lo que el </a:t>
            </a:r>
            <a:r>
              <a:rPr lang="en-US" dirty="0" err="1" smtClean="0"/>
              <a:t>tiempo</a:t>
            </a:r>
            <a:r>
              <a:rPr lang="en-US" dirty="0" smtClean="0"/>
              <a:t> de </a:t>
            </a:r>
            <a:r>
              <a:rPr lang="en-US" dirty="0" err="1" smtClean="0"/>
              <a:t>retardo</a:t>
            </a:r>
            <a:r>
              <a:rPr lang="en-US" dirty="0" smtClean="0"/>
              <a:t> </a:t>
            </a:r>
            <a:r>
              <a:rPr lang="en-US" dirty="0" err="1" smtClean="0"/>
              <a:t>será</a:t>
            </a:r>
            <a:r>
              <a:rPr lang="en-US" dirty="0" smtClean="0"/>
              <a:t> de 0,2 s). Este </a:t>
            </a:r>
            <a:r>
              <a:rPr lang="en-US" dirty="0" err="1" smtClean="0"/>
              <a:t>retardo</a:t>
            </a:r>
            <a:r>
              <a:rPr lang="en-US" dirty="0" smtClean="0"/>
              <a:t> de </a:t>
            </a:r>
            <a:r>
              <a:rPr lang="en-US" dirty="0" err="1" smtClean="0"/>
              <a:t>tiempo</a:t>
            </a:r>
            <a:r>
              <a:rPr lang="en-US" dirty="0" smtClean="0"/>
              <a:t> lo </a:t>
            </a:r>
            <a:r>
              <a:rPr lang="en-US" dirty="0" err="1" smtClean="0"/>
              <a:t>proporcionará</a:t>
            </a:r>
            <a:r>
              <a:rPr lang="en-US" dirty="0" smtClean="0"/>
              <a:t> un </a:t>
            </a:r>
            <a:r>
              <a:rPr lang="en-US" dirty="0" err="1" smtClean="0"/>
              <a:t>temporizador</a:t>
            </a:r>
            <a:r>
              <a:rPr lang="en-US" dirty="0" smtClean="0"/>
              <a:t>, que </a:t>
            </a:r>
            <a:r>
              <a:rPr lang="en-US" dirty="0" err="1" smtClean="0"/>
              <a:t>es</a:t>
            </a:r>
            <a:r>
              <a:rPr lang="en-US" dirty="0" smtClean="0"/>
              <a:t> parte de un </a:t>
            </a:r>
            <a:r>
              <a:rPr lang="en-US" dirty="0" err="1" smtClean="0"/>
              <a:t>sistema</a:t>
            </a:r>
            <a:r>
              <a:rPr lang="en-US" dirty="0" smtClean="0"/>
              <a:t> de </a:t>
            </a:r>
            <a:r>
              <a:rPr lang="en-US" dirty="0" err="1" smtClean="0"/>
              <a:t>protección</a:t>
            </a:r>
            <a:r>
              <a:rPr lang="en-US" dirty="0" smtClean="0"/>
              <a:t> contra </a:t>
            </a:r>
            <a:r>
              <a:rPr lang="en-US" dirty="0" err="1" smtClean="0"/>
              <a:t>sobrecorriente</a:t>
            </a:r>
            <a:r>
              <a:rPr lang="en-US" dirty="0" smtClean="0"/>
              <a:t>.</a:t>
            </a:r>
          </a:p>
          <a:p>
            <a:pPr algn="just"/>
            <a:r>
              <a:rPr lang="en-US" dirty="0" err="1" smtClean="0"/>
              <a:t>Veamos</a:t>
            </a:r>
            <a:r>
              <a:rPr lang="en-US" dirty="0" smtClean="0"/>
              <a:t> </a:t>
            </a:r>
            <a:r>
              <a:rPr lang="en-US" dirty="0" err="1" smtClean="0"/>
              <a:t>qué</a:t>
            </a:r>
            <a:r>
              <a:rPr lang="en-US" dirty="0" smtClean="0"/>
              <a:t> </a:t>
            </a:r>
            <a:r>
              <a:rPr lang="en-US" dirty="0" err="1" smtClean="0"/>
              <a:t>sucederá</a:t>
            </a:r>
            <a:r>
              <a:rPr lang="en-US" dirty="0" smtClean="0"/>
              <a:t> con un </a:t>
            </a:r>
            <a:r>
              <a:rPr lang="en-US" dirty="0" err="1" smtClean="0"/>
              <a:t>interruptor</a:t>
            </a:r>
            <a:r>
              <a:rPr lang="en-US" dirty="0" smtClean="0"/>
              <a:t> C1 </a:t>
            </a:r>
            <a:r>
              <a:rPr lang="en-US" dirty="0" err="1" smtClean="0"/>
              <a:t>en</a:t>
            </a:r>
            <a:r>
              <a:rPr lang="en-US" dirty="0" smtClean="0"/>
              <a:t> la </a:t>
            </a:r>
            <a:r>
              <a:rPr lang="en-US" dirty="0" err="1" smtClean="0"/>
              <a:t>subestación</a:t>
            </a:r>
            <a:r>
              <a:rPr lang="en-US" dirty="0" smtClean="0"/>
              <a:t> C </a:t>
            </a:r>
            <a:r>
              <a:rPr lang="en-US" dirty="0" err="1" smtClean="0"/>
              <a:t>durante</a:t>
            </a:r>
            <a:r>
              <a:rPr lang="en-US" dirty="0" smtClean="0"/>
              <a:t> la </a:t>
            </a:r>
            <a:r>
              <a:rPr lang="en-US" dirty="0" err="1" smtClean="0"/>
              <a:t>falla</a:t>
            </a:r>
            <a:r>
              <a:rPr lang="en-US" dirty="0" smtClean="0"/>
              <a:t> SC-1 </a:t>
            </a:r>
            <a:r>
              <a:rPr lang="en-US" dirty="0" err="1" smtClean="0"/>
              <a:t>en</a:t>
            </a:r>
            <a:r>
              <a:rPr lang="en-US" dirty="0" smtClean="0"/>
              <a:t> </a:t>
            </a:r>
            <a:r>
              <a:rPr lang="en-US" dirty="0" err="1" smtClean="0"/>
              <a:t>una</a:t>
            </a:r>
            <a:r>
              <a:rPr lang="en-US" dirty="0" smtClean="0"/>
              <a:t> </a:t>
            </a:r>
            <a:r>
              <a:rPr lang="en-US" dirty="0" err="1" smtClean="0"/>
              <a:t>línea</a:t>
            </a:r>
            <a:r>
              <a:rPr lang="en-US" dirty="0" smtClean="0"/>
              <a:t> L1. El </a:t>
            </a:r>
            <a:r>
              <a:rPr lang="en-US" dirty="0" err="1" smtClean="0"/>
              <a:t>interruptor</a:t>
            </a:r>
            <a:r>
              <a:rPr lang="en-US" dirty="0" smtClean="0"/>
              <a:t> C1 </a:t>
            </a:r>
            <a:r>
              <a:rPr lang="en-US" dirty="0" err="1" smtClean="0"/>
              <a:t>verá</a:t>
            </a:r>
            <a:r>
              <a:rPr lang="en-US" dirty="0" smtClean="0"/>
              <a:t> la </a:t>
            </a:r>
            <a:r>
              <a:rPr lang="en-US" dirty="0" err="1" smtClean="0"/>
              <a:t>misma</a:t>
            </a:r>
            <a:r>
              <a:rPr lang="en-US" dirty="0" smtClean="0"/>
              <a:t> </a:t>
            </a:r>
            <a:r>
              <a:rPr lang="en-US" dirty="0" err="1" smtClean="0"/>
              <a:t>corriente</a:t>
            </a:r>
            <a:r>
              <a:rPr lang="en-US" dirty="0" smtClean="0"/>
              <a:t> de </a:t>
            </a:r>
            <a:r>
              <a:rPr lang="en-US" dirty="0" err="1" smtClean="0"/>
              <a:t>falla</a:t>
            </a:r>
            <a:r>
              <a:rPr lang="en-US" dirty="0" smtClean="0"/>
              <a:t> que un </a:t>
            </a:r>
            <a:r>
              <a:rPr lang="en-US" dirty="0" err="1" smtClean="0"/>
              <a:t>interruptor</a:t>
            </a:r>
            <a:r>
              <a:rPr lang="en-US" dirty="0" smtClean="0"/>
              <a:t> B1, y </a:t>
            </a:r>
            <a:r>
              <a:rPr lang="en-US" dirty="0" err="1" smtClean="0"/>
              <a:t>si</a:t>
            </a:r>
            <a:r>
              <a:rPr lang="en-US" dirty="0" smtClean="0"/>
              <a:t> no </a:t>
            </a:r>
            <a:r>
              <a:rPr lang="en-US" dirty="0" err="1" smtClean="0"/>
              <a:t>retrasamos</a:t>
            </a:r>
            <a:r>
              <a:rPr lang="en-US" dirty="0" smtClean="0"/>
              <a:t> </a:t>
            </a:r>
            <a:r>
              <a:rPr lang="en-US" dirty="0" err="1" smtClean="0"/>
              <a:t>su</a:t>
            </a:r>
            <a:r>
              <a:rPr lang="en-US" dirty="0" smtClean="0"/>
              <a:t> </a:t>
            </a:r>
            <a:r>
              <a:rPr lang="en-US" dirty="0" err="1" smtClean="0"/>
              <a:t>disparo</a:t>
            </a:r>
            <a:r>
              <a:rPr lang="en-US" dirty="0" smtClean="0"/>
              <a:t>, se </a:t>
            </a:r>
            <a:r>
              <a:rPr lang="en-US" dirty="0" err="1" smtClean="0"/>
              <a:t>disparará</a:t>
            </a:r>
            <a:r>
              <a:rPr lang="en-US" dirty="0" smtClean="0"/>
              <a:t> </a:t>
            </a:r>
            <a:r>
              <a:rPr lang="en-US" dirty="0" err="1" smtClean="0"/>
              <a:t>simultáneamente</a:t>
            </a:r>
            <a:r>
              <a:rPr lang="en-US" dirty="0" smtClean="0"/>
              <a:t> con B1 </a:t>
            </a:r>
            <a:r>
              <a:rPr lang="en-US" dirty="0" err="1" smtClean="0"/>
              <a:t>dejando</a:t>
            </a:r>
            <a:r>
              <a:rPr lang="en-US" dirty="0" smtClean="0"/>
              <a:t> </a:t>
            </a:r>
            <a:r>
              <a:rPr lang="en-US" dirty="0" err="1" smtClean="0"/>
              <a:t>fuera</a:t>
            </a:r>
            <a:r>
              <a:rPr lang="en-US" dirty="0" smtClean="0"/>
              <a:t> de </a:t>
            </a:r>
            <a:r>
              <a:rPr lang="en-US" dirty="0" err="1" smtClean="0"/>
              <a:t>servicio</a:t>
            </a:r>
            <a:r>
              <a:rPr lang="en-US" dirty="0" smtClean="0"/>
              <a:t> a </a:t>
            </a:r>
            <a:r>
              <a:rPr lang="en-US" dirty="0" err="1" smtClean="0"/>
              <a:t>una</a:t>
            </a:r>
            <a:r>
              <a:rPr lang="en-US" dirty="0" smtClean="0"/>
              <a:t> </a:t>
            </a:r>
            <a:r>
              <a:rPr lang="en-US" dirty="0" err="1" smtClean="0"/>
              <a:t>línea</a:t>
            </a:r>
            <a:r>
              <a:rPr lang="en-US" dirty="0" smtClean="0"/>
              <a:t> </a:t>
            </a:r>
            <a:r>
              <a:rPr lang="en-US" dirty="0" err="1" smtClean="0"/>
              <a:t>saludable</a:t>
            </a:r>
            <a:r>
              <a:rPr lang="en-US" dirty="0" smtClean="0"/>
              <a:t> L2 y a </a:t>
            </a:r>
            <a:r>
              <a:rPr lang="en-US" dirty="0" err="1" smtClean="0"/>
              <a:t>sus</a:t>
            </a:r>
            <a:r>
              <a:rPr lang="en-US" dirty="0" smtClean="0"/>
              <a:t> </a:t>
            </a:r>
            <a:r>
              <a:rPr lang="en-US" dirty="0" err="1" smtClean="0"/>
              <a:t>clientes</a:t>
            </a:r>
            <a:r>
              <a:rPr lang="en-US" dirty="0" smtClean="0"/>
              <a:t>, lo </a:t>
            </a:r>
            <a:r>
              <a:rPr lang="en-US" dirty="0" err="1" smtClean="0"/>
              <a:t>cual</a:t>
            </a:r>
            <a:r>
              <a:rPr lang="en-US" dirty="0" smtClean="0"/>
              <a:t> </a:t>
            </a:r>
            <a:r>
              <a:rPr lang="en-US" dirty="0" err="1" smtClean="0"/>
              <a:t>es</a:t>
            </a:r>
            <a:r>
              <a:rPr lang="en-US" dirty="0" smtClean="0"/>
              <a:t> </a:t>
            </a:r>
            <a:r>
              <a:rPr lang="en-US" dirty="0" err="1" smtClean="0"/>
              <a:t>inaceptable</a:t>
            </a:r>
            <a:r>
              <a:rPr lang="en-US" dirty="0" smtClean="0"/>
              <a:t>. Para que </a:t>
            </a:r>
            <a:r>
              <a:rPr lang="en-US" dirty="0" err="1" smtClean="0"/>
              <a:t>eso</a:t>
            </a:r>
            <a:r>
              <a:rPr lang="en-US" dirty="0" smtClean="0"/>
              <a:t> no </a:t>
            </a:r>
            <a:r>
              <a:rPr lang="en-US" dirty="0" err="1" smtClean="0"/>
              <a:t>suceda</a:t>
            </a:r>
            <a:r>
              <a:rPr lang="en-US" dirty="0" smtClean="0"/>
              <a:t>, un </a:t>
            </a:r>
            <a:r>
              <a:rPr lang="en-US" dirty="0" err="1" smtClean="0"/>
              <a:t>interruptor</a:t>
            </a:r>
            <a:r>
              <a:rPr lang="en-US" dirty="0" smtClean="0"/>
              <a:t> C1 </a:t>
            </a:r>
            <a:r>
              <a:rPr lang="en-US" dirty="0" err="1" smtClean="0"/>
              <a:t>debería</a:t>
            </a:r>
            <a:r>
              <a:rPr lang="en-US" dirty="0" smtClean="0"/>
              <a:t> </a:t>
            </a:r>
            <a:r>
              <a:rPr lang="en-US" dirty="0" err="1" smtClean="0"/>
              <a:t>tener</a:t>
            </a:r>
            <a:r>
              <a:rPr lang="en-US" dirty="0" smtClean="0"/>
              <a:t> un </a:t>
            </a:r>
            <a:r>
              <a:rPr lang="en-US" dirty="0" err="1" smtClean="0"/>
              <a:t>retardo</a:t>
            </a:r>
            <a:r>
              <a:rPr lang="en-US" dirty="0" smtClean="0"/>
              <a:t> de </a:t>
            </a:r>
            <a:r>
              <a:rPr lang="en-US" dirty="0" err="1" smtClean="0"/>
              <a:t>tiempo</a:t>
            </a:r>
            <a:r>
              <a:rPr lang="en-US" dirty="0" smtClean="0"/>
              <a:t> </a:t>
            </a:r>
            <a:r>
              <a:rPr lang="en-US" dirty="0" err="1" smtClean="0"/>
              <a:t>en</a:t>
            </a:r>
            <a:r>
              <a:rPr lang="en-US" dirty="0" smtClean="0"/>
              <a:t> </a:t>
            </a:r>
            <a:r>
              <a:rPr lang="en-US" dirty="0" err="1" smtClean="0"/>
              <a:t>comparación</a:t>
            </a:r>
            <a:r>
              <a:rPr lang="en-US" dirty="0" smtClean="0"/>
              <a:t> con B1, </a:t>
            </a:r>
            <a:r>
              <a:rPr lang="en-US" dirty="0" err="1" smtClean="0"/>
              <a:t>pero</a:t>
            </a:r>
            <a:r>
              <a:rPr lang="en-US" dirty="0" smtClean="0"/>
              <a:t> no </a:t>
            </a:r>
            <a:r>
              <a:rPr lang="en-US" dirty="0" err="1" smtClean="0"/>
              <a:t>es</a:t>
            </a:r>
            <a:r>
              <a:rPr lang="en-US" dirty="0" smtClean="0"/>
              <a:t> </a:t>
            </a:r>
            <a:r>
              <a:rPr lang="en-US" dirty="0" err="1" smtClean="0"/>
              <a:t>suficiente</a:t>
            </a:r>
            <a:r>
              <a:rPr lang="en-US" dirty="0" smtClean="0"/>
              <a:t>. </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7</a:t>
            </a:fld>
            <a:endParaRPr lang="en-US"/>
          </a:p>
        </p:txBody>
      </p:sp>
    </p:spTree>
    <p:extLst>
      <p:ext uri="{BB962C8B-B14F-4D97-AF65-F5344CB8AC3E}">
        <p14:creationId xmlns:p14="http://schemas.microsoft.com/office/powerpoint/2010/main" val="3954613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Si hay </a:t>
            </a:r>
            <a:r>
              <a:rPr lang="en-US" dirty="0" err="1" smtClean="0"/>
              <a:t>una</a:t>
            </a:r>
            <a:r>
              <a:rPr lang="en-US" dirty="0" smtClean="0"/>
              <a:t> </a:t>
            </a:r>
            <a:r>
              <a:rPr lang="en-US" dirty="0" err="1" smtClean="0"/>
              <a:t>falla</a:t>
            </a:r>
            <a:r>
              <a:rPr lang="en-US" dirty="0" smtClean="0"/>
              <a:t> </a:t>
            </a:r>
            <a:r>
              <a:rPr lang="en-US" dirty="0" err="1" smtClean="0"/>
              <a:t>en</a:t>
            </a:r>
            <a:r>
              <a:rPr lang="en-US" dirty="0" smtClean="0"/>
              <a:t> el bus de la </a:t>
            </a:r>
            <a:r>
              <a:rPr lang="en-US" dirty="0" err="1" smtClean="0"/>
              <a:t>subestación</a:t>
            </a:r>
            <a:r>
              <a:rPr lang="en-US" dirty="0" smtClean="0"/>
              <a:t> B (no se </a:t>
            </a:r>
            <a:r>
              <a:rPr lang="en-US" dirty="0" err="1" smtClean="0"/>
              <a:t>muestra</a:t>
            </a:r>
            <a:r>
              <a:rPr lang="en-US" dirty="0" smtClean="0"/>
              <a:t>), </a:t>
            </a:r>
            <a:r>
              <a:rPr lang="en-US" dirty="0" err="1" smtClean="0"/>
              <a:t>queremos</a:t>
            </a:r>
            <a:r>
              <a:rPr lang="en-US" dirty="0" smtClean="0"/>
              <a:t> que se </a:t>
            </a:r>
            <a:r>
              <a:rPr lang="en-US" dirty="0" err="1" smtClean="0"/>
              <a:t>abra</a:t>
            </a:r>
            <a:r>
              <a:rPr lang="en-US" dirty="0" smtClean="0"/>
              <a:t> el </a:t>
            </a:r>
            <a:r>
              <a:rPr lang="en-US" dirty="0" err="1" smtClean="0"/>
              <a:t>interruptor</a:t>
            </a:r>
            <a:r>
              <a:rPr lang="en-US" dirty="0" smtClean="0"/>
              <a:t> B2, </a:t>
            </a:r>
            <a:r>
              <a:rPr lang="en-US" dirty="0" err="1" smtClean="0"/>
              <a:t>pero</a:t>
            </a:r>
            <a:r>
              <a:rPr lang="en-US" dirty="0" smtClean="0"/>
              <a:t> no C1. Para </a:t>
            </a:r>
            <a:r>
              <a:rPr lang="en-US" dirty="0" err="1" smtClean="0"/>
              <a:t>eso</a:t>
            </a:r>
            <a:r>
              <a:rPr lang="en-US" dirty="0" smtClean="0"/>
              <a:t>, </a:t>
            </a:r>
            <a:r>
              <a:rPr lang="en-US" dirty="0" err="1" smtClean="0"/>
              <a:t>necesitamos</a:t>
            </a:r>
            <a:r>
              <a:rPr lang="en-US" dirty="0" smtClean="0"/>
              <a:t> que C1 </a:t>
            </a:r>
            <a:r>
              <a:rPr lang="en-US" dirty="0" err="1" smtClean="0"/>
              <a:t>tenga</a:t>
            </a:r>
            <a:r>
              <a:rPr lang="en-US" dirty="0" smtClean="0"/>
              <a:t> un </a:t>
            </a:r>
            <a:r>
              <a:rPr lang="en-US" dirty="0" err="1" smtClean="0"/>
              <a:t>retraso</a:t>
            </a:r>
            <a:r>
              <a:rPr lang="en-US" dirty="0" smtClean="0"/>
              <a:t> de </a:t>
            </a:r>
            <a:r>
              <a:rPr lang="en-US" dirty="0" err="1" smtClean="0"/>
              <a:t>tiempo</a:t>
            </a:r>
            <a:r>
              <a:rPr lang="en-US" dirty="0" smtClean="0"/>
              <a:t> </a:t>
            </a:r>
            <a:r>
              <a:rPr lang="en-US" dirty="0" err="1" smtClean="0"/>
              <a:t>en</a:t>
            </a:r>
            <a:r>
              <a:rPr lang="en-US" dirty="0" smtClean="0"/>
              <a:t> </a:t>
            </a:r>
            <a:r>
              <a:rPr lang="en-US" dirty="0" err="1" smtClean="0"/>
              <a:t>comparación</a:t>
            </a:r>
            <a:r>
              <a:rPr lang="en-US" dirty="0" smtClean="0"/>
              <a:t> con B2. </a:t>
            </a:r>
            <a:r>
              <a:rPr lang="en-US" dirty="0" err="1" smtClean="0"/>
              <a:t>Por</a:t>
            </a:r>
            <a:r>
              <a:rPr lang="en-US" dirty="0" smtClean="0"/>
              <a:t> lo </a:t>
            </a:r>
            <a:r>
              <a:rPr lang="en-US" dirty="0" err="1" smtClean="0"/>
              <a:t>tanto</a:t>
            </a:r>
            <a:r>
              <a:rPr lang="en-US" dirty="0" smtClean="0"/>
              <a:t>, </a:t>
            </a:r>
            <a:r>
              <a:rPr lang="en-US" dirty="0" err="1" smtClean="0"/>
              <a:t>si</a:t>
            </a:r>
            <a:r>
              <a:rPr lang="en-US" dirty="0" smtClean="0"/>
              <a:t> el </a:t>
            </a:r>
            <a:r>
              <a:rPr lang="en-US" dirty="0" err="1" smtClean="0"/>
              <a:t>tiempo</a:t>
            </a:r>
            <a:r>
              <a:rPr lang="en-US" dirty="0" smtClean="0"/>
              <a:t> de </a:t>
            </a:r>
            <a:r>
              <a:rPr lang="en-US" dirty="0" err="1" smtClean="0"/>
              <a:t>disparo</a:t>
            </a:r>
            <a:r>
              <a:rPr lang="en-US" dirty="0" smtClean="0"/>
              <a:t> de B2 </a:t>
            </a:r>
            <a:r>
              <a:rPr lang="en-US" dirty="0" err="1" smtClean="0"/>
              <a:t>es</a:t>
            </a:r>
            <a:r>
              <a:rPr lang="en-US" dirty="0" smtClean="0"/>
              <a:t> de 0,3 s, el C1 </a:t>
            </a:r>
            <a:r>
              <a:rPr lang="en-US" dirty="0" err="1" smtClean="0"/>
              <a:t>debería</a:t>
            </a:r>
            <a:r>
              <a:rPr lang="en-US" dirty="0" smtClean="0"/>
              <a:t> </a:t>
            </a:r>
            <a:r>
              <a:rPr lang="en-US" dirty="0" err="1" smtClean="0"/>
              <a:t>disparar</a:t>
            </a:r>
            <a:r>
              <a:rPr lang="en-US" dirty="0" smtClean="0"/>
              <a:t> </a:t>
            </a:r>
            <a:r>
              <a:rPr lang="en-US" dirty="0" err="1" smtClean="0"/>
              <a:t>en</a:t>
            </a:r>
            <a:r>
              <a:rPr lang="en-US" dirty="0" smtClean="0"/>
              <a:t> 0,5 s (</a:t>
            </a:r>
            <a:r>
              <a:rPr lang="en-US" dirty="0" err="1" smtClean="0"/>
              <a:t>tiempos</a:t>
            </a:r>
            <a:r>
              <a:rPr lang="en-US" dirty="0" smtClean="0"/>
              <a:t> de </a:t>
            </a:r>
            <a:r>
              <a:rPr lang="en-US" dirty="0" err="1" smtClean="0"/>
              <a:t>retardo</a:t>
            </a:r>
            <a:r>
              <a:rPr lang="en-US" dirty="0" smtClean="0"/>
              <a:t> de 0,2 s y 0,4 s </a:t>
            </a:r>
            <a:r>
              <a:rPr lang="en-US" dirty="0" err="1" smtClean="0"/>
              <a:t>en</a:t>
            </a:r>
            <a:r>
              <a:rPr lang="en-US" dirty="0" smtClean="0"/>
              <a:t> </a:t>
            </a:r>
            <a:r>
              <a:rPr lang="en-US" dirty="0" err="1" smtClean="0"/>
              <a:t>comparación</a:t>
            </a:r>
            <a:r>
              <a:rPr lang="en-US" dirty="0" smtClean="0"/>
              <a:t> con </a:t>
            </a:r>
            <a:r>
              <a:rPr lang="en-US" dirty="0" err="1" smtClean="0"/>
              <a:t>los</a:t>
            </a:r>
            <a:r>
              <a:rPr lang="en-US" dirty="0" smtClean="0"/>
              <a:t> </a:t>
            </a:r>
            <a:r>
              <a:rPr lang="en-US" dirty="0" err="1" smtClean="0"/>
              <a:t>tiempos</a:t>
            </a:r>
            <a:r>
              <a:rPr lang="en-US" dirty="0" smtClean="0"/>
              <a:t> de </a:t>
            </a:r>
            <a:r>
              <a:rPr lang="en-US" dirty="0" err="1" smtClean="0"/>
              <a:t>disparo</a:t>
            </a:r>
            <a:r>
              <a:rPr lang="en-US" dirty="0" smtClean="0"/>
              <a:t> de </a:t>
            </a:r>
            <a:r>
              <a:rPr lang="en-US" dirty="0" err="1" smtClean="0"/>
              <a:t>los</a:t>
            </a:r>
            <a:r>
              <a:rPr lang="en-US" dirty="0" smtClean="0"/>
              <a:t> </a:t>
            </a:r>
            <a:r>
              <a:rPr lang="en-US" dirty="0" err="1" smtClean="0"/>
              <a:t>interruptores</a:t>
            </a:r>
            <a:r>
              <a:rPr lang="en-US" dirty="0" smtClean="0"/>
              <a:t> B2 y B1 </a:t>
            </a:r>
            <a:r>
              <a:rPr lang="en-US" dirty="0" err="1" smtClean="0"/>
              <a:t>correspondientes</a:t>
            </a:r>
            <a:r>
              <a:rPr lang="en-US" dirty="0" smtClean="0"/>
              <a:t>).</a:t>
            </a:r>
          </a:p>
          <a:p>
            <a:pPr algn="just"/>
            <a:r>
              <a:rPr lang="en-US" dirty="0" err="1" smtClean="0"/>
              <a:t>Otra</a:t>
            </a:r>
            <a:r>
              <a:rPr lang="en-US" dirty="0" smtClean="0"/>
              <a:t> forma de </a:t>
            </a:r>
            <a:r>
              <a:rPr lang="en-US" dirty="0" err="1" smtClean="0"/>
              <a:t>proporcionar</a:t>
            </a:r>
            <a:r>
              <a:rPr lang="en-US" dirty="0" smtClean="0"/>
              <a:t> </a:t>
            </a:r>
            <a:r>
              <a:rPr lang="en-US" dirty="0" err="1" smtClean="0"/>
              <a:t>una</a:t>
            </a:r>
            <a:r>
              <a:rPr lang="en-US" dirty="0" smtClean="0"/>
              <a:t> </a:t>
            </a:r>
            <a:r>
              <a:rPr lang="en-US" dirty="0" err="1" smtClean="0"/>
              <a:t>selectividad</a:t>
            </a:r>
            <a:r>
              <a:rPr lang="en-US" dirty="0" smtClean="0"/>
              <a:t> para la </a:t>
            </a:r>
            <a:r>
              <a:rPr lang="en-US" dirty="0" err="1" smtClean="0"/>
              <a:t>operación</a:t>
            </a:r>
            <a:r>
              <a:rPr lang="en-US" dirty="0" smtClean="0"/>
              <a:t> de </a:t>
            </a:r>
            <a:r>
              <a:rPr lang="en-US" dirty="0" err="1" smtClean="0"/>
              <a:t>los</a:t>
            </a:r>
            <a:r>
              <a:rPr lang="en-US" dirty="0" smtClean="0"/>
              <a:t> </a:t>
            </a:r>
            <a:r>
              <a:rPr lang="en-US" dirty="0" err="1" smtClean="0"/>
              <a:t>interruptores</a:t>
            </a:r>
            <a:r>
              <a:rPr lang="en-US" dirty="0" smtClean="0"/>
              <a:t> B1 y B2 </a:t>
            </a:r>
            <a:r>
              <a:rPr lang="en-US" dirty="0" err="1" smtClean="0"/>
              <a:t>en</a:t>
            </a:r>
            <a:r>
              <a:rPr lang="en-US" dirty="0" smtClean="0"/>
              <a:t> </a:t>
            </a:r>
            <a:r>
              <a:rPr lang="en-US" dirty="0" err="1" smtClean="0"/>
              <a:t>este</a:t>
            </a:r>
            <a:r>
              <a:rPr lang="en-US" dirty="0" smtClean="0"/>
              <a:t> </a:t>
            </a:r>
            <a:r>
              <a:rPr lang="en-US" dirty="0" err="1" smtClean="0"/>
              <a:t>ejemplo</a:t>
            </a:r>
            <a:r>
              <a:rPr lang="en-US" dirty="0" smtClean="0"/>
              <a:t> </a:t>
            </a:r>
            <a:r>
              <a:rPr lang="en-US" dirty="0" err="1" smtClean="0"/>
              <a:t>es</a:t>
            </a:r>
            <a:r>
              <a:rPr lang="en-US" dirty="0" smtClean="0"/>
              <a:t> </a:t>
            </a:r>
            <a:r>
              <a:rPr lang="en-US" dirty="0" err="1" smtClean="0"/>
              <a:t>usar</a:t>
            </a:r>
            <a:r>
              <a:rPr lang="en-US" dirty="0" smtClean="0"/>
              <a:t> un </a:t>
            </a:r>
            <a:r>
              <a:rPr lang="en-US" dirty="0" err="1" smtClean="0"/>
              <a:t>esquema</a:t>
            </a:r>
            <a:r>
              <a:rPr lang="en-US" dirty="0" smtClean="0"/>
              <a:t> </a:t>
            </a:r>
            <a:r>
              <a:rPr lang="en-US" dirty="0" err="1" smtClean="0"/>
              <a:t>direccional</a:t>
            </a:r>
            <a:r>
              <a:rPr lang="en-US" dirty="0" smtClean="0"/>
              <a:t>, que </a:t>
            </a:r>
            <a:r>
              <a:rPr lang="en-US" dirty="0" err="1" smtClean="0"/>
              <a:t>diferencia</a:t>
            </a:r>
            <a:r>
              <a:rPr lang="en-US" dirty="0" smtClean="0"/>
              <a:t> la </a:t>
            </a:r>
            <a:r>
              <a:rPr lang="en-US" dirty="0" err="1" smtClean="0"/>
              <a:t>dirección</a:t>
            </a:r>
            <a:r>
              <a:rPr lang="en-US" dirty="0" smtClean="0"/>
              <a:t> del </a:t>
            </a:r>
            <a:r>
              <a:rPr lang="en-US" dirty="0" err="1" smtClean="0"/>
              <a:t>flujo</a:t>
            </a:r>
            <a:r>
              <a:rPr lang="en-US" dirty="0" smtClean="0"/>
              <a:t> de </a:t>
            </a:r>
            <a:r>
              <a:rPr lang="en-US" dirty="0" err="1" smtClean="0"/>
              <a:t>energía</a:t>
            </a:r>
            <a:r>
              <a:rPr lang="en-US" dirty="0" smtClean="0"/>
              <a:t> de la </a:t>
            </a:r>
            <a:r>
              <a:rPr lang="en-US" dirty="0" err="1" smtClean="0"/>
              <a:t>barra</a:t>
            </a:r>
            <a:r>
              <a:rPr lang="en-US" dirty="0" smtClean="0"/>
              <a:t> a la </a:t>
            </a:r>
            <a:r>
              <a:rPr lang="en-US" dirty="0" err="1" smtClean="0"/>
              <a:t>línea</a:t>
            </a:r>
            <a:r>
              <a:rPr lang="en-US" dirty="0" smtClean="0"/>
              <a:t> (</a:t>
            </a:r>
            <a:r>
              <a:rPr lang="en-US" dirty="0" err="1" smtClean="0"/>
              <a:t>permitida</a:t>
            </a:r>
            <a:r>
              <a:rPr lang="en-US" dirty="0" smtClean="0"/>
              <a:t> para </a:t>
            </a:r>
            <a:r>
              <a:rPr lang="en-US" dirty="0" err="1" smtClean="0"/>
              <a:t>disparar</a:t>
            </a:r>
            <a:r>
              <a:rPr lang="en-US" dirty="0" smtClean="0"/>
              <a:t>) de </a:t>
            </a:r>
            <a:r>
              <a:rPr lang="en-US" dirty="0" err="1" smtClean="0"/>
              <a:t>una</a:t>
            </a:r>
            <a:r>
              <a:rPr lang="en-US" dirty="0" smtClean="0"/>
              <a:t> </a:t>
            </a:r>
            <a:r>
              <a:rPr lang="en-US" dirty="0" err="1" smtClean="0"/>
              <a:t>dirección</a:t>
            </a:r>
            <a:r>
              <a:rPr lang="en-US" dirty="0" smtClean="0"/>
              <a:t> de </a:t>
            </a:r>
            <a:r>
              <a:rPr lang="en-US" dirty="0" err="1" smtClean="0"/>
              <a:t>flujo</a:t>
            </a:r>
            <a:r>
              <a:rPr lang="en-US" dirty="0" smtClean="0"/>
              <a:t> de la </a:t>
            </a:r>
            <a:r>
              <a:rPr lang="en-US" dirty="0" err="1" smtClean="0"/>
              <a:t>línea</a:t>
            </a:r>
            <a:r>
              <a:rPr lang="en-US" dirty="0" smtClean="0"/>
              <a:t> a el </a:t>
            </a:r>
            <a:r>
              <a:rPr lang="en-US" dirty="0" err="1" smtClean="0"/>
              <a:t>autobús</a:t>
            </a:r>
            <a:r>
              <a:rPr lang="en-US" dirty="0" smtClean="0"/>
              <a:t> (el </a:t>
            </a:r>
            <a:r>
              <a:rPr lang="en-US" dirty="0" err="1" smtClean="0"/>
              <a:t>viaje</a:t>
            </a:r>
            <a:r>
              <a:rPr lang="en-US" dirty="0" smtClean="0"/>
              <a:t> </a:t>
            </a:r>
            <a:r>
              <a:rPr lang="en-US" dirty="0" err="1" smtClean="0"/>
              <a:t>está</a:t>
            </a:r>
            <a:r>
              <a:rPr lang="en-US" dirty="0" smtClean="0"/>
              <a:t> </a:t>
            </a:r>
            <a:r>
              <a:rPr lang="en-US" dirty="0" err="1" smtClean="0"/>
              <a:t>bloqueado</a:t>
            </a:r>
            <a:r>
              <a:rPr lang="en-US" dirty="0" smtClean="0"/>
              <a:t>). </a:t>
            </a:r>
            <a:r>
              <a:rPr lang="en-US" dirty="0" err="1" smtClean="0"/>
              <a:t>En</a:t>
            </a:r>
            <a:r>
              <a:rPr lang="en-US" dirty="0" smtClean="0"/>
              <a:t> base a </a:t>
            </a:r>
            <a:r>
              <a:rPr lang="en-US" dirty="0" err="1" smtClean="0"/>
              <a:t>este</a:t>
            </a:r>
            <a:r>
              <a:rPr lang="en-US" dirty="0" smtClean="0"/>
              <a:t> principio, </a:t>
            </a:r>
            <a:r>
              <a:rPr lang="en-US" dirty="0" err="1" smtClean="0"/>
              <a:t>por</a:t>
            </a:r>
            <a:r>
              <a:rPr lang="en-US" dirty="0" smtClean="0"/>
              <a:t> </a:t>
            </a:r>
            <a:r>
              <a:rPr lang="en-US" dirty="0" err="1" smtClean="0"/>
              <a:t>ejemplo</a:t>
            </a:r>
            <a:r>
              <a:rPr lang="en-US" dirty="0" smtClean="0"/>
              <a:t>, para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L1, </a:t>
            </a:r>
            <a:r>
              <a:rPr lang="en-US" dirty="0" err="1" smtClean="0"/>
              <a:t>una</a:t>
            </a:r>
            <a:r>
              <a:rPr lang="en-US" dirty="0" smtClean="0"/>
              <a:t> </a:t>
            </a:r>
            <a:r>
              <a:rPr lang="en-US" dirty="0" err="1" smtClean="0"/>
              <a:t>protección</a:t>
            </a:r>
            <a:r>
              <a:rPr lang="en-US" dirty="0" smtClean="0"/>
              <a:t> </a:t>
            </a:r>
            <a:r>
              <a:rPr lang="en-US" dirty="0" err="1" smtClean="0"/>
              <a:t>direccional</a:t>
            </a:r>
            <a:r>
              <a:rPr lang="en-US" dirty="0" smtClean="0"/>
              <a:t> </a:t>
            </a:r>
            <a:r>
              <a:rPr lang="en-US" dirty="0" err="1" smtClean="0"/>
              <a:t>permitirá</a:t>
            </a:r>
            <a:r>
              <a:rPr lang="en-US" dirty="0" smtClean="0"/>
              <a:t> que solo </a:t>
            </a:r>
            <a:r>
              <a:rPr lang="en-US" dirty="0" err="1" smtClean="0"/>
              <a:t>dispare</a:t>
            </a:r>
            <a:r>
              <a:rPr lang="en-US" dirty="0" smtClean="0"/>
              <a:t> el </a:t>
            </a:r>
            <a:r>
              <a:rPr lang="en-US" dirty="0" err="1" smtClean="0"/>
              <a:t>interruptor</a:t>
            </a:r>
            <a:r>
              <a:rPr lang="en-US" dirty="0" smtClean="0"/>
              <a:t> B1, </a:t>
            </a:r>
            <a:r>
              <a:rPr lang="en-US" dirty="0" err="1" smtClean="0"/>
              <a:t>pero</a:t>
            </a:r>
            <a:r>
              <a:rPr lang="en-US" dirty="0" smtClean="0"/>
              <a:t> B2 </a:t>
            </a:r>
            <a:r>
              <a:rPr lang="en-US" dirty="0" err="1" smtClean="0"/>
              <a:t>permanecerá</a:t>
            </a:r>
            <a:r>
              <a:rPr lang="en-US" dirty="0" smtClean="0"/>
              <a:t> </a:t>
            </a:r>
            <a:r>
              <a:rPr lang="en-US" dirty="0" err="1" smtClean="0"/>
              <a:t>cerradodejando</a:t>
            </a:r>
            <a:r>
              <a:rPr lang="en-US" dirty="0" smtClean="0"/>
              <a:t> </a:t>
            </a:r>
            <a:r>
              <a:rPr lang="en-US" dirty="0" err="1" smtClean="0"/>
              <a:t>en</a:t>
            </a:r>
            <a:r>
              <a:rPr lang="en-US" dirty="0" smtClean="0"/>
              <a:t> </a:t>
            </a:r>
            <a:r>
              <a:rPr lang="en-US" dirty="0" err="1" smtClean="0"/>
              <a:t>servicio</a:t>
            </a:r>
            <a:r>
              <a:rPr lang="en-US" dirty="0" smtClean="0"/>
              <a:t> la </a:t>
            </a:r>
            <a:r>
              <a:rPr lang="en-US" dirty="0" err="1" smtClean="0"/>
              <a:t>subestación</a:t>
            </a:r>
            <a:r>
              <a:rPr lang="en-US" dirty="0" smtClean="0"/>
              <a:t> B, que </a:t>
            </a:r>
            <a:r>
              <a:rPr lang="en-US" dirty="0" err="1" smtClean="0"/>
              <a:t>es</a:t>
            </a:r>
            <a:r>
              <a:rPr lang="en-US" dirty="0" smtClean="0"/>
              <a:t> </a:t>
            </a:r>
            <a:r>
              <a:rPr lang="en-US" dirty="0" err="1" smtClean="0"/>
              <a:t>exactamente</a:t>
            </a:r>
            <a:r>
              <a:rPr lang="en-US" dirty="0" smtClean="0"/>
              <a:t> lo que </a:t>
            </a:r>
            <a:r>
              <a:rPr lang="en-US" dirty="0" err="1" smtClean="0"/>
              <a:t>queríamos</a:t>
            </a:r>
            <a:r>
              <a:rPr lang="en-US" dirty="0" smtClean="0"/>
              <a:t> que </a:t>
            </a:r>
            <a:r>
              <a:rPr lang="en-US" dirty="0" err="1" smtClean="0"/>
              <a:t>ocurriera</a:t>
            </a:r>
            <a:r>
              <a:rPr lang="en-US" dirty="0" smtClean="0"/>
              <a:t>. </a:t>
            </a:r>
          </a:p>
          <a:p>
            <a:pPr algn="just"/>
            <a:r>
              <a:rPr lang="en-US" dirty="0" err="1" smtClean="0"/>
              <a:t>Por</a:t>
            </a:r>
            <a:r>
              <a:rPr lang="en-US" dirty="0" smtClean="0"/>
              <a:t> lo </a:t>
            </a:r>
            <a:r>
              <a:rPr lang="en-US" dirty="0" err="1" smtClean="0"/>
              <a:t>tanto</a:t>
            </a:r>
            <a:r>
              <a:rPr lang="en-US" dirty="0" smtClean="0"/>
              <a:t>, </a:t>
            </a:r>
            <a:r>
              <a:rPr lang="en-US" dirty="0" err="1" smtClean="0"/>
              <a:t>ya</a:t>
            </a:r>
            <a:r>
              <a:rPr lang="en-US" dirty="0" smtClean="0"/>
              <a:t> no </a:t>
            </a:r>
            <a:r>
              <a:rPr lang="en-US" dirty="0" err="1" smtClean="0"/>
              <a:t>necesitamos</a:t>
            </a:r>
            <a:r>
              <a:rPr lang="en-US" dirty="0" smtClean="0"/>
              <a:t> </a:t>
            </a:r>
            <a:r>
              <a:rPr lang="en-US" dirty="0" err="1" smtClean="0"/>
              <a:t>retrasar</a:t>
            </a:r>
            <a:r>
              <a:rPr lang="en-US" dirty="0" smtClean="0"/>
              <a:t> el </a:t>
            </a:r>
            <a:r>
              <a:rPr lang="en-US" dirty="0" err="1" smtClean="0"/>
              <a:t>disparo</a:t>
            </a:r>
            <a:r>
              <a:rPr lang="en-US" dirty="0" smtClean="0"/>
              <a:t> de B2 </a:t>
            </a:r>
            <a:r>
              <a:rPr lang="en-US" dirty="0" err="1" smtClean="0"/>
              <a:t>en</a:t>
            </a:r>
            <a:r>
              <a:rPr lang="en-US" dirty="0" smtClean="0"/>
              <a:t> </a:t>
            </a:r>
            <a:r>
              <a:rPr lang="en-US" dirty="0" err="1" smtClean="0"/>
              <a:t>comparación</a:t>
            </a:r>
            <a:r>
              <a:rPr lang="en-US" dirty="0" smtClean="0"/>
              <a:t> con B1 </a:t>
            </a:r>
            <a:r>
              <a:rPr lang="en-US" dirty="0" err="1" smtClean="0"/>
              <a:t>por</a:t>
            </a:r>
            <a:r>
              <a:rPr lang="en-US" dirty="0" smtClean="0"/>
              <a:t> </a:t>
            </a:r>
            <a:r>
              <a:rPr lang="en-US" dirty="0" err="1" smtClean="0"/>
              <a:t>una</a:t>
            </a:r>
            <a:r>
              <a:rPr lang="en-US" dirty="0" smtClean="0"/>
              <a:t> </a:t>
            </a:r>
            <a:r>
              <a:rPr lang="en-US" dirty="0" err="1" smtClean="0"/>
              <a:t>falla</a:t>
            </a:r>
            <a:r>
              <a:rPr lang="en-US" dirty="0" smtClean="0"/>
              <a:t> SC-1.</a:t>
            </a:r>
          </a:p>
          <a:p>
            <a:pPr algn="just"/>
            <a:r>
              <a:rPr lang="en-US" dirty="0" smtClean="0"/>
              <a:t>Se </a:t>
            </a:r>
            <a:r>
              <a:rPr lang="en-US" dirty="0" err="1" smtClean="0"/>
              <a:t>puede</a:t>
            </a:r>
            <a:r>
              <a:rPr lang="en-US" dirty="0" smtClean="0"/>
              <a:t> </a:t>
            </a:r>
            <a:r>
              <a:rPr lang="en-US" dirty="0" err="1" smtClean="0"/>
              <a:t>realizar</a:t>
            </a:r>
            <a:r>
              <a:rPr lang="en-US" dirty="0" smtClean="0"/>
              <a:t> un </a:t>
            </a:r>
            <a:r>
              <a:rPr lang="en-US" dirty="0" err="1" smtClean="0"/>
              <a:t>análisis</a:t>
            </a:r>
            <a:r>
              <a:rPr lang="en-US" dirty="0" smtClean="0"/>
              <a:t> similar para </a:t>
            </a:r>
            <a:r>
              <a:rPr lang="en-US" dirty="0" err="1" smtClean="0"/>
              <a:t>una</a:t>
            </a:r>
            <a:r>
              <a:rPr lang="en-US" dirty="0" smtClean="0"/>
              <a:t> </a:t>
            </a:r>
            <a:r>
              <a:rPr lang="en-US" dirty="0" err="1" smtClean="0"/>
              <a:t>ubicación</a:t>
            </a:r>
            <a:r>
              <a:rPr lang="en-US" dirty="0" smtClean="0"/>
              <a:t> de </a:t>
            </a:r>
            <a:r>
              <a:rPr lang="en-US" dirty="0" err="1" smtClean="0"/>
              <a:t>falla</a:t>
            </a:r>
            <a:r>
              <a:rPr lang="en-US" dirty="0" smtClean="0"/>
              <a:t> SC-2. Los </a:t>
            </a:r>
            <a:r>
              <a:rPr lang="en-US" dirty="0" err="1" smtClean="0"/>
              <a:t>resultados</a:t>
            </a:r>
            <a:r>
              <a:rPr lang="en-US" dirty="0" smtClean="0"/>
              <a:t> para </a:t>
            </a:r>
            <a:r>
              <a:rPr lang="en-US" dirty="0" err="1" smtClean="0"/>
              <a:t>todas</a:t>
            </a:r>
            <a:r>
              <a:rPr lang="en-US" dirty="0" smtClean="0"/>
              <a:t> las </a:t>
            </a:r>
            <a:r>
              <a:rPr lang="en-US" dirty="0" err="1" smtClean="0"/>
              <a:t>protecciones</a:t>
            </a:r>
            <a:r>
              <a:rPr lang="en-US" dirty="0" smtClean="0"/>
              <a:t> con </a:t>
            </a:r>
            <a:r>
              <a:rPr lang="en-US" dirty="0" err="1" smtClean="0"/>
              <a:t>interruptor</a:t>
            </a:r>
            <a:r>
              <a:rPr lang="en-US" dirty="0" smtClean="0"/>
              <a:t> </a:t>
            </a:r>
            <a:r>
              <a:rPr lang="en-US" dirty="0" err="1" smtClean="0"/>
              <a:t>pueden</a:t>
            </a:r>
            <a:r>
              <a:rPr lang="en-US" dirty="0" smtClean="0"/>
              <a:t> </a:t>
            </a:r>
            <a:r>
              <a:rPr lang="en-US" dirty="0" err="1" smtClean="0"/>
              <a:t>resumirse</a:t>
            </a:r>
            <a:r>
              <a:rPr lang="en-US" dirty="0" smtClean="0"/>
              <a:t>:</a:t>
            </a:r>
          </a:p>
          <a:p>
            <a:pPr algn="just"/>
            <a:r>
              <a:rPr lang="en-US" dirty="0" smtClean="0"/>
              <a:t>1. El </a:t>
            </a:r>
            <a:r>
              <a:rPr lang="en-US" dirty="0" err="1" smtClean="0"/>
              <a:t>interruptor</a:t>
            </a:r>
            <a:r>
              <a:rPr lang="en-US" dirty="0" smtClean="0"/>
              <a:t> B1 </a:t>
            </a:r>
            <a:r>
              <a:rPr lang="en-US" dirty="0" err="1" smtClean="0"/>
              <a:t>tiene</a:t>
            </a:r>
            <a:r>
              <a:rPr lang="en-US" dirty="0" smtClean="0"/>
              <a:t> </a:t>
            </a:r>
            <a:r>
              <a:rPr lang="en-US" dirty="0" err="1" smtClean="0"/>
              <a:t>una</a:t>
            </a:r>
            <a:r>
              <a:rPr lang="en-US" dirty="0" smtClean="0"/>
              <a:t> </a:t>
            </a:r>
            <a:r>
              <a:rPr lang="en-US" dirty="0" err="1" smtClean="0"/>
              <a:t>apertura</a:t>
            </a:r>
            <a:r>
              <a:rPr lang="en-US" dirty="0" smtClean="0"/>
              <a:t> de </a:t>
            </a:r>
            <a:r>
              <a:rPr lang="en-US" dirty="0" err="1" smtClean="0"/>
              <a:t>protección</a:t>
            </a:r>
            <a:r>
              <a:rPr lang="en-US" dirty="0" smtClean="0"/>
              <a:t> de </a:t>
            </a:r>
            <a:r>
              <a:rPr lang="en-US" dirty="0" err="1" smtClean="0"/>
              <a:t>sobrecorriente</a:t>
            </a:r>
            <a:r>
              <a:rPr lang="en-US" dirty="0" smtClean="0"/>
              <a:t> </a:t>
            </a:r>
            <a:r>
              <a:rPr lang="en-US" dirty="0" err="1" smtClean="0"/>
              <a:t>direccional</a:t>
            </a:r>
            <a:r>
              <a:rPr lang="en-US" dirty="0" smtClean="0"/>
              <a:t> para SC-1 solo con un </a:t>
            </a:r>
            <a:r>
              <a:rPr lang="en-US" dirty="0" err="1" smtClean="0"/>
              <a:t>retardo</a:t>
            </a:r>
            <a:r>
              <a:rPr lang="en-US" dirty="0" smtClean="0"/>
              <a:t> de </a:t>
            </a:r>
            <a:r>
              <a:rPr lang="en-US" dirty="0" err="1" smtClean="0"/>
              <a:t>tiempo</a:t>
            </a:r>
            <a:r>
              <a:rPr lang="en-US" dirty="0" smtClean="0"/>
              <a:t> </a:t>
            </a:r>
            <a:r>
              <a:rPr lang="en-US" dirty="0" err="1" smtClean="0"/>
              <a:t>mínimo</a:t>
            </a:r>
            <a:r>
              <a:rPr lang="en-US" dirty="0" smtClean="0"/>
              <a:t> de 0,1 s.</a:t>
            </a:r>
          </a:p>
          <a:p>
            <a:pPr algn="just"/>
            <a:r>
              <a:rPr lang="en-US" dirty="0" smtClean="0"/>
              <a:t>2. El </a:t>
            </a:r>
            <a:r>
              <a:rPr lang="en-US" dirty="0" err="1" smtClean="0"/>
              <a:t>interruptor</a:t>
            </a:r>
            <a:r>
              <a:rPr lang="en-US" dirty="0" smtClean="0"/>
              <a:t> B2 </a:t>
            </a:r>
            <a:r>
              <a:rPr lang="en-US" dirty="0" err="1" smtClean="0"/>
              <a:t>tiene</a:t>
            </a:r>
            <a:r>
              <a:rPr lang="en-US" dirty="0" smtClean="0"/>
              <a:t> </a:t>
            </a:r>
            <a:r>
              <a:rPr lang="en-US" dirty="0" err="1" smtClean="0"/>
              <a:t>una</a:t>
            </a:r>
            <a:r>
              <a:rPr lang="en-US" dirty="0" smtClean="0"/>
              <a:t> </a:t>
            </a:r>
            <a:r>
              <a:rPr lang="en-US" dirty="0" err="1" smtClean="0"/>
              <a:t>apertura</a:t>
            </a:r>
            <a:r>
              <a:rPr lang="en-US" dirty="0" smtClean="0"/>
              <a:t> de </a:t>
            </a:r>
            <a:r>
              <a:rPr lang="en-US" dirty="0" err="1" smtClean="0"/>
              <a:t>protección</a:t>
            </a:r>
            <a:r>
              <a:rPr lang="en-US" dirty="0" smtClean="0"/>
              <a:t> de </a:t>
            </a:r>
            <a:r>
              <a:rPr lang="en-US" dirty="0" err="1" smtClean="0"/>
              <a:t>sobrecorriente</a:t>
            </a:r>
            <a:r>
              <a:rPr lang="en-US" dirty="0" smtClean="0"/>
              <a:t> </a:t>
            </a:r>
            <a:r>
              <a:rPr lang="en-US" dirty="0" err="1" smtClean="0"/>
              <a:t>direccional</a:t>
            </a:r>
            <a:r>
              <a:rPr lang="en-US" dirty="0" smtClean="0"/>
              <a:t> para SC-2 solo con un </a:t>
            </a:r>
            <a:r>
              <a:rPr lang="en-US" dirty="0" err="1" smtClean="0"/>
              <a:t>retardo</a:t>
            </a:r>
            <a:r>
              <a:rPr lang="en-US" dirty="0" smtClean="0"/>
              <a:t> de </a:t>
            </a:r>
            <a:r>
              <a:rPr lang="en-US" dirty="0" err="1" smtClean="0"/>
              <a:t>tiempo</a:t>
            </a:r>
            <a:r>
              <a:rPr lang="en-US" dirty="0" smtClean="0"/>
              <a:t> </a:t>
            </a:r>
            <a:r>
              <a:rPr lang="en-US" dirty="0" err="1" smtClean="0"/>
              <a:t>mínimo</a:t>
            </a:r>
            <a:r>
              <a:rPr lang="en-US" dirty="0" smtClean="0"/>
              <a:t> de 0,1 s.</a:t>
            </a:r>
          </a:p>
          <a:p>
            <a:pPr algn="just"/>
            <a:r>
              <a:rPr lang="en-US" dirty="0" smtClean="0"/>
              <a:t>3. El </a:t>
            </a:r>
            <a:r>
              <a:rPr lang="en-US" dirty="0" err="1" smtClean="0"/>
              <a:t>interruptor</a:t>
            </a:r>
            <a:r>
              <a:rPr lang="en-US" dirty="0" smtClean="0"/>
              <a:t> A1 </a:t>
            </a:r>
            <a:r>
              <a:rPr lang="en-US" dirty="0" err="1" smtClean="0"/>
              <a:t>tiene</a:t>
            </a:r>
            <a:r>
              <a:rPr lang="en-US" dirty="0" smtClean="0"/>
              <a:t> </a:t>
            </a:r>
            <a:r>
              <a:rPr lang="en-US" dirty="0" err="1" smtClean="0"/>
              <a:t>una</a:t>
            </a:r>
            <a:r>
              <a:rPr lang="en-US" dirty="0" smtClean="0"/>
              <a:t> </a:t>
            </a:r>
            <a:r>
              <a:rPr lang="en-US" dirty="0" err="1" smtClean="0"/>
              <a:t>protección</a:t>
            </a:r>
            <a:r>
              <a:rPr lang="en-US" dirty="0" smtClean="0"/>
              <a:t> de </a:t>
            </a:r>
            <a:r>
              <a:rPr lang="en-US" dirty="0" err="1" smtClean="0"/>
              <a:t>sobrecorriente</a:t>
            </a:r>
            <a:r>
              <a:rPr lang="en-US" dirty="0" smtClean="0"/>
              <a:t> no </a:t>
            </a:r>
            <a:r>
              <a:rPr lang="en-US" dirty="0" err="1" smtClean="0"/>
              <a:t>direccional</a:t>
            </a:r>
            <a:r>
              <a:rPr lang="en-US" dirty="0" smtClean="0"/>
              <a:t> que </a:t>
            </a:r>
            <a:r>
              <a:rPr lang="en-US" dirty="0" err="1" smtClean="0"/>
              <a:t>debe</a:t>
            </a:r>
            <a:r>
              <a:rPr lang="en-US" dirty="0" smtClean="0"/>
              <a:t> </a:t>
            </a:r>
            <a:r>
              <a:rPr lang="en-US" dirty="0" err="1" smtClean="0"/>
              <a:t>coordinarse</a:t>
            </a:r>
            <a:r>
              <a:rPr lang="en-US" dirty="0" smtClean="0"/>
              <a:t> con el </a:t>
            </a:r>
            <a:r>
              <a:rPr lang="en-US" dirty="0" err="1" smtClean="0"/>
              <a:t>disparo</a:t>
            </a:r>
            <a:r>
              <a:rPr lang="en-US" dirty="0" smtClean="0"/>
              <a:t> B2 para SC-2. </a:t>
            </a:r>
            <a:r>
              <a:rPr lang="en-US" dirty="0" err="1" smtClean="0"/>
              <a:t>Así</a:t>
            </a:r>
            <a:r>
              <a:rPr lang="en-US" dirty="0" smtClean="0"/>
              <a:t>, un </a:t>
            </a:r>
            <a:r>
              <a:rPr lang="en-US" dirty="0" err="1" smtClean="0"/>
              <a:t>tiempo</a:t>
            </a:r>
            <a:r>
              <a:rPr lang="en-US" dirty="0" smtClean="0"/>
              <a:t> de </a:t>
            </a:r>
            <a:r>
              <a:rPr lang="en-US" dirty="0" err="1" smtClean="0"/>
              <a:t>actuación</a:t>
            </a:r>
            <a:r>
              <a:rPr lang="en-US" dirty="0" smtClean="0"/>
              <a:t> de A1 para </a:t>
            </a:r>
            <a:r>
              <a:rPr lang="en-US" dirty="0" err="1" smtClean="0"/>
              <a:t>cualquier</a:t>
            </a:r>
            <a:r>
              <a:rPr lang="en-US" dirty="0" smtClean="0"/>
              <a:t> </a:t>
            </a:r>
            <a:r>
              <a:rPr lang="en-US" dirty="0" err="1" smtClean="0"/>
              <a:t>defecto</a:t>
            </a:r>
            <a:r>
              <a:rPr lang="en-US" dirty="0" smtClean="0"/>
              <a:t> (</a:t>
            </a:r>
            <a:r>
              <a:rPr lang="en-US" dirty="0" err="1" smtClean="0"/>
              <a:t>tanto</a:t>
            </a:r>
            <a:r>
              <a:rPr lang="en-US" dirty="0" smtClean="0"/>
              <a:t> SC-1 </a:t>
            </a:r>
            <a:r>
              <a:rPr lang="en-US" dirty="0" err="1" smtClean="0"/>
              <a:t>como</a:t>
            </a:r>
            <a:r>
              <a:rPr lang="en-US" dirty="0" smtClean="0"/>
              <a:t> SC-2) </a:t>
            </a:r>
            <a:r>
              <a:rPr lang="en-US" dirty="0" err="1" smtClean="0"/>
              <a:t>será</a:t>
            </a:r>
            <a:r>
              <a:rPr lang="en-US" dirty="0" smtClean="0"/>
              <a:t> de 0,3 s, </a:t>
            </a:r>
            <a:r>
              <a:rPr lang="en-US" dirty="0" err="1" smtClean="0"/>
              <a:t>incluyendo</a:t>
            </a:r>
            <a:r>
              <a:rPr lang="en-US" dirty="0" smtClean="0"/>
              <a:t> un </a:t>
            </a:r>
            <a:r>
              <a:rPr lang="en-US" dirty="0" err="1" smtClean="0"/>
              <a:t>retardo</a:t>
            </a:r>
            <a:r>
              <a:rPr lang="en-US" dirty="0" smtClean="0"/>
              <a:t> de </a:t>
            </a:r>
          </a:p>
          <a:p>
            <a:pPr algn="just"/>
            <a:r>
              <a:rPr lang="en-US" dirty="0" smtClean="0"/>
              <a:t>0,2 s </a:t>
            </a:r>
            <a:r>
              <a:rPr lang="en-US" dirty="0" err="1" smtClean="0"/>
              <a:t>respecto</a:t>
            </a:r>
            <a:r>
              <a:rPr lang="en-US" dirty="0" smtClean="0"/>
              <a:t> a B2.</a:t>
            </a:r>
          </a:p>
          <a:p>
            <a:pPr algn="just"/>
            <a:r>
              <a:rPr lang="en-US" dirty="0" smtClean="0"/>
              <a:t>4. El </a:t>
            </a:r>
            <a:r>
              <a:rPr lang="en-US" dirty="0" err="1" smtClean="0"/>
              <a:t>interruptor</a:t>
            </a:r>
            <a:r>
              <a:rPr lang="en-US" dirty="0" smtClean="0"/>
              <a:t> C1 </a:t>
            </a:r>
            <a:r>
              <a:rPr lang="en-US" dirty="0" err="1" smtClean="0"/>
              <a:t>tiene</a:t>
            </a:r>
            <a:r>
              <a:rPr lang="en-US" dirty="0" smtClean="0"/>
              <a:t> </a:t>
            </a:r>
            <a:r>
              <a:rPr lang="en-US" dirty="0" err="1" smtClean="0"/>
              <a:t>una</a:t>
            </a:r>
            <a:r>
              <a:rPr lang="en-US" dirty="0" smtClean="0"/>
              <a:t> </a:t>
            </a:r>
            <a:r>
              <a:rPr lang="en-US" dirty="0" err="1" smtClean="0"/>
              <a:t>protección</a:t>
            </a:r>
            <a:r>
              <a:rPr lang="en-US" dirty="0" smtClean="0"/>
              <a:t> contra </a:t>
            </a:r>
            <a:r>
              <a:rPr lang="en-US" dirty="0" err="1" smtClean="0"/>
              <a:t>sobrecorriente</a:t>
            </a:r>
            <a:r>
              <a:rPr lang="en-US" dirty="0" smtClean="0"/>
              <a:t> no </a:t>
            </a:r>
            <a:r>
              <a:rPr lang="en-US" dirty="0" err="1" smtClean="0"/>
              <a:t>direccional</a:t>
            </a:r>
            <a:r>
              <a:rPr lang="en-US" dirty="0" smtClean="0"/>
              <a:t> que </a:t>
            </a:r>
            <a:r>
              <a:rPr lang="en-US" dirty="0" err="1" smtClean="0"/>
              <a:t>debe</a:t>
            </a:r>
            <a:r>
              <a:rPr lang="en-US" dirty="0" smtClean="0"/>
              <a:t> </a:t>
            </a:r>
            <a:r>
              <a:rPr lang="en-US" dirty="0" err="1" smtClean="0"/>
              <a:t>coordinarse</a:t>
            </a:r>
            <a:r>
              <a:rPr lang="en-US" dirty="0" smtClean="0"/>
              <a:t> con el </a:t>
            </a:r>
            <a:r>
              <a:rPr lang="en-US" dirty="0" err="1" smtClean="0"/>
              <a:t>disparo</a:t>
            </a:r>
            <a:r>
              <a:rPr lang="en-US" dirty="0" smtClean="0"/>
              <a:t> B1 para SC-1. </a:t>
            </a:r>
            <a:r>
              <a:rPr lang="en-US" dirty="0" err="1" smtClean="0"/>
              <a:t>Así</a:t>
            </a:r>
            <a:r>
              <a:rPr lang="en-US" dirty="0" smtClean="0"/>
              <a:t>, un </a:t>
            </a:r>
            <a:r>
              <a:rPr lang="en-US" dirty="0" err="1" smtClean="0"/>
              <a:t>tiempo</a:t>
            </a:r>
            <a:r>
              <a:rPr lang="en-US" dirty="0" smtClean="0"/>
              <a:t> de </a:t>
            </a:r>
            <a:r>
              <a:rPr lang="en-US" dirty="0" err="1" smtClean="0"/>
              <a:t>actuación</a:t>
            </a:r>
            <a:r>
              <a:rPr lang="en-US" dirty="0" smtClean="0"/>
              <a:t> de C1 para </a:t>
            </a:r>
            <a:r>
              <a:rPr lang="en-US" dirty="0" err="1" smtClean="0"/>
              <a:t>cualquier</a:t>
            </a:r>
            <a:r>
              <a:rPr lang="en-US" dirty="0" smtClean="0"/>
              <a:t> </a:t>
            </a:r>
            <a:r>
              <a:rPr lang="en-US" dirty="0" err="1" smtClean="0"/>
              <a:t>falta</a:t>
            </a:r>
            <a:r>
              <a:rPr lang="en-US" dirty="0" smtClean="0"/>
              <a:t> (</a:t>
            </a:r>
            <a:r>
              <a:rPr lang="en-US" dirty="0" err="1" smtClean="0"/>
              <a:t>tanto</a:t>
            </a:r>
            <a:r>
              <a:rPr lang="en-US" dirty="0" smtClean="0"/>
              <a:t> SC-1 </a:t>
            </a:r>
            <a:r>
              <a:rPr lang="en-US" dirty="0" err="1" smtClean="0"/>
              <a:t>como</a:t>
            </a:r>
            <a:r>
              <a:rPr lang="en-US" dirty="0" smtClean="0"/>
              <a:t> SC-2) </a:t>
            </a:r>
            <a:r>
              <a:rPr lang="en-US" dirty="0" err="1" smtClean="0"/>
              <a:t>será</a:t>
            </a:r>
            <a:r>
              <a:rPr lang="en-US" dirty="0" smtClean="0"/>
              <a:t> de 0,3 s, </a:t>
            </a:r>
            <a:r>
              <a:rPr lang="en-US" dirty="0" err="1" smtClean="0"/>
              <a:t>incluyendo</a:t>
            </a:r>
            <a:r>
              <a:rPr lang="en-US" dirty="0" smtClean="0"/>
              <a:t> un </a:t>
            </a:r>
            <a:r>
              <a:rPr lang="en-US" dirty="0" err="1" smtClean="0"/>
              <a:t>retardo</a:t>
            </a:r>
            <a:r>
              <a:rPr lang="en-US" dirty="0" smtClean="0"/>
              <a:t> de </a:t>
            </a:r>
          </a:p>
          <a:p>
            <a:pPr algn="just"/>
            <a:r>
              <a:rPr lang="en-US" dirty="0" smtClean="0"/>
              <a:t>0,2 s </a:t>
            </a:r>
            <a:r>
              <a:rPr lang="en-US" dirty="0" err="1" smtClean="0"/>
              <a:t>respecto</a:t>
            </a:r>
            <a:r>
              <a:rPr lang="en-US" dirty="0" smtClean="0"/>
              <a:t> a B1.</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8</a:t>
            </a:fld>
            <a:endParaRPr lang="en-US"/>
          </a:p>
        </p:txBody>
      </p:sp>
    </p:spTree>
    <p:extLst>
      <p:ext uri="{BB962C8B-B14F-4D97-AF65-F5344CB8AC3E}">
        <p14:creationId xmlns:p14="http://schemas.microsoft.com/office/powerpoint/2010/main" val="3267827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Como </a:t>
            </a:r>
            <a:r>
              <a:rPr lang="en-US" dirty="0" err="1" smtClean="0"/>
              <a:t>resultado</a:t>
            </a:r>
            <a:r>
              <a:rPr lang="en-US" dirty="0" smtClean="0"/>
              <a:t> de </a:t>
            </a:r>
            <a:r>
              <a:rPr lang="en-US" dirty="0" err="1" smtClean="0"/>
              <a:t>los</a:t>
            </a:r>
            <a:r>
              <a:rPr lang="en-US" dirty="0" smtClean="0"/>
              <a:t> </a:t>
            </a:r>
            <a:r>
              <a:rPr lang="en-US" dirty="0" err="1" smtClean="0"/>
              <a:t>esquemas</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elegidos</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en</a:t>
            </a:r>
            <a:r>
              <a:rPr lang="en-US" dirty="0" smtClean="0"/>
              <a:t> la Fig. 4, para </a:t>
            </a:r>
            <a:r>
              <a:rPr lang="en-US" dirty="0" err="1" smtClean="0"/>
              <a:t>una</a:t>
            </a:r>
            <a:r>
              <a:rPr lang="en-US" dirty="0" smtClean="0"/>
              <a:t> </a:t>
            </a:r>
            <a:r>
              <a:rPr lang="en-US" dirty="0" err="1" smtClean="0"/>
              <a:t>falla</a:t>
            </a:r>
            <a:r>
              <a:rPr lang="en-US" dirty="0" smtClean="0"/>
              <a:t> SC-1, solo se </a:t>
            </a:r>
            <a:r>
              <a:rPr lang="en-US" dirty="0" err="1" smtClean="0"/>
              <a:t>dispararán</a:t>
            </a:r>
            <a:r>
              <a:rPr lang="en-US" dirty="0" smtClean="0"/>
              <a:t> </a:t>
            </a:r>
            <a:r>
              <a:rPr lang="en-US" dirty="0" err="1" smtClean="0"/>
              <a:t>los</a:t>
            </a:r>
            <a:r>
              <a:rPr lang="en-US" dirty="0" smtClean="0"/>
              <a:t> </a:t>
            </a:r>
            <a:r>
              <a:rPr lang="en-US" dirty="0" err="1" smtClean="0"/>
              <a:t>interruptores</a:t>
            </a:r>
            <a:r>
              <a:rPr lang="en-US" dirty="0" smtClean="0"/>
              <a:t> A1 y B1 y para </a:t>
            </a:r>
            <a:r>
              <a:rPr lang="en-US" dirty="0" err="1" smtClean="0"/>
              <a:t>una</a:t>
            </a:r>
            <a:r>
              <a:rPr lang="en-US" dirty="0" smtClean="0"/>
              <a:t> </a:t>
            </a:r>
            <a:r>
              <a:rPr lang="en-US" dirty="0" err="1" smtClean="0"/>
              <a:t>falla</a:t>
            </a:r>
            <a:r>
              <a:rPr lang="en-US" dirty="0" smtClean="0"/>
              <a:t> SC-2 solo </a:t>
            </a:r>
            <a:r>
              <a:rPr lang="en-US" dirty="0" err="1" smtClean="0"/>
              <a:t>los</a:t>
            </a:r>
            <a:r>
              <a:rPr lang="en-US" dirty="0" smtClean="0"/>
              <a:t> </a:t>
            </a:r>
            <a:r>
              <a:rPr lang="en-US" dirty="0" err="1" smtClean="0"/>
              <a:t>interruptores</a:t>
            </a:r>
            <a:r>
              <a:rPr lang="en-US" dirty="0" smtClean="0"/>
              <a:t> B2 y C1, que </a:t>
            </a:r>
            <a:r>
              <a:rPr lang="en-US" dirty="0" err="1" smtClean="0"/>
              <a:t>cumple</a:t>
            </a:r>
            <a:r>
              <a:rPr lang="en-US" dirty="0" smtClean="0"/>
              <a:t> </a:t>
            </a:r>
            <a:r>
              <a:rPr lang="en-US" dirty="0" err="1" smtClean="0"/>
              <a:t>tanto</a:t>
            </a:r>
            <a:r>
              <a:rPr lang="en-US" dirty="0" smtClean="0"/>
              <a:t> la </a:t>
            </a:r>
            <a:r>
              <a:rPr lang="en-US" dirty="0" err="1" smtClean="0"/>
              <a:t>selectividad</a:t>
            </a:r>
            <a:r>
              <a:rPr lang="en-US" dirty="0" smtClean="0"/>
              <a:t> </a:t>
            </a:r>
            <a:r>
              <a:rPr lang="en-US" dirty="0" err="1" smtClean="0"/>
              <a:t>como</a:t>
            </a:r>
            <a:r>
              <a:rPr lang="en-US" dirty="0" smtClean="0"/>
              <a:t> la </a:t>
            </a:r>
            <a:r>
              <a:rPr lang="en-US" dirty="0" err="1" smtClean="0"/>
              <a:t>criterios</a:t>
            </a:r>
            <a:r>
              <a:rPr lang="en-US" dirty="0" smtClean="0"/>
              <a:t> de </a:t>
            </a:r>
            <a:r>
              <a:rPr lang="en-US" dirty="0" err="1" smtClean="0"/>
              <a:t>sensibilidad</a:t>
            </a:r>
            <a:r>
              <a:rPr lang="en-US" dirty="0" smtClean="0"/>
              <a:t>. </a:t>
            </a:r>
            <a:r>
              <a:rPr lang="en-US" dirty="0" err="1" smtClean="0"/>
              <a:t>Quiero</a:t>
            </a:r>
            <a:r>
              <a:rPr lang="en-US" dirty="0" smtClean="0"/>
              <a:t> </a:t>
            </a:r>
            <a:r>
              <a:rPr lang="en-US" dirty="0" err="1" smtClean="0"/>
              <a:t>volver</a:t>
            </a:r>
            <a:r>
              <a:rPr lang="en-US" dirty="0" smtClean="0"/>
              <a:t> a </a:t>
            </a:r>
            <a:r>
              <a:rPr lang="en-US" dirty="0" err="1" smtClean="0"/>
              <a:t>enfatizar</a:t>
            </a:r>
            <a:r>
              <a:rPr lang="en-US" dirty="0" smtClean="0"/>
              <a:t> que el </a:t>
            </a:r>
            <a:r>
              <a:rPr lang="en-US" dirty="0" err="1" smtClean="0"/>
              <a:t>disparo</a:t>
            </a:r>
            <a:r>
              <a:rPr lang="en-US" dirty="0" smtClean="0"/>
              <a:t> de </a:t>
            </a:r>
            <a:r>
              <a:rPr lang="en-US" dirty="0" err="1" smtClean="0"/>
              <a:t>los</a:t>
            </a:r>
            <a:r>
              <a:rPr lang="en-US" dirty="0" smtClean="0"/>
              <a:t> </a:t>
            </a:r>
            <a:r>
              <a:rPr lang="en-US" dirty="0" err="1" smtClean="0"/>
              <a:t>interruptores</a:t>
            </a:r>
            <a:r>
              <a:rPr lang="en-US" dirty="0" smtClean="0"/>
              <a:t> B1 y B2 </a:t>
            </a:r>
            <a:r>
              <a:rPr lang="en-US" dirty="0" err="1" smtClean="0"/>
              <a:t>en</a:t>
            </a:r>
            <a:r>
              <a:rPr lang="en-US" dirty="0" smtClean="0"/>
              <a:t> un </a:t>
            </a:r>
            <a:r>
              <a:rPr lang="en-US" dirty="0" err="1" smtClean="0"/>
              <a:t>esquema</a:t>
            </a:r>
            <a:r>
              <a:rPr lang="en-US" dirty="0" smtClean="0"/>
              <a:t> de </a:t>
            </a:r>
            <a:r>
              <a:rPr lang="en-US" dirty="0" err="1" smtClean="0"/>
              <a:t>protección</a:t>
            </a:r>
            <a:r>
              <a:rPr lang="en-US" dirty="0" smtClean="0"/>
              <a:t> de </a:t>
            </a:r>
            <a:r>
              <a:rPr lang="en-US" dirty="0" err="1" smtClean="0"/>
              <a:t>sobrecorriente</a:t>
            </a:r>
            <a:r>
              <a:rPr lang="en-US" dirty="0" smtClean="0"/>
              <a:t> </a:t>
            </a:r>
            <a:r>
              <a:rPr lang="en-US" dirty="0" err="1" smtClean="0"/>
              <a:t>direccional</a:t>
            </a:r>
            <a:r>
              <a:rPr lang="en-US" dirty="0" smtClean="0"/>
              <a:t> </a:t>
            </a:r>
            <a:r>
              <a:rPr lang="en-US" dirty="0" err="1" smtClean="0"/>
              <a:t>es</a:t>
            </a:r>
            <a:r>
              <a:rPr lang="en-US" dirty="0" smtClean="0"/>
              <a:t> </a:t>
            </a:r>
            <a:r>
              <a:rPr lang="en-US" dirty="0" err="1" smtClean="0"/>
              <a:t>instantáneo</a:t>
            </a:r>
            <a:r>
              <a:rPr lang="en-US" dirty="0" smtClean="0"/>
              <a:t> </a:t>
            </a:r>
            <a:r>
              <a:rPr lang="en-US" dirty="0" err="1" smtClean="0"/>
              <a:t>en</a:t>
            </a:r>
            <a:r>
              <a:rPr lang="en-US" dirty="0" smtClean="0"/>
              <a:t> lo que </a:t>
            </a:r>
            <a:r>
              <a:rPr lang="en-US" dirty="0" err="1" smtClean="0"/>
              <a:t>respecta</a:t>
            </a:r>
            <a:r>
              <a:rPr lang="en-US" dirty="0" smtClean="0"/>
              <a:t> a la </a:t>
            </a:r>
            <a:r>
              <a:rPr lang="en-US" dirty="0" err="1" smtClean="0"/>
              <a:t>operación</a:t>
            </a:r>
            <a:r>
              <a:rPr lang="en-US" dirty="0" smtClean="0"/>
              <a:t> del </a:t>
            </a:r>
            <a:r>
              <a:rPr lang="en-US" dirty="0" err="1" smtClean="0"/>
              <a:t>sistema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recibirán</a:t>
            </a:r>
            <a:r>
              <a:rPr lang="en-US" dirty="0" smtClean="0"/>
              <a:t> </a:t>
            </a:r>
            <a:r>
              <a:rPr lang="en-US" dirty="0" err="1" smtClean="0"/>
              <a:t>una</a:t>
            </a:r>
            <a:r>
              <a:rPr lang="en-US" dirty="0" smtClean="0"/>
              <a:t> </a:t>
            </a:r>
            <a:r>
              <a:rPr lang="en-US" dirty="0" err="1" smtClean="0"/>
              <a:t>orden</a:t>
            </a:r>
            <a:r>
              <a:rPr lang="en-US" dirty="0" smtClean="0"/>
              <a:t> de </a:t>
            </a:r>
            <a:r>
              <a:rPr lang="en-US" dirty="0" err="1" smtClean="0"/>
              <a:t>disparo</a:t>
            </a:r>
            <a:r>
              <a:rPr lang="en-US" dirty="0" smtClean="0"/>
              <a:t> de </a:t>
            </a:r>
            <a:r>
              <a:rPr lang="en-US" dirty="0" err="1" smtClean="0"/>
              <a:t>inmediato</a:t>
            </a:r>
            <a:r>
              <a:rPr lang="en-US" dirty="0" smtClean="0"/>
              <a:t>). El </a:t>
            </a:r>
            <a:r>
              <a:rPr lang="en-US" dirty="0" err="1" smtClean="0"/>
              <a:t>retardo</a:t>
            </a:r>
            <a:r>
              <a:rPr lang="en-US" dirty="0" smtClean="0"/>
              <a:t> de 0,1 s </a:t>
            </a:r>
            <a:r>
              <a:rPr lang="en-US" dirty="0" err="1" smtClean="0"/>
              <a:t>cubre</a:t>
            </a:r>
            <a:r>
              <a:rPr lang="en-US" dirty="0" smtClean="0"/>
              <a:t> el </a:t>
            </a:r>
            <a:r>
              <a:rPr lang="en-US" dirty="0" err="1" smtClean="0"/>
              <a:t>tiempo</a:t>
            </a:r>
            <a:r>
              <a:rPr lang="en-US" dirty="0" smtClean="0"/>
              <a:t> que </a:t>
            </a:r>
            <a:r>
              <a:rPr lang="en-US" dirty="0" err="1" smtClean="0"/>
              <a:t>tarda</a:t>
            </a:r>
            <a:r>
              <a:rPr lang="en-US" dirty="0" smtClean="0"/>
              <a:t> el </a:t>
            </a:r>
            <a:r>
              <a:rPr lang="en-US" dirty="0" err="1" smtClean="0"/>
              <a:t>mecanismo</a:t>
            </a:r>
            <a:r>
              <a:rPr lang="en-US" dirty="0" smtClean="0"/>
              <a:t> del </a:t>
            </a:r>
            <a:r>
              <a:rPr lang="en-US" dirty="0" err="1" smtClean="0"/>
              <a:t>interruptor</a:t>
            </a:r>
            <a:r>
              <a:rPr lang="en-US" dirty="0" smtClean="0"/>
              <a:t> </a:t>
            </a:r>
            <a:r>
              <a:rPr lang="en-US" dirty="0" err="1" smtClean="0"/>
              <a:t>en</a:t>
            </a:r>
            <a:r>
              <a:rPr lang="en-US" dirty="0" smtClean="0"/>
              <a:t> </a:t>
            </a:r>
            <a:r>
              <a:rPr lang="en-US" dirty="0" err="1" smtClean="0"/>
              <a:t>abrir</a:t>
            </a:r>
            <a:r>
              <a:rPr lang="en-US" dirty="0" smtClean="0"/>
              <a:t> </a:t>
            </a:r>
            <a:r>
              <a:rPr lang="en-US" dirty="0" err="1" smtClean="0"/>
              <a:t>sus</a:t>
            </a:r>
            <a:r>
              <a:rPr lang="en-US" dirty="0" smtClean="0"/>
              <a:t> </a:t>
            </a:r>
            <a:r>
              <a:rPr lang="en-US" dirty="0" err="1" smtClean="0"/>
              <a:t>contactos</a:t>
            </a:r>
            <a:r>
              <a:rPr lang="en-US" dirty="0" smtClean="0"/>
              <a:t>.</a:t>
            </a:r>
          </a:p>
          <a:p>
            <a:pPr algn="just"/>
            <a:r>
              <a:rPr lang="en-US" dirty="0" smtClean="0"/>
              <a:t>Si </a:t>
            </a:r>
            <a:r>
              <a:rPr lang="en-US" dirty="0" err="1" smtClean="0"/>
              <a:t>bien</a:t>
            </a:r>
            <a:r>
              <a:rPr lang="en-US" dirty="0" smtClean="0"/>
              <a:t> la </a:t>
            </a:r>
            <a:r>
              <a:rPr lang="en-US" dirty="0" err="1" smtClean="0"/>
              <a:t>protección</a:t>
            </a:r>
            <a:r>
              <a:rPr lang="en-US" dirty="0" smtClean="0"/>
              <a:t> contra </a:t>
            </a:r>
            <a:r>
              <a:rPr lang="en-US" dirty="0" err="1" smtClean="0"/>
              <a:t>sobrecorriente</a:t>
            </a:r>
            <a:r>
              <a:rPr lang="en-US" dirty="0" smtClean="0"/>
              <a:t> </a:t>
            </a:r>
            <a:r>
              <a:rPr lang="en-US" dirty="0" err="1" smtClean="0"/>
              <a:t>puede</a:t>
            </a:r>
            <a:r>
              <a:rPr lang="en-US" dirty="0" smtClean="0"/>
              <a:t> </a:t>
            </a:r>
            <a:r>
              <a:rPr lang="en-US" dirty="0" err="1" smtClean="0"/>
              <a:t>parecer</a:t>
            </a:r>
            <a:r>
              <a:rPr lang="en-US" dirty="0" smtClean="0"/>
              <a:t> </a:t>
            </a:r>
            <a:r>
              <a:rPr lang="en-US" dirty="0" err="1" smtClean="0"/>
              <a:t>complicada</a:t>
            </a:r>
            <a:r>
              <a:rPr lang="en-US" dirty="0" smtClean="0"/>
              <a:t>, </a:t>
            </a:r>
            <a:r>
              <a:rPr lang="en-US" dirty="0" err="1" smtClean="0"/>
              <a:t>en</a:t>
            </a:r>
            <a:r>
              <a:rPr lang="en-US" dirty="0" smtClean="0"/>
              <a:t> </a:t>
            </a:r>
            <a:r>
              <a:rPr lang="en-US" dirty="0" err="1" smtClean="0"/>
              <a:t>realidad</a:t>
            </a:r>
            <a:r>
              <a:rPr lang="en-US" dirty="0" smtClean="0"/>
              <a:t> no lo </a:t>
            </a:r>
            <a:r>
              <a:rPr lang="en-US" dirty="0" err="1" smtClean="0"/>
              <a:t>es</a:t>
            </a:r>
            <a:r>
              <a:rPr lang="en-US" dirty="0" smtClean="0"/>
              <a:t>. El </a:t>
            </a:r>
            <a:r>
              <a:rPr lang="en-US" dirty="0" err="1" smtClean="0"/>
              <a:t>problema</a:t>
            </a:r>
            <a:r>
              <a:rPr lang="en-US" dirty="0" smtClean="0"/>
              <a:t> </a:t>
            </a:r>
            <a:r>
              <a:rPr lang="en-US" dirty="0" err="1" smtClean="0"/>
              <a:t>es</a:t>
            </a:r>
            <a:r>
              <a:rPr lang="en-US" dirty="0" smtClean="0"/>
              <a:t> la </a:t>
            </a:r>
            <a:r>
              <a:rPr lang="en-US" dirty="0" err="1" smtClean="0"/>
              <a:t>acumulación</a:t>
            </a:r>
            <a:r>
              <a:rPr lang="en-US" dirty="0" smtClean="0"/>
              <a:t> de </a:t>
            </a:r>
            <a:r>
              <a:rPr lang="en-US" dirty="0" err="1" smtClean="0"/>
              <a:t>retardos</a:t>
            </a:r>
            <a:r>
              <a:rPr lang="en-US" dirty="0" smtClean="0"/>
              <a:t> de </a:t>
            </a:r>
            <a:r>
              <a:rPr lang="en-US" dirty="0" err="1" smtClean="0"/>
              <a:t>tiempo</a:t>
            </a:r>
            <a:r>
              <a:rPr lang="en-US" dirty="0" smtClean="0"/>
              <a:t> para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que </a:t>
            </a:r>
            <a:r>
              <a:rPr lang="en-US" dirty="0" err="1" smtClean="0"/>
              <a:t>tienen</a:t>
            </a:r>
            <a:r>
              <a:rPr lang="en-US" dirty="0" smtClean="0"/>
              <a:t> mucho </a:t>
            </a:r>
            <a:r>
              <a:rPr lang="en-US" dirty="0" err="1" smtClean="0"/>
              <a:t>más</a:t>
            </a:r>
            <a:r>
              <a:rPr lang="en-US" dirty="0" smtClean="0"/>
              <a:t> de dos </a:t>
            </a:r>
            <a:r>
              <a:rPr lang="en-US" dirty="0" err="1" smtClean="0"/>
              <a:t>líneas</a:t>
            </a:r>
            <a:r>
              <a:rPr lang="en-US" dirty="0" smtClean="0"/>
              <a:t> </a:t>
            </a:r>
            <a:r>
              <a:rPr lang="en-US" dirty="0" err="1" smtClean="0"/>
              <a:t>conectadas</a:t>
            </a:r>
            <a:r>
              <a:rPr lang="en-US" dirty="0" smtClean="0"/>
              <a:t> </a:t>
            </a:r>
            <a:r>
              <a:rPr lang="en-US" dirty="0" err="1" smtClean="0"/>
              <a:t>en</a:t>
            </a:r>
            <a:r>
              <a:rPr lang="en-US" dirty="0" smtClean="0"/>
              <a:t> </a:t>
            </a:r>
            <a:r>
              <a:rPr lang="en-US" dirty="0" err="1" smtClean="0"/>
              <a:t>serie</a:t>
            </a:r>
            <a:r>
              <a:rPr lang="en-US" dirty="0" smtClean="0"/>
              <a:t>, </a:t>
            </a:r>
            <a:r>
              <a:rPr lang="en-US" dirty="0" err="1" smtClean="0"/>
              <a:t>como</a:t>
            </a:r>
            <a:r>
              <a:rPr lang="en-US" dirty="0" smtClean="0"/>
              <a:t> lo </a:t>
            </a:r>
            <a:r>
              <a:rPr lang="en-US" dirty="0" err="1" smtClean="0"/>
              <a:t>teníamos</a:t>
            </a:r>
            <a:r>
              <a:rPr lang="en-US" dirty="0" smtClean="0"/>
              <a:t> </a:t>
            </a:r>
            <a:r>
              <a:rPr lang="en-US" dirty="0" err="1" smtClean="0"/>
              <a:t>en</a:t>
            </a:r>
            <a:r>
              <a:rPr lang="en-US" dirty="0" smtClean="0"/>
              <a:t> la Fig. 4. </a:t>
            </a:r>
          </a:p>
          <a:p>
            <a:pPr algn="just"/>
            <a:r>
              <a:rPr lang="en-US" dirty="0" err="1" smtClean="0"/>
              <a:t>Entonces</a:t>
            </a:r>
            <a:r>
              <a:rPr lang="en-US" dirty="0" smtClean="0"/>
              <a:t>, </a:t>
            </a:r>
            <a:r>
              <a:rPr lang="en-US" dirty="0" err="1" smtClean="0"/>
              <a:t>si</a:t>
            </a:r>
            <a:r>
              <a:rPr lang="en-US" dirty="0" smtClean="0"/>
              <a:t> </a:t>
            </a:r>
            <a:r>
              <a:rPr lang="en-US" dirty="0" err="1" smtClean="0"/>
              <a:t>necesitamos</a:t>
            </a:r>
            <a:r>
              <a:rPr lang="en-US" dirty="0" smtClean="0"/>
              <a:t> </a:t>
            </a:r>
            <a:r>
              <a:rPr lang="en-US" dirty="0" err="1" smtClean="0"/>
              <a:t>coordinar</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una</a:t>
            </a:r>
            <a:r>
              <a:rPr lang="en-US" dirty="0" smtClean="0"/>
              <a:t> </a:t>
            </a:r>
            <a:r>
              <a:rPr lang="en-US" dirty="0" err="1" smtClean="0"/>
              <a:t>protección</a:t>
            </a:r>
            <a:r>
              <a:rPr lang="en-US" dirty="0" smtClean="0"/>
              <a:t> de 10 </a:t>
            </a:r>
            <a:r>
              <a:rPr lang="en-US" dirty="0" err="1" smtClean="0"/>
              <a:t>interruptores</a:t>
            </a:r>
            <a:r>
              <a:rPr lang="en-US" dirty="0" smtClean="0"/>
              <a:t> </a:t>
            </a:r>
            <a:r>
              <a:rPr lang="en-US" dirty="0" err="1" smtClean="0"/>
              <a:t>en</a:t>
            </a:r>
            <a:r>
              <a:rPr lang="en-US" dirty="0" smtClean="0"/>
              <a:t> </a:t>
            </a:r>
            <a:r>
              <a:rPr lang="en-US" dirty="0" err="1" smtClean="0"/>
              <a:t>lugar</a:t>
            </a:r>
            <a:r>
              <a:rPr lang="en-US" dirty="0" smtClean="0"/>
              <a:t> de dos, el </a:t>
            </a:r>
            <a:r>
              <a:rPr lang="en-US" dirty="0" err="1" smtClean="0"/>
              <a:t>interruptor</a:t>
            </a:r>
            <a:r>
              <a:rPr lang="en-US" dirty="0" smtClean="0"/>
              <a:t> </a:t>
            </a:r>
            <a:r>
              <a:rPr lang="en-US" dirty="0" err="1" smtClean="0"/>
              <a:t>más</a:t>
            </a:r>
            <a:r>
              <a:rPr lang="en-US" dirty="0" smtClean="0"/>
              <a:t> lento </a:t>
            </a:r>
            <a:r>
              <a:rPr lang="en-US" dirty="0" err="1" smtClean="0"/>
              <a:t>puede</a:t>
            </a:r>
            <a:r>
              <a:rPr lang="en-US" dirty="0" smtClean="0"/>
              <a:t> </a:t>
            </a:r>
            <a:r>
              <a:rPr lang="en-US" dirty="0" err="1" smtClean="0"/>
              <a:t>tener</a:t>
            </a:r>
            <a:r>
              <a:rPr lang="en-US" dirty="0" smtClean="0"/>
              <a:t> un </a:t>
            </a:r>
            <a:r>
              <a:rPr lang="en-US" dirty="0" err="1" smtClean="0"/>
              <a:t>tiempo</a:t>
            </a:r>
            <a:r>
              <a:rPr lang="en-US" dirty="0" smtClean="0"/>
              <a:t> de </a:t>
            </a:r>
            <a:r>
              <a:rPr lang="en-US" dirty="0" err="1" smtClean="0"/>
              <a:t>retardo</a:t>
            </a:r>
            <a:r>
              <a:rPr lang="en-US" dirty="0" smtClean="0"/>
              <a:t> </a:t>
            </a:r>
            <a:r>
              <a:rPr lang="en-US" dirty="0" err="1" smtClean="0"/>
              <a:t>significativo</a:t>
            </a:r>
            <a:r>
              <a:rPr lang="en-US" dirty="0" smtClean="0"/>
              <a:t> para </a:t>
            </a:r>
            <a:r>
              <a:rPr lang="en-US" dirty="0" err="1" smtClean="0"/>
              <a:t>su</a:t>
            </a:r>
            <a:r>
              <a:rPr lang="en-US" dirty="0" smtClean="0"/>
              <a:t> </a:t>
            </a:r>
            <a:r>
              <a:rPr lang="en-US" dirty="0" err="1" smtClean="0"/>
              <a:t>disparo</a:t>
            </a:r>
            <a:r>
              <a:rPr lang="en-US" dirty="0" smtClean="0"/>
              <a:t>, lo que </a:t>
            </a:r>
            <a:r>
              <a:rPr lang="en-US" dirty="0" err="1" smtClean="0"/>
              <a:t>puede</a:t>
            </a:r>
            <a:r>
              <a:rPr lang="en-US" dirty="0" smtClean="0"/>
              <a:t> </a:t>
            </a:r>
            <a:r>
              <a:rPr lang="en-US" dirty="0" err="1" smtClean="0"/>
              <a:t>ser</a:t>
            </a:r>
            <a:r>
              <a:rPr lang="en-US" dirty="0" smtClean="0"/>
              <a:t> </a:t>
            </a:r>
            <a:r>
              <a:rPr lang="en-US" dirty="0" err="1" smtClean="0"/>
              <a:t>inaceptable</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queremos</a:t>
            </a:r>
            <a:r>
              <a:rPr lang="en-US" dirty="0" smtClean="0"/>
              <a:t> </a:t>
            </a:r>
            <a:r>
              <a:rPr lang="en-US" dirty="0" err="1" smtClean="0"/>
              <a:t>aislar</a:t>
            </a:r>
            <a:r>
              <a:rPr lang="en-US" dirty="0" smtClean="0"/>
              <a:t> </a:t>
            </a:r>
            <a:r>
              <a:rPr lang="en-US" dirty="0" err="1" smtClean="0"/>
              <a:t>una</a:t>
            </a:r>
            <a:r>
              <a:rPr lang="en-US" dirty="0" smtClean="0"/>
              <a:t> parte </a:t>
            </a:r>
            <a:r>
              <a:rPr lang="en-US" dirty="0" err="1" smtClean="0"/>
              <a:t>fallada</a:t>
            </a:r>
            <a:r>
              <a:rPr lang="en-US" dirty="0" smtClean="0"/>
              <a:t> del </a:t>
            </a:r>
            <a:r>
              <a:rPr lang="en-US" dirty="0" err="1" smtClean="0"/>
              <a:t>sistema</a:t>
            </a:r>
            <a:r>
              <a:rPr lang="en-US" dirty="0" smtClean="0"/>
              <a:t> </a:t>
            </a:r>
            <a:r>
              <a:rPr lang="en-US" dirty="0" err="1" smtClean="0"/>
              <a:t>casi</a:t>
            </a:r>
            <a:r>
              <a:rPr lang="en-US" dirty="0" smtClean="0"/>
              <a:t> de </a:t>
            </a:r>
            <a:r>
              <a:rPr lang="en-US" dirty="0" err="1" smtClean="0"/>
              <a:t>inmediato.Debido</a:t>
            </a:r>
            <a:r>
              <a:rPr lang="en-US" dirty="0" smtClean="0"/>
              <a:t> a </a:t>
            </a:r>
            <a:r>
              <a:rPr lang="en-US" dirty="0" err="1" smtClean="0"/>
              <a:t>este</a:t>
            </a:r>
            <a:r>
              <a:rPr lang="en-US" dirty="0" smtClean="0"/>
              <a:t> </a:t>
            </a:r>
            <a:r>
              <a:rPr lang="en-US" dirty="0" err="1" smtClean="0"/>
              <a:t>problema</a:t>
            </a:r>
            <a:r>
              <a:rPr lang="en-US" dirty="0" smtClean="0"/>
              <a:t>, </a:t>
            </a:r>
            <a:r>
              <a:rPr lang="en-US" dirty="0" err="1" smtClean="0"/>
              <a:t>rara</a:t>
            </a:r>
            <a:r>
              <a:rPr lang="en-US" dirty="0" smtClean="0"/>
              <a:t> </a:t>
            </a:r>
            <a:r>
              <a:rPr lang="en-US" dirty="0" err="1" smtClean="0"/>
              <a:t>vez</a:t>
            </a:r>
            <a:r>
              <a:rPr lang="en-US" dirty="0" smtClean="0"/>
              <a:t> se </a:t>
            </a:r>
            <a:r>
              <a:rPr lang="en-US" dirty="0" err="1" smtClean="0"/>
              <a:t>usa</a:t>
            </a:r>
            <a:r>
              <a:rPr lang="en-US" dirty="0" smtClean="0"/>
              <a:t> </a:t>
            </a:r>
            <a:r>
              <a:rPr lang="en-US" dirty="0" err="1" smtClean="0"/>
              <a:t>una</a:t>
            </a:r>
            <a:r>
              <a:rPr lang="en-US" dirty="0" smtClean="0"/>
              <a:t> </a:t>
            </a:r>
            <a:r>
              <a:rPr lang="en-US" dirty="0" err="1" smtClean="0"/>
              <a:t>protección</a:t>
            </a:r>
            <a:r>
              <a:rPr lang="en-US" dirty="0" smtClean="0"/>
              <a:t> contra </a:t>
            </a:r>
            <a:r>
              <a:rPr lang="en-US" dirty="0" err="1" smtClean="0"/>
              <a:t>sobrecorriente</a:t>
            </a:r>
            <a:r>
              <a:rPr lang="en-US" dirty="0" smtClean="0"/>
              <a:t> solo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energía</a:t>
            </a:r>
            <a:r>
              <a:rPr lang="en-US" dirty="0" smtClean="0"/>
              <a:t>; </a:t>
            </a:r>
            <a:r>
              <a:rPr lang="en-US" dirty="0" err="1" smtClean="0"/>
              <a:t>puede</a:t>
            </a:r>
            <a:r>
              <a:rPr lang="en-US" dirty="0" smtClean="0"/>
              <a:t> </a:t>
            </a:r>
            <a:r>
              <a:rPr lang="en-US" dirty="0" err="1" smtClean="0"/>
              <a:t>servir</a:t>
            </a:r>
            <a:r>
              <a:rPr lang="en-US" dirty="0" smtClean="0"/>
              <a:t> </a:t>
            </a:r>
            <a:r>
              <a:rPr lang="en-US" dirty="0" err="1" smtClean="0"/>
              <a:t>como</a:t>
            </a:r>
            <a:r>
              <a:rPr lang="en-US" dirty="0" smtClean="0"/>
              <a:t> </a:t>
            </a:r>
            <a:r>
              <a:rPr lang="en-US" dirty="0" err="1" smtClean="0"/>
              <a:t>respaldo</a:t>
            </a:r>
            <a:r>
              <a:rPr lang="en-US" dirty="0" smtClean="0"/>
              <a:t> para </a:t>
            </a:r>
            <a:r>
              <a:rPr lang="en-US" dirty="0" err="1" smtClean="0"/>
              <a:t>esquemas</a:t>
            </a:r>
            <a:r>
              <a:rPr lang="en-US" dirty="0" smtClean="0"/>
              <a:t> de </a:t>
            </a:r>
            <a:r>
              <a:rPr lang="en-US" dirty="0" err="1" smtClean="0"/>
              <a:t>retransmisión</a:t>
            </a:r>
            <a:r>
              <a:rPr lang="en-US" dirty="0" smtClean="0"/>
              <a:t> mucho </a:t>
            </a:r>
            <a:r>
              <a:rPr lang="en-US" dirty="0" err="1" smtClean="0"/>
              <a:t>más</a:t>
            </a:r>
            <a:r>
              <a:rPr lang="en-US" dirty="0" smtClean="0"/>
              <a:t> </a:t>
            </a:r>
            <a:r>
              <a:rPr lang="en-US" dirty="0" err="1" smtClean="0"/>
              <a:t>avanzados</a:t>
            </a:r>
            <a:r>
              <a:rPr lang="en-US" dirty="0" smtClean="0"/>
              <a:t>. Sin embargo, </a:t>
            </a:r>
            <a:r>
              <a:rPr lang="en-US" dirty="0" err="1" smtClean="0"/>
              <a:t>todavía</a:t>
            </a:r>
            <a:r>
              <a:rPr lang="en-US" dirty="0" smtClean="0"/>
              <a:t> se </a:t>
            </a:r>
            <a:r>
              <a:rPr lang="en-US" dirty="0" err="1" smtClean="0"/>
              <a:t>usa</a:t>
            </a:r>
            <a:r>
              <a:rPr lang="en-US" dirty="0" smtClean="0"/>
              <a:t> mucho </a:t>
            </a:r>
            <a:r>
              <a:rPr lang="en-US" dirty="0" err="1" smtClean="0"/>
              <a:t>en</a:t>
            </a:r>
            <a:r>
              <a:rPr lang="en-US" dirty="0" smtClean="0"/>
              <a:t> </a:t>
            </a:r>
            <a:r>
              <a:rPr lang="en-US" dirty="0" err="1" smtClean="0"/>
              <a:t>instalaciones</a:t>
            </a:r>
            <a:r>
              <a:rPr lang="en-US" dirty="0" smtClean="0"/>
              <a:t> </a:t>
            </a:r>
            <a:r>
              <a:rPr lang="en-US" dirty="0" err="1" smtClean="0"/>
              <a:t>residenciales</a:t>
            </a:r>
            <a:r>
              <a:rPr lang="en-US" dirty="0" smtClean="0"/>
              <a:t> y </a:t>
            </a:r>
            <a:r>
              <a:rPr lang="en-US" dirty="0" err="1" smtClean="0"/>
              <a:t>pequeñas</a:t>
            </a:r>
            <a:r>
              <a:rPr lang="en-US" dirty="0" smtClean="0"/>
              <a:t> </a:t>
            </a:r>
            <a:r>
              <a:rPr lang="en-US" dirty="0" err="1" smtClean="0"/>
              <a:t>industrias</a:t>
            </a:r>
            <a:r>
              <a:rPr lang="en-US" dirty="0" smtClean="0"/>
              <a:t>. La </a:t>
            </a:r>
            <a:r>
              <a:rPr lang="en-US" dirty="0" err="1" smtClean="0"/>
              <a:t>protección</a:t>
            </a:r>
            <a:r>
              <a:rPr lang="en-US" dirty="0" smtClean="0"/>
              <a:t> contra </a:t>
            </a:r>
            <a:r>
              <a:rPr lang="en-US" dirty="0" err="1" smtClean="0"/>
              <a:t>sobrecorriente</a:t>
            </a:r>
            <a:r>
              <a:rPr lang="en-US" dirty="0" smtClean="0"/>
              <a:t> </a:t>
            </a:r>
            <a:r>
              <a:rPr lang="en-US" dirty="0" err="1" smtClean="0"/>
              <a:t>más</a:t>
            </a:r>
            <a:r>
              <a:rPr lang="en-US" dirty="0" smtClean="0"/>
              <a:t> simple se </a:t>
            </a:r>
            <a:r>
              <a:rPr lang="en-US" dirty="0" err="1" smtClean="0"/>
              <a:t>puede</a:t>
            </a:r>
            <a:r>
              <a:rPr lang="en-US" dirty="0" smtClean="0"/>
              <a:t> </a:t>
            </a:r>
            <a:r>
              <a:rPr lang="en-US" dirty="0" err="1" smtClean="0"/>
              <a:t>encontrar</a:t>
            </a:r>
            <a:r>
              <a:rPr lang="en-US" dirty="0" smtClean="0"/>
              <a:t> </a:t>
            </a:r>
            <a:r>
              <a:rPr lang="en-US" dirty="0" err="1" smtClean="0"/>
              <a:t>instalada</a:t>
            </a:r>
            <a:r>
              <a:rPr lang="en-US" dirty="0" smtClean="0"/>
              <a:t> </a:t>
            </a:r>
            <a:r>
              <a:rPr lang="en-US" dirty="0" err="1" smtClean="0"/>
              <a:t>en</a:t>
            </a:r>
            <a:r>
              <a:rPr lang="en-US" dirty="0" smtClean="0"/>
              <a:t> </a:t>
            </a:r>
            <a:r>
              <a:rPr lang="en-US" dirty="0" err="1" smtClean="0"/>
              <a:t>los</a:t>
            </a:r>
            <a:r>
              <a:rPr lang="en-US" dirty="0" smtClean="0"/>
              <a:t> </a:t>
            </a:r>
            <a:r>
              <a:rPr lang="en-US" dirty="0" err="1" smtClean="0"/>
              <a:t>interruptores</a:t>
            </a:r>
            <a:r>
              <a:rPr lang="en-US" dirty="0" smtClean="0"/>
              <a:t> de </a:t>
            </a:r>
            <a:r>
              <a:rPr lang="en-US" dirty="0" err="1" smtClean="0"/>
              <a:t>baja</a:t>
            </a:r>
            <a:r>
              <a:rPr lang="en-US" dirty="0" smtClean="0"/>
              <a:t> </a:t>
            </a:r>
            <a:r>
              <a:rPr lang="en-US" dirty="0" err="1" smtClean="0"/>
              <a:t>tensión</a:t>
            </a:r>
            <a:r>
              <a:rPr lang="en-US" dirty="0" smtClean="0"/>
              <a:t> que </a:t>
            </a:r>
            <a:r>
              <a:rPr lang="en-US" dirty="0" err="1" smtClean="0"/>
              <a:t>todos</a:t>
            </a:r>
            <a:r>
              <a:rPr lang="en-US" dirty="0" smtClean="0"/>
              <a:t> </a:t>
            </a:r>
            <a:r>
              <a:rPr lang="en-US" dirty="0" err="1" smtClean="0"/>
              <a:t>tenemos</a:t>
            </a:r>
            <a:r>
              <a:rPr lang="en-US" dirty="0" smtClean="0"/>
              <a:t> </a:t>
            </a:r>
            <a:r>
              <a:rPr lang="en-US" dirty="0" err="1" smtClean="0"/>
              <a:t>dentro</a:t>
            </a:r>
            <a:r>
              <a:rPr lang="en-US" dirty="0" smtClean="0"/>
              <a:t> de </a:t>
            </a:r>
            <a:r>
              <a:rPr lang="en-US" dirty="0" err="1" smtClean="0"/>
              <a:t>nuestras</a:t>
            </a:r>
            <a:r>
              <a:rPr lang="en-US" dirty="0" smtClean="0"/>
              <a:t> casas. </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9</a:t>
            </a:fld>
            <a:endParaRPr lang="en-US"/>
          </a:p>
        </p:txBody>
      </p:sp>
    </p:spTree>
    <p:extLst>
      <p:ext uri="{BB962C8B-B14F-4D97-AF65-F5344CB8AC3E}">
        <p14:creationId xmlns:p14="http://schemas.microsoft.com/office/powerpoint/2010/main" val="1026078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Como se </a:t>
            </a:r>
            <a:r>
              <a:rPr lang="en-US" dirty="0" err="1" smtClean="0"/>
              <a:t>indicó</a:t>
            </a:r>
            <a:r>
              <a:rPr lang="en-US" dirty="0" smtClean="0"/>
              <a:t> </a:t>
            </a:r>
            <a:r>
              <a:rPr lang="en-US" dirty="0" err="1" smtClean="0"/>
              <a:t>anteriormente</a:t>
            </a:r>
            <a:r>
              <a:rPr lang="en-US" dirty="0" smtClean="0"/>
              <a:t>, </a:t>
            </a:r>
            <a:r>
              <a:rPr lang="en-US" dirty="0" err="1" smtClean="0"/>
              <a:t>si</a:t>
            </a:r>
            <a:r>
              <a:rPr lang="en-US" dirty="0" smtClean="0"/>
              <a:t> </a:t>
            </a:r>
            <a:r>
              <a:rPr lang="en-US" dirty="0" err="1" smtClean="0"/>
              <a:t>intenta</a:t>
            </a:r>
            <a:r>
              <a:rPr lang="en-US" dirty="0" smtClean="0"/>
              <a:t> </a:t>
            </a:r>
            <a:r>
              <a:rPr lang="en-US" dirty="0" err="1" smtClean="0"/>
              <a:t>enchufar</a:t>
            </a:r>
            <a:r>
              <a:rPr lang="en-US" dirty="0" smtClean="0"/>
              <a:t> </a:t>
            </a:r>
            <a:r>
              <a:rPr lang="en-US" dirty="0" err="1" smtClean="0"/>
              <a:t>en</a:t>
            </a:r>
            <a:r>
              <a:rPr lang="en-US" dirty="0" smtClean="0"/>
              <a:t> un </a:t>
            </a:r>
            <a:r>
              <a:rPr lang="en-US" dirty="0" err="1" smtClean="0"/>
              <a:t>receptáculo</a:t>
            </a:r>
            <a:r>
              <a:rPr lang="en-US" dirty="0" smtClean="0"/>
              <a:t> de 20 A </a:t>
            </a:r>
            <a:r>
              <a:rPr lang="en-US" dirty="0" err="1" smtClean="0"/>
              <a:t>dentro</a:t>
            </a:r>
            <a:r>
              <a:rPr lang="en-US" dirty="0" smtClean="0"/>
              <a:t> de </a:t>
            </a:r>
            <a:r>
              <a:rPr lang="en-US" dirty="0" err="1" smtClean="0"/>
              <a:t>su</a:t>
            </a:r>
            <a:r>
              <a:rPr lang="en-US" dirty="0" smtClean="0"/>
              <a:t> casa un </a:t>
            </a:r>
            <a:r>
              <a:rPr lang="en-US" dirty="0" err="1" smtClean="0"/>
              <a:t>dispositivo</a:t>
            </a:r>
            <a:r>
              <a:rPr lang="en-US" dirty="0" smtClean="0"/>
              <a:t> de 30 A, el </a:t>
            </a:r>
            <a:r>
              <a:rPr lang="en-US" dirty="0" err="1" smtClean="0"/>
              <a:t>interruptor</a:t>
            </a:r>
            <a:r>
              <a:rPr lang="en-US" dirty="0" smtClean="0"/>
              <a:t> </a:t>
            </a:r>
            <a:r>
              <a:rPr lang="en-US" dirty="0" err="1" smtClean="0"/>
              <a:t>correspondiente</a:t>
            </a:r>
            <a:r>
              <a:rPr lang="en-US" dirty="0" smtClean="0"/>
              <a:t> se </a:t>
            </a:r>
            <a:r>
              <a:rPr lang="en-US" dirty="0" err="1" smtClean="0"/>
              <a:t>disparará</a:t>
            </a:r>
            <a:r>
              <a:rPr lang="en-US" dirty="0" smtClean="0"/>
              <a:t> para </a:t>
            </a:r>
            <a:r>
              <a:rPr lang="en-US" dirty="0" err="1" smtClean="0"/>
              <a:t>evitar</a:t>
            </a:r>
            <a:r>
              <a:rPr lang="en-US" dirty="0" smtClean="0"/>
              <a:t> el </a:t>
            </a:r>
            <a:r>
              <a:rPr lang="en-US" dirty="0" err="1" smtClean="0"/>
              <a:t>sobrecalentamiento</a:t>
            </a:r>
            <a:r>
              <a:rPr lang="en-US" dirty="0" smtClean="0"/>
              <a:t> del </a:t>
            </a:r>
            <a:r>
              <a:rPr lang="en-US" dirty="0" err="1" smtClean="0"/>
              <a:t>cableado</a:t>
            </a:r>
            <a:r>
              <a:rPr lang="en-US" dirty="0" smtClean="0"/>
              <a:t> que </a:t>
            </a:r>
            <a:r>
              <a:rPr lang="en-US" dirty="0" err="1" smtClean="0"/>
              <a:t>puede</a:t>
            </a:r>
            <a:r>
              <a:rPr lang="en-US" dirty="0" smtClean="0"/>
              <a:t> </a:t>
            </a:r>
            <a:r>
              <a:rPr lang="en-US" dirty="0" err="1" smtClean="0"/>
              <a:t>provocar</a:t>
            </a:r>
            <a:r>
              <a:rPr lang="en-US" dirty="0" smtClean="0"/>
              <a:t> un </a:t>
            </a:r>
            <a:r>
              <a:rPr lang="en-US" dirty="0" err="1" smtClean="0"/>
              <a:t>incendio</a:t>
            </a:r>
            <a:r>
              <a:rPr lang="en-US" dirty="0" smtClean="0"/>
              <a:t>. </a:t>
            </a:r>
            <a:r>
              <a:rPr lang="en-US" dirty="0" err="1" smtClean="0"/>
              <a:t>Después</a:t>
            </a:r>
            <a:r>
              <a:rPr lang="en-US" dirty="0" smtClean="0"/>
              <a:t> de </a:t>
            </a:r>
            <a:r>
              <a:rPr lang="en-US" dirty="0" err="1" smtClean="0"/>
              <a:t>eso</a:t>
            </a:r>
            <a:r>
              <a:rPr lang="en-US" dirty="0" smtClean="0"/>
              <a:t>, </a:t>
            </a:r>
            <a:r>
              <a:rPr lang="en-US" dirty="0" err="1" smtClean="0"/>
              <a:t>debemos</a:t>
            </a:r>
            <a:r>
              <a:rPr lang="en-US" dirty="0" smtClean="0"/>
              <a:t> </a:t>
            </a:r>
            <a:r>
              <a:rPr lang="en-US" dirty="0" err="1" smtClean="0"/>
              <a:t>desconectar</a:t>
            </a:r>
            <a:r>
              <a:rPr lang="en-US" dirty="0" smtClean="0"/>
              <a:t> un </a:t>
            </a:r>
            <a:r>
              <a:rPr lang="en-US" dirty="0" err="1" smtClean="0"/>
              <a:t>dispositivo</a:t>
            </a:r>
            <a:r>
              <a:rPr lang="en-US" dirty="0" smtClean="0"/>
              <a:t> que cause un </a:t>
            </a:r>
            <a:r>
              <a:rPr lang="en-US" dirty="0" err="1" smtClean="0"/>
              <a:t>problema</a:t>
            </a:r>
            <a:r>
              <a:rPr lang="en-US" dirty="0" smtClean="0"/>
              <a:t>, </a:t>
            </a:r>
            <a:r>
              <a:rPr lang="en-US" dirty="0" err="1" smtClean="0"/>
              <a:t>encontrar</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y </a:t>
            </a:r>
            <a:r>
              <a:rPr lang="en-US" dirty="0" err="1" smtClean="0"/>
              <a:t>restablecer</a:t>
            </a:r>
            <a:r>
              <a:rPr lang="en-US" dirty="0" smtClean="0"/>
              <a:t> un </a:t>
            </a:r>
            <a:r>
              <a:rPr lang="en-US" dirty="0" err="1" smtClean="0"/>
              <a:t>interruptor</a:t>
            </a:r>
            <a:r>
              <a:rPr lang="en-US" dirty="0" smtClean="0"/>
              <a:t>.</a:t>
            </a:r>
          </a:p>
          <a:p>
            <a:pPr algn="just"/>
            <a:endParaRPr lang="en-US" dirty="0" smtClean="0"/>
          </a:p>
          <a:p>
            <a:pPr algn="just"/>
            <a:r>
              <a:rPr lang="en-US" dirty="0" err="1" smtClean="0"/>
              <a:t>Podemos</a:t>
            </a:r>
            <a:r>
              <a:rPr lang="en-US" dirty="0" smtClean="0"/>
              <a:t> </a:t>
            </a:r>
            <a:r>
              <a:rPr lang="en-US" dirty="0" err="1" smtClean="0"/>
              <a:t>resumir</a:t>
            </a:r>
            <a:r>
              <a:rPr lang="en-US" dirty="0" smtClean="0"/>
              <a:t> las </a:t>
            </a:r>
            <a:r>
              <a:rPr lang="en-US" dirty="0" err="1" smtClean="0"/>
              <a:t>ventajas</a:t>
            </a:r>
            <a:r>
              <a:rPr lang="en-US" dirty="0" smtClean="0"/>
              <a:t> y </a:t>
            </a:r>
            <a:r>
              <a:rPr lang="en-US" dirty="0" err="1" smtClean="0"/>
              <a:t>desventajas</a:t>
            </a:r>
            <a:r>
              <a:rPr lang="en-US" dirty="0" smtClean="0"/>
              <a:t> de la </a:t>
            </a:r>
            <a:r>
              <a:rPr lang="en-US" dirty="0" err="1" smtClean="0"/>
              <a:t>protección</a:t>
            </a:r>
            <a:r>
              <a:rPr lang="en-US" dirty="0" smtClean="0"/>
              <a:t> contra </a:t>
            </a:r>
            <a:r>
              <a:rPr lang="en-US" dirty="0" err="1" smtClean="0"/>
              <a:t>sobrecorriente</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dirty="0" err="1" smtClean="0"/>
              <a:t>ventajas</a:t>
            </a:r>
            <a:r>
              <a:rPr lang="en-US" dirty="0" smtClean="0"/>
              <a:t>:</a:t>
            </a:r>
          </a:p>
          <a:p>
            <a:pPr algn="just"/>
            <a:r>
              <a:rPr lang="en-US" dirty="0" smtClean="0"/>
              <a:t>• </a:t>
            </a:r>
            <a:r>
              <a:rPr lang="en-US" dirty="0" err="1" smtClean="0"/>
              <a:t>Simplicidad</a:t>
            </a:r>
            <a:endParaRPr lang="en-US" dirty="0" smtClean="0"/>
          </a:p>
          <a:p>
            <a:pPr algn="just"/>
            <a:r>
              <a:rPr lang="en-US" dirty="0" smtClean="0"/>
              <a:t>• </a:t>
            </a:r>
            <a:r>
              <a:rPr lang="en-US" dirty="0" err="1" smtClean="0"/>
              <a:t>Bajo</a:t>
            </a:r>
            <a:r>
              <a:rPr lang="en-US" dirty="0" smtClean="0"/>
              <a:t> </a:t>
            </a:r>
            <a:r>
              <a:rPr lang="en-US" dirty="0" err="1" smtClean="0"/>
              <a:t>costo</a:t>
            </a:r>
            <a:endParaRPr lang="en-US" dirty="0" smtClean="0"/>
          </a:p>
          <a:p>
            <a:pPr algn="just"/>
            <a:r>
              <a:rPr lang="en-US" dirty="0" err="1" smtClean="0"/>
              <a:t>Desventajas</a:t>
            </a:r>
            <a:r>
              <a:rPr lang="en-US" dirty="0" smtClean="0"/>
              <a:t>:</a:t>
            </a:r>
          </a:p>
          <a:p>
            <a:pPr algn="just"/>
            <a:r>
              <a:rPr lang="en-US" dirty="0" smtClean="0"/>
              <a:t>• </a:t>
            </a:r>
            <a:r>
              <a:rPr lang="en-US" dirty="0" err="1" smtClean="0"/>
              <a:t>Dificultades</a:t>
            </a:r>
            <a:r>
              <a:rPr lang="en-US" dirty="0" smtClean="0"/>
              <a:t> con la </a:t>
            </a:r>
            <a:r>
              <a:rPr lang="en-US" dirty="0" err="1" smtClean="0"/>
              <a:t>coordinación</a:t>
            </a:r>
            <a:r>
              <a:rPr lang="en-US" dirty="0" smtClean="0"/>
              <a:t> entre </a:t>
            </a:r>
            <a:r>
              <a:rPr lang="en-US" dirty="0" err="1" smtClean="0"/>
              <a:t>los</a:t>
            </a:r>
            <a:r>
              <a:rPr lang="en-US" dirty="0" smtClean="0"/>
              <a:t> </a:t>
            </a:r>
            <a:r>
              <a:rPr lang="en-US" dirty="0" err="1" smtClean="0"/>
              <a:t>sistemas</a:t>
            </a:r>
            <a:r>
              <a:rPr lang="en-US" dirty="0" smtClean="0"/>
              <a:t> de relaying</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10</a:t>
            </a:fld>
            <a:endParaRPr lang="en-US"/>
          </a:p>
        </p:txBody>
      </p:sp>
    </p:spTree>
    <p:extLst>
      <p:ext uri="{BB962C8B-B14F-4D97-AF65-F5344CB8AC3E}">
        <p14:creationId xmlns:p14="http://schemas.microsoft.com/office/powerpoint/2010/main" val="2645100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1.5. </a:t>
            </a:r>
            <a:r>
              <a:rPr lang="en-US" b="1" dirty="0" err="1" smtClean="0"/>
              <a:t>Protección</a:t>
            </a:r>
            <a:r>
              <a:rPr lang="en-US" b="1" dirty="0" smtClean="0"/>
              <a:t> </a:t>
            </a:r>
            <a:r>
              <a:rPr lang="en-US" b="1" dirty="0" err="1" smtClean="0"/>
              <a:t>diferencial</a:t>
            </a:r>
            <a:endParaRPr lang="en-US" b="1" dirty="0" smtClean="0"/>
          </a:p>
          <a:p>
            <a:pPr algn="just"/>
            <a:endParaRPr lang="en-US" dirty="0" smtClean="0"/>
          </a:p>
          <a:p>
            <a:pPr algn="just"/>
            <a:r>
              <a:rPr lang="en-US" dirty="0" err="1" smtClean="0"/>
              <a:t>Ahora</a:t>
            </a:r>
            <a:r>
              <a:rPr lang="en-US" dirty="0" smtClean="0"/>
              <a:t>, del </a:t>
            </a:r>
            <a:r>
              <a:rPr lang="en-US" dirty="0" err="1" smtClean="0"/>
              <a:t>esquema</a:t>
            </a:r>
            <a:r>
              <a:rPr lang="en-US" dirty="0" smtClean="0"/>
              <a:t> de </a:t>
            </a:r>
            <a:r>
              <a:rPr lang="en-US" dirty="0" err="1" smtClean="0"/>
              <a:t>relés</a:t>
            </a:r>
            <a:r>
              <a:rPr lang="en-US" dirty="0" smtClean="0"/>
              <a:t> </a:t>
            </a:r>
            <a:r>
              <a:rPr lang="en-US" dirty="0" err="1" smtClean="0"/>
              <a:t>más</a:t>
            </a:r>
            <a:r>
              <a:rPr lang="en-US" dirty="0" smtClean="0"/>
              <a:t> simple </a:t>
            </a:r>
            <a:r>
              <a:rPr lang="en-US" dirty="0" err="1" smtClean="0"/>
              <a:t>pero</a:t>
            </a:r>
            <a:r>
              <a:rPr lang="en-US" dirty="0" smtClean="0"/>
              <a:t> </a:t>
            </a:r>
            <a:r>
              <a:rPr lang="en-US" dirty="0" err="1" smtClean="0"/>
              <a:t>impopular</a:t>
            </a:r>
            <a:r>
              <a:rPr lang="en-US" dirty="0" smtClean="0"/>
              <a:t>, </a:t>
            </a:r>
            <a:r>
              <a:rPr lang="en-US" dirty="0" err="1" smtClean="0"/>
              <a:t>pasemos</a:t>
            </a:r>
            <a:r>
              <a:rPr lang="en-US" dirty="0" smtClean="0"/>
              <a:t> al </a:t>
            </a:r>
            <a:r>
              <a:rPr lang="en-US" dirty="0" err="1" smtClean="0"/>
              <a:t>más</a:t>
            </a:r>
            <a:r>
              <a:rPr lang="en-US" dirty="0" smtClean="0"/>
              <a:t> </a:t>
            </a:r>
            <a:r>
              <a:rPr lang="en-US" dirty="0" err="1" smtClean="0"/>
              <a:t>complicado</a:t>
            </a:r>
            <a:r>
              <a:rPr lang="en-US" dirty="0" smtClean="0"/>
              <a:t> </a:t>
            </a:r>
            <a:r>
              <a:rPr lang="en-US" dirty="0" err="1" smtClean="0"/>
              <a:t>pero</a:t>
            </a:r>
            <a:r>
              <a:rPr lang="en-US" dirty="0" smtClean="0"/>
              <a:t> </a:t>
            </a:r>
            <a:r>
              <a:rPr lang="en-US" dirty="0" err="1" smtClean="0"/>
              <a:t>más</a:t>
            </a:r>
            <a:r>
              <a:rPr lang="en-US" dirty="0" smtClean="0"/>
              <a:t> popular, que </a:t>
            </a:r>
            <a:r>
              <a:rPr lang="en-US" dirty="0" err="1" smtClean="0"/>
              <a:t>es</a:t>
            </a:r>
            <a:r>
              <a:rPr lang="en-US" dirty="0" smtClean="0"/>
              <a:t> </a:t>
            </a:r>
            <a:r>
              <a:rPr lang="en-US" dirty="0" err="1" smtClean="0"/>
              <a:t>una</a:t>
            </a:r>
            <a:r>
              <a:rPr lang="en-US" dirty="0" smtClean="0"/>
              <a:t> </a:t>
            </a:r>
            <a:r>
              <a:rPr lang="en-US" dirty="0" err="1" smtClean="0"/>
              <a:t>protección</a:t>
            </a:r>
            <a:r>
              <a:rPr lang="en-US" dirty="0" smtClean="0"/>
              <a:t> </a:t>
            </a:r>
            <a:r>
              <a:rPr lang="en-US" dirty="0" err="1" smtClean="0"/>
              <a:t>diferencial</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diferenciación</a:t>
            </a:r>
            <a:r>
              <a:rPr lang="en-US" dirty="0" smtClean="0"/>
              <a:t> entre </a:t>
            </a:r>
            <a:r>
              <a:rPr lang="en-US" dirty="0" err="1" smtClean="0"/>
              <a:t>fallas</a:t>
            </a:r>
            <a:r>
              <a:rPr lang="en-US" dirty="0" smtClean="0"/>
              <a:t> </a:t>
            </a:r>
            <a:r>
              <a:rPr lang="en-US" dirty="0" err="1" smtClean="0"/>
              <a:t>internas</a:t>
            </a:r>
            <a:r>
              <a:rPr lang="en-US" dirty="0" smtClean="0"/>
              <a:t> y </a:t>
            </a:r>
            <a:r>
              <a:rPr lang="en-US" dirty="0" err="1" smtClean="0"/>
              <a:t>externas</a:t>
            </a:r>
            <a:r>
              <a:rPr lang="en-US" dirty="0" smtClean="0"/>
              <a:t> con </a:t>
            </a:r>
            <a:r>
              <a:rPr lang="en-US" dirty="0" err="1" smtClean="0"/>
              <a:t>referencia</a:t>
            </a:r>
            <a:r>
              <a:rPr lang="en-US" dirty="0" smtClean="0"/>
              <a:t> al </a:t>
            </a:r>
            <a:r>
              <a:rPr lang="en-US" dirty="0" err="1" smtClean="0"/>
              <a:t>equipo</a:t>
            </a:r>
            <a:r>
              <a:rPr lang="en-US" dirty="0" smtClean="0"/>
              <a:t> </a:t>
            </a:r>
            <a:r>
              <a:rPr lang="en-US" dirty="0" err="1" smtClean="0"/>
              <a:t>protegido</a:t>
            </a:r>
            <a:r>
              <a:rPr lang="en-US" dirty="0" smtClean="0"/>
              <a:t> </a:t>
            </a:r>
            <a:r>
              <a:rPr lang="en-US" dirty="0" err="1" smtClean="0"/>
              <a:t>comparando</a:t>
            </a:r>
            <a:r>
              <a:rPr lang="en-US" dirty="0" smtClean="0"/>
              <a:t> las </a:t>
            </a:r>
            <a:r>
              <a:rPr lang="en-US" dirty="0" err="1" smtClean="0"/>
              <a:t>direcciones</a:t>
            </a:r>
            <a:r>
              <a:rPr lang="en-US" dirty="0" smtClean="0"/>
              <a:t> de las </a:t>
            </a:r>
            <a:r>
              <a:rPr lang="en-US" dirty="0" err="1" smtClean="0"/>
              <a:t>corrientes</a:t>
            </a:r>
            <a:r>
              <a:rPr lang="en-US" dirty="0" smtClean="0"/>
              <a:t> </a:t>
            </a:r>
            <a:r>
              <a:rPr lang="en-US" dirty="0" err="1" smtClean="0"/>
              <a:t>en</a:t>
            </a:r>
            <a:r>
              <a:rPr lang="en-US" dirty="0" smtClean="0"/>
              <a:t> </a:t>
            </a:r>
            <a:r>
              <a:rPr lang="en-US" dirty="0" err="1" smtClean="0"/>
              <a:t>sus</a:t>
            </a:r>
            <a:r>
              <a:rPr lang="en-US" dirty="0" smtClean="0"/>
              <a:t> </a:t>
            </a:r>
            <a:r>
              <a:rPr lang="en-US" dirty="0" err="1" smtClean="0"/>
              <a:t>límites</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dirty="0" smtClean="0"/>
              <a:t>• Para </a:t>
            </a:r>
            <a:r>
              <a:rPr lang="en-US" dirty="0" err="1" smtClean="0"/>
              <a:t>líneas</a:t>
            </a:r>
            <a:r>
              <a:rPr lang="en-US" dirty="0" smtClean="0"/>
              <a:t> </a:t>
            </a:r>
            <a:r>
              <a:rPr lang="en-US" dirty="0" err="1" smtClean="0"/>
              <a:t>eléctricas</a:t>
            </a:r>
            <a:r>
              <a:rPr lang="en-US" dirty="0" smtClean="0"/>
              <a:t>: </a:t>
            </a:r>
            <a:r>
              <a:rPr lang="en-US" dirty="0" err="1" smtClean="0"/>
              <a:t>en</a:t>
            </a:r>
            <a:r>
              <a:rPr lang="en-US" dirty="0" smtClean="0"/>
              <a:t> ambos </a:t>
            </a:r>
            <a:r>
              <a:rPr lang="en-US" dirty="0" err="1" smtClean="0"/>
              <a:t>extremos</a:t>
            </a:r>
            <a:r>
              <a:rPr lang="en-US" dirty="0" smtClean="0"/>
              <a:t> de las </a:t>
            </a:r>
            <a:r>
              <a:rPr lang="en-US" dirty="0" err="1" smtClean="0"/>
              <a:t>líneas</a:t>
            </a:r>
            <a:endParaRPr lang="en-US" dirty="0" smtClean="0"/>
          </a:p>
          <a:p>
            <a:pPr algn="just"/>
            <a:r>
              <a:rPr lang="en-US" dirty="0" smtClean="0"/>
              <a:t>• Para </a:t>
            </a:r>
            <a:r>
              <a:rPr lang="en-US" dirty="0" err="1" smtClean="0"/>
              <a:t>transformadores</a:t>
            </a:r>
            <a:r>
              <a:rPr lang="en-US" dirty="0" smtClean="0"/>
              <a:t>: </a:t>
            </a:r>
            <a:r>
              <a:rPr lang="en-US" dirty="0" err="1" smtClean="0"/>
              <a:t>en</a:t>
            </a:r>
            <a:r>
              <a:rPr lang="en-US" dirty="0" smtClean="0"/>
              <a:t> </a:t>
            </a:r>
            <a:r>
              <a:rPr lang="en-US" dirty="0" err="1" smtClean="0"/>
              <a:t>los</a:t>
            </a:r>
            <a:r>
              <a:rPr lang="en-US" dirty="0" smtClean="0"/>
              <a:t> </a:t>
            </a:r>
            <a:r>
              <a:rPr lang="en-US" dirty="0" err="1" smtClean="0"/>
              <a:t>lados</a:t>
            </a:r>
            <a:r>
              <a:rPr lang="en-US" dirty="0" smtClean="0"/>
              <a:t> de </a:t>
            </a:r>
            <a:r>
              <a:rPr lang="en-US" dirty="0" err="1" smtClean="0"/>
              <a:t>alta</a:t>
            </a:r>
            <a:r>
              <a:rPr lang="en-US" dirty="0" smtClean="0"/>
              <a:t> y </a:t>
            </a:r>
            <a:r>
              <a:rPr lang="en-US" dirty="0" err="1" smtClean="0"/>
              <a:t>baja</a:t>
            </a:r>
            <a:r>
              <a:rPr lang="en-US" dirty="0" smtClean="0"/>
              <a:t> </a:t>
            </a:r>
            <a:r>
              <a:rPr lang="en-US" dirty="0" err="1" smtClean="0"/>
              <a:t>tensión</a:t>
            </a:r>
            <a:endParaRPr lang="en-US" dirty="0" smtClean="0"/>
          </a:p>
          <a:p>
            <a:pPr algn="just"/>
            <a:r>
              <a:rPr lang="es-ES" dirty="0" smtClean="0"/>
              <a:t>La lógica de este tipo de protección puede explicarse usando una línea L1 que se muestra en las Figs. 5a y 5b:</a:t>
            </a:r>
          </a:p>
          <a:p>
            <a:pPr algn="just"/>
            <a:r>
              <a:rPr lang="es-ES" dirty="0" smtClean="0"/>
              <a:t>• Para la falla interna SC-1 (Fig. 5a), las corrientes en ambos extremos de la línea L1 se dirigen desde la barra hacia la línea, por lo que los interruptores automáticos A1 y B1 se dispararán para despejar la falla.</a:t>
            </a:r>
          </a:p>
          <a:p>
            <a:pPr algn="just"/>
            <a:r>
              <a:rPr lang="es-ES" dirty="0" smtClean="0"/>
              <a:t>• Para la falla externa SC-2 (Fig. 5b), la corriente en un extremo de la línea L1 (interruptor A1) se dirige desde la barra hacia la línea, pero en el otro extremo (interruptor B1) desde la línea hacia la barra. Como resultado, ni el interruptor A1 ni el B1 se dispararán y L1 permanecerá en servicio. </a:t>
            </a:r>
          </a:p>
          <a:p>
            <a:pPr algn="just"/>
            <a:r>
              <a:rPr lang="es-ES" dirty="0" smtClean="0"/>
              <a:t>El interruptor B2 se disparará por la falla SC-2 dejando la línea L2 fuera de servicio.</a:t>
            </a:r>
          </a:p>
          <a:p>
            <a:pPr algn="just"/>
            <a:r>
              <a:rPr lang="es-ES" dirty="0" smtClean="0"/>
              <a:t>Ventajas de la protección diferencial:</a:t>
            </a:r>
          </a:p>
          <a:p>
            <a:pPr algn="just"/>
            <a:r>
              <a:rPr lang="es-ES" dirty="0" smtClean="0"/>
              <a:t>• Alta precisión</a:t>
            </a:r>
          </a:p>
          <a:p>
            <a:pPr algn="just"/>
            <a:r>
              <a:rPr lang="es-ES" dirty="0" smtClean="0"/>
              <a:t>• Alta velocidad de eliminación de fallas</a:t>
            </a:r>
          </a:p>
          <a:p>
            <a:pPr algn="just"/>
            <a:r>
              <a:rPr lang="es-ES" dirty="0" smtClean="0"/>
              <a:t>Desventajas:</a:t>
            </a:r>
          </a:p>
          <a:p>
            <a:pPr algn="just"/>
            <a:r>
              <a:rPr lang="es-ES" dirty="0" smtClean="0"/>
              <a:t>• Complejidad relativa</a:t>
            </a:r>
          </a:p>
          <a:p>
            <a:pPr algn="just"/>
            <a:r>
              <a:rPr lang="es-ES" dirty="0" smtClean="0"/>
              <a:t>• Necesidad de comunicación entre extremos de la línea</a:t>
            </a:r>
          </a:p>
          <a:p>
            <a:pPr algn="just"/>
            <a:endParaRPr lang="es-ES" dirty="0" smtClean="0"/>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11</a:t>
            </a:fld>
            <a:endParaRPr lang="en-US"/>
          </a:p>
        </p:txBody>
      </p:sp>
    </p:spTree>
    <p:extLst>
      <p:ext uri="{BB962C8B-B14F-4D97-AF65-F5344CB8AC3E}">
        <p14:creationId xmlns:p14="http://schemas.microsoft.com/office/powerpoint/2010/main" val="3507068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1.6. Protección contra fallas del interruptor</a:t>
            </a:r>
          </a:p>
          <a:p>
            <a:pPr algn="just"/>
            <a:endParaRPr lang="es-ES" dirty="0" smtClean="0"/>
          </a:p>
          <a:p>
            <a:pPr algn="just"/>
            <a:r>
              <a:rPr lang="es-ES" dirty="0" smtClean="0"/>
              <a:t>Además de los tipos específicos de protección de relés que ya hemos discutido, existen algunos esquemas típicos adicionales que pueden complementar cualquier tipo de protección de relés para mejorar la confiabilidad y flexibilidad general de la operación del sistema de energía. Consideremos estos esquemas complementarios comenzando con una protección contra falla del interruptor. Ya sabemos que se supone que la protección de relé localiza y </a:t>
            </a:r>
            <a:r>
              <a:rPr lang="es-ES" dirty="0" err="1" smtClean="0"/>
              <a:t>desenergiza</a:t>
            </a:r>
            <a:r>
              <a:rPr lang="es-ES" dirty="0" smtClean="0"/>
              <a:t> la parte del sistema que falla al disparar los interruptores automáticos más cercanos a la ubicación de la falla. Pero, ¿qué sucederá si un interruptor que se supone que debe dispararse no lo hace (por ejemplo, debido a algún mal funcionamiento mecánico) o, peor aún, falla por sí mismo? A menos que hagamos otra cosa,</a:t>
            </a:r>
          </a:p>
          <a:p>
            <a:pPr algn="just"/>
            <a:r>
              <a:rPr lang="es-ES" dirty="0" smtClean="0"/>
              <a:t>Es por eso que además de un sistema de protección de relés de línea o de transformadores regulares, necesitamos instalar una protección contra falla de interruptor, cuya misión es:</a:t>
            </a:r>
          </a:p>
          <a:p>
            <a:pPr algn="just"/>
            <a:r>
              <a:rPr lang="es-ES" b="1" dirty="0" smtClean="0"/>
              <a:t>• Aislamiento del elemento fallado del sistema de potencia si el interruptor automático asociado con este elemento:</a:t>
            </a:r>
          </a:p>
          <a:p>
            <a:pPr lvl="1" algn="just"/>
            <a:r>
              <a:rPr lang="es-ES" b="1" dirty="0" smtClean="0">
                <a:solidFill>
                  <a:srgbClr val="C00000"/>
                </a:solidFill>
              </a:rPr>
              <a:t>– No logra borrar la falla</a:t>
            </a:r>
          </a:p>
          <a:p>
            <a:pPr lvl="1" algn="just"/>
            <a:r>
              <a:rPr lang="es-ES" b="1" dirty="0" smtClean="0">
                <a:solidFill>
                  <a:srgbClr val="C00000"/>
                </a:solidFill>
              </a:rPr>
              <a:t>– Se falla a sí mismo</a:t>
            </a:r>
          </a:p>
          <a:p>
            <a:pPr algn="just"/>
            <a:r>
              <a:rPr lang="es-ES" dirty="0" smtClean="0"/>
              <a:t>La lógica de operación del esquema de falla del interruptor es la siguiente:</a:t>
            </a:r>
          </a:p>
          <a:p>
            <a:pPr marL="285750" indent="-285750" algn="just">
              <a:buFont typeface="Wingdings" panose="05000000000000000000" pitchFamily="2" charset="2"/>
              <a:buChar char="§"/>
            </a:pPr>
            <a:r>
              <a:rPr lang="es-ES" b="1" dirty="0" smtClean="0"/>
              <a:t>Detección de corriente de defecto</a:t>
            </a:r>
          </a:p>
          <a:p>
            <a:pPr marL="285750" indent="-285750" algn="just">
              <a:buFont typeface="Wingdings" panose="05000000000000000000" pitchFamily="2" charset="2"/>
              <a:buChar char="§"/>
            </a:pPr>
            <a:r>
              <a:rPr lang="es-ES" b="1" dirty="0" smtClean="0"/>
              <a:t>Iniciación de un temporizador para dar al interruptor automático más cercano a la falla la oportunidad de aislarlo</a:t>
            </a:r>
          </a:p>
          <a:p>
            <a:pPr marL="285750" indent="-285750" algn="just">
              <a:buFont typeface="Wingdings" panose="05000000000000000000" pitchFamily="2" charset="2"/>
              <a:buChar char="§"/>
            </a:pPr>
            <a:r>
              <a:rPr lang="es-ES" b="1" dirty="0" smtClean="0"/>
              <a:t>Disparo de todos los interruptores remotos después de un retardo de tiempo (generalmente, de 6 a 15 ciclos), si la falla no está despejada.</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12</a:t>
            </a:fld>
            <a:endParaRPr lang="en-US"/>
          </a:p>
        </p:txBody>
      </p:sp>
    </p:spTree>
    <p:extLst>
      <p:ext uri="{BB962C8B-B14F-4D97-AF65-F5344CB8AC3E}">
        <p14:creationId xmlns:p14="http://schemas.microsoft.com/office/powerpoint/2010/main" val="1849522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1.7. </a:t>
            </a:r>
            <a:r>
              <a:rPr lang="en-US" b="1" dirty="0" err="1" smtClean="0"/>
              <a:t>Recierre</a:t>
            </a:r>
            <a:endParaRPr lang="en-US" b="1" dirty="0" smtClean="0"/>
          </a:p>
          <a:p>
            <a:pPr algn="just"/>
            <a:endParaRPr lang="en-US" dirty="0" smtClean="0"/>
          </a:p>
          <a:p>
            <a:pPr algn="just"/>
            <a:r>
              <a:rPr lang="en-US" dirty="0" smtClean="0"/>
              <a:t>Las </a:t>
            </a:r>
            <a:r>
              <a:rPr lang="en-US" dirty="0" err="1" smtClean="0"/>
              <a:t>fallas</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a:t>
            </a:r>
            <a:r>
              <a:rPr lang="en-US" dirty="0" err="1" smtClean="0"/>
              <a:t>pueden</a:t>
            </a:r>
            <a:r>
              <a:rPr lang="en-US" dirty="0" smtClean="0"/>
              <a:t> </a:t>
            </a:r>
            <a:r>
              <a:rPr lang="en-US" dirty="0" err="1" smtClean="0"/>
              <a:t>ser</a:t>
            </a:r>
            <a:r>
              <a:rPr lang="en-US" dirty="0" smtClean="0"/>
              <a:t> </a:t>
            </a:r>
            <a:r>
              <a:rPr lang="en-US" dirty="0" err="1" smtClean="0"/>
              <a:t>transitorias</a:t>
            </a:r>
            <a:r>
              <a:rPr lang="en-US" dirty="0" smtClean="0"/>
              <a:t> (</a:t>
            </a:r>
            <a:r>
              <a:rPr lang="en-US" dirty="0" err="1" smtClean="0"/>
              <a:t>temporales</a:t>
            </a:r>
            <a:r>
              <a:rPr lang="en-US" dirty="0" smtClean="0"/>
              <a:t>) o </a:t>
            </a:r>
            <a:r>
              <a:rPr lang="en-US" dirty="0" err="1" smtClean="0"/>
              <a:t>permanentes</a:t>
            </a:r>
            <a:r>
              <a:rPr lang="en-US" dirty="0" smtClean="0"/>
              <a:t>. El </a:t>
            </a:r>
            <a:r>
              <a:rPr lang="en-US" dirty="0" err="1" smtClean="0"/>
              <a:t>ejemplo</a:t>
            </a:r>
            <a:r>
              <a:rPr lang="en-US" dirty="0" smtClean="0"/>
              <a:t> de </a:t>
            </a:r>
            <a:r>
              <a:rPr lang="en-US" dirty="0" err="1" smtClean="0"/>
              <a:t>falla</a:t>
            </a:r>
            <a:r>
              <a:rPr lang="en-US" dirty="0" smtClean="0"/>
              <a:t> temporal </a:t>
            </a:r>
            <a:r>
              <a:rPr lang="en-US" dirty="0" err="1" smtClean="0"/>
              <a:t>es</a:t>
            </a:r>
            <a:r>
              <a:rPr lang="en-US" dirty="0" smtClean="0"/>
              <a:t> </a:t>
            </a:r>
            <a:r>
              <a:rPr lang="en-US" dirty="0" err="1" smtClean="0"/>
              <a:t>una</a:t>
            </a:r>
            <a:r>
              <a:rPr lang="en-US" dirty="0" smtClean="0"/>
              <a:t> </a:t>
            </a:r>
            <a:r>
              <a:rPr lang="en-US" dirty="0" err="1" smtClean="0"/>
              <a:t>rama</a:t>
            </a:r>
            <a:r>
              <a:rPr lang="en-US" dirty="0" smtClean="0"/>
              <a:t> de un </a:t>
            </a:r>
            <a:r>
              <a:rPr lang="en-US" dirty="0" err="1" smtClean="0"/>
              <a:t>árbol</a:t>
            </a:r>
            <a:r>
              <a:rPr lang="en-US" dirty="0" smtClean="0"/>
              <a:t> que </a:t>
            </a:r>
            <a:r>
              <a:rPr lang="en-US" dirty="0" err="1" smtClean="0"/>
              <a:t>cae</a:t>
            </a:r>
            <a:r>
              <a:rPr lang="en-US" dirty="0" smtClean="0"/>
              <a:t> </a:t>
            </a:r>
            <a:r>
              <a:rPr lang="en-US" dirty="0" err="1" smtClean="0"/>
              <a:t>sobre</a:t>
            </a:r>
            <a:r>
              <a:rPr lang="en-US" dirty="0" smtClean="0"/>
              <a:t> </a:t>
            </a:r>
            <a:r>
              <a:rPr lang="en-US" dirty="0" err="1" smtClean="0"/>
              <a:t>los</a:t>
            </a:r>
            <a:r>
              <a:rPr lang="en-US" dirty="0" smtClean="0"/>
              <a:t> cables </a:t>
            </a:r>
            <a:r>
              <a:rPr lang="en-US" dirty="0" err="1" smtClean="0"/>
              <a:t>aéreos</a:t>
            </a:r>
            <a:r>
              <a:rPr lang="en-US" dirty="0" smtClean="0"/>
              <a:t> y </a:t>
            </a:r>
            <a:r>
              <a:rPr lang="en-US" dirty="0" err="1" smtClean="0"/>
              <a:t>luego</a:t>
            </a:r>
            <a:r>
              <a:rPr lang="en-US" dirty="0" smtClean="0"/>
              <a:t> se </a:t>
            </a:r>
            <a:r>
              <a:rPr lang="en-US" dirty="0" err="1" smtClean="0"/>
              <a:t>incendia</a:t>
            </a:r>
            <a:r>
              <a:rPr lang="en-US" dirty="0" smtClean="0"/>
              <a:t> o </a:t>
            </a:r>
            <a:r>
              <a:rPr lang="en-US" dirty="0" err="1" smtClean="0"/>
              <a:t>cae</a:t>
            </a:r>
            <a:r>
              <a:rPr lang="en-US" dirty="0" smtClean="0"/>
              <a:t> al </a:t>
            </a:r>
            <a:r>
              <a:rPr lang="en-US" dirty="0" err="1" smtClean="0"/>
              <a:t>suelo</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caso</a:t>
            </a:r>
            <a:r>
              <a:rPr lang="en-US" dirty="0" smtClean="0"/>
              <a:t>, la causa que </a:t>
            </a:r>
            <a:r>
              <a:rPr lang="en-US" dirty="0" err="1" smtClean="0"/>
              <a:t>provocó</a:t>
            </a:r>
            <a:r>
              <a:rPr lang="en-US" dirty="0" smtClean="0"/>
              <a:t> la </a:t>
            </a:r>
            <a:r>
              <a:rPr lang="en-US" dirty="0" err="1" smtClean="0"/>
              <a:t>falla</a:t>
            </a:r>
            <a:r>
              <a:rPr lang="en-US" dirty="0" smtClean="0"/>
              <a:t> </a:t>
            </a:r>
            <a:r>
              <a:rPr lang="en-US" dirty="0" err="1" smtClean="0"/>
              <a:t>desaparece</a:t>
            </a:r>
            <a:r>
              <a:rPr lang="en-US" dirty="0" smtClean="0"/>
              <a:t>, </a:t>
            </a:r>
            <a:r>
              <a:rPr lang="en-US" dirty="0" err="1" smtClean="0"/>
              <a:t>pero</a:t>
            </a:r>
            <a:r>
              <a:rPr lang="en-US" dirty="0" smtClean="0"/>
              <a:t> la </a:t>
            </a:r>
            <a:r>
              <a:rPr lang="en-US" dirty="0" err="1" smtClean="0"/>
              <a:t>línea</a:t>
            </a:r>
            <a:r>
              <a:rPr lang="en-US" dirty="0" smtClean="0"/>
              <a:t> </a:t>
            </a:r>
            <a:r>
              <a:rPr lang="en-US" dirty="0" err="1" smtClean="0"/>
              <a:t>permanece</a:t>
            </a:r>
            <a:r>
              <a:rPr lang="en-US" dirty="0" smtClean="0"/>
              <a:t> </a:t>
            </a:r>
            <a:r>
              <a:rPr lang="en-US" dirty="0" err="1" smtClean="0"/>
              <a:t>desenergizada</a:t>
            </a:r>
            <a:r>
              <a:rPr lang="en-US" dirty="0" smtClean="0"/>
              <a:t>, </a:t>
            </a:r>
            <a:r>
              <a:rPr lang="en-US" dirty="0" err="1" smtClean="0"/>
              <a:t>porque</a:t>
            </a:r>
            <a:r>
              <a:rPr lang="en-US" dirty="0" smtClean="0"/>
              <a:t> la </a:t>
            </a:r>
            <a:r>
              <a:rPr lang="en-US" dirty="0" err="1" smtClean="0"/>
              <a:t>protección</a:t>
            </a:r>
            <a:r>
              <a:rPr lang="en-US" dirty="0" smtClean="0"/>
              <a:t> del </a:t>
            </a:r>
            <a:r>
              <a:rPr lang="en-US" dirty="0" err="1" smtClean="0"/>
              <a:t>relé</a:t>
            </a:r>
            <a:r>
              <a:rPr lang="en-US" dirty="0" smtClean="0"/>
              <a:t> de </a:t>
            </a:r>
            <a:r>
              <a:rPr lang="en-US" dirty="0" err="1" smtClean="0"/>
              <a:t>línea</a:t>
            </a:r>
            <a:r>
              <a:rPr lang="en-US" dirty="0" smtClean="0"/>
              <a:t> </a:t>
            </a:r>
            <a:r>
              <a:rPr lang="en-US" dirty="0" err="1" smtClean="0"/>
              <a:t>reaccionó</a:t>
            </a:r>
            <a:r>
              <a:rPr lang="en-US" dirty="0" smtClean="0"/>
              <a:t> ante la </a:t>
            </a:r>
            <a:r>
              <a:rPr lang="en-US" dirty="0" err="1" smtClean="0"/>
              <a:t>falla</a:t>
            </a:r>
            <a:r>
              <a:rPr lang="en-US" dirty="0" smtClean="0"/>
              <a:t> original y </a:t>
            </a:r>
            <a:r>
              <a:rPr lang="en-US" dirty="0" err="1" smtClean="0"/>
              <a:t>disparó</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en</a:t>
            </a:r>
            <a:r>
              <a:rPr lang="en-US" dirty="0" smtClean="0"/>
              <a:t> ambos </a:t>
            </a:r>
            <a:r>
              <a:rPr lang="en-US" dirty="0" err="1" smtClean="0"/>
              <a:t>extremos</a:t>
            </a:r>
            <a:r>
              <a:rPr lang="en-US" dirty="0" smtClean="0"/>
              <a:t> de la </a:t>
            </a:r>
            <a:r>
              <a:rPr lang="en-US" dirty="0" err="1" smtClean="0"/>
              <a:t>línea</a:t>
            </a:r>
            <a:r>
              <a:rPr lang="en-US" dirty="0" smtClean="0"/>
              <a:t>. Para </a:t>
            </a:r>
            <a:r>
              <a:rPr lang="en-US" dirty="0" err="1" smtClean="0"/>
              <a:t>evitar</a:t>
            </a:r>
            <a:r>
              <a:rPr lang="en-US" dirty="0" smtClean="0"/>
              <a:t> </a:t>
            </a:r>
            <a:r>
              <a:rPr lang="en-US" dirty="0" err="1" smtClean="0"/>
              <a:t>interrupciones</a:t>
            </a:r>
            <a:r>
              <a:rPr lang="en-US" dirty="0" smtClean="0"/>
              <a:t> </a:t>
            </a:r>
            <a:r>
              <a:rPr lang="en-US" dirty="0" err="1" smtClean="0"/>
              <a:t>prolongadas</a:t>
            </a:r>
            <a:r>
              <a:rPr lang="en-US" dirty="0" smtClean="0"/>
              <a:t> de </a:t>
            </a:r>
            <a:r>
              <a:rPr lang="en-US" dirty="0" err="1" smtClean="0"/>
              <a:t>los</a:t>
            </a:r>
            <a:r>
              <a:rPr lang="en-US" dirty="0" smtClean="0"/>
              <a:t> </a:t>
            </a:r>
            <a:r>
              <a:rPr lang="en-US" dirty="0" err="1" smtClean="0"/>
              <a:t>clientes</a:t>
            </a:r>
            <a:r>
              <a:rPr lang="en-US" dirty="0" smtClean="0"/>
              <a:t>, </a:t>
            </a:r>
            <a:r>
              <a:rPr lang="en-US" dirty="0" err="1" smtClean="0"/>
              <a:t>ciertamente</a:t>
            </a:r>
            <a:r>
              <a:rPr lang="en-US" dirty="0" smtClean="0"/>
              <a:t> </a:t>
            </a:r>
            <a:r>
              <a:rPr lang="en-US" dirty="0" err="1" smtClean="0"/>
              <a:t>nos</a:t>
            </a:r>
            <a:r>
              <a:rPr lang="en-US" dirty="0" smtClean="0"/>
              <a:t> </a:t>
            </a:r>
            <a:r>
              <a:rPr lang="en-US" dirty="0" err="1" smtClean="0"/>
              <a:t>gustaría</a:t>
            </a:r>
            <a:r>
              <a:rPr lang="en-US" dirty="0" smtClean="0"/>
              <a:t> </a:t>
            </a:r>
            <a:r>
              <a:rPr lang="en-US" dirty="0" err="1" smtClean="0"/>
              <a:t>restaurar</a:t>
            </a:r>
            <a:r>
              <a:rPr lang="en-US" dirty="0" smtClean="0"/>
              <a:t> el </a:t>
            </a:r>
            <a:r>
              <a:rPr lang="en-US" dirty="0" err="1" smtClean="0"/>
              <a:t>servicio</a:t>
            </a:r>
            <a:r>
              <a:rPr lang="en-US" dirty="0" smtClean="0"/>
              <a:t> a </a:t>
            </a:r>
            <a:r>
              <a:rPr lang="en-US" dirty="0" err="1" smtClean="0"/>
              <a:t>los</a:t>
            </a:r>
            <a:r>
              <a:rPr lang="en-US" dirty="0" smtClean="0"/>
              <a:t> </a:t>
            </a:r>
            <a:r>
              <a:rPr lang="en-US" dirty="0" err="1" smtClean="0"/>
              <a:t>clientes</a:t>
            </a:r>
            <a:r>
              <a:rPr lang="en-US" dirty="0" smtClean="0"/>
              <a:t> y </a:t>
            </a:r>
            <a:r>
              <a:rPr lang="en-US" dirty="0" err="1" smtClean="0"/>
              <a:t>cerrar</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si</a:t>
            </a:r>
            <a:r>
              <a:rPr lang="en-US" dirty="0" smtClean="0"/>
              <a:t> </a:t>
            </a:r>
            <a:r>
              <a:rPr lang="en-US" dirty="0" err="1" smtClean="0"/>
              <a:t>pasa</a:t>
            </a:r>
            <a:r>
              <a:rPr lang="en-US" dirty="0" smtClean="0"/>
              <a:t> la </a:t>
            </a:r>
            <a:r>
              <a:rPr lang="en-US" dirty="0" err="1" smtClean="0"/>
              <a:t>falla</a:t>
            </a:r>
            <a:r>
              <a:rPr lang="en-US" dirty="0" smtClean="0"/>
              <a:t>, </a:t>
            </a:r>
            <a:r>
              <a:rPr lang="en-US" dirty="0" err="1" smtClean="0"/>
              <a:t>pero</a:t>
            </a:r>
            <a:r>
              <a:rPr lang="en-US" dirty="0" smtClean="0"/>
              <a:t> el </a:t>
            </a:r>
            <a:r>
              <a:rPr lang="en-US" dirty="0" err="1" smtClean="0"/>
              <a:t>problema</a:t>
            </a:r>
            <a:r>
              <a:rPr lang="en-US" dirty="0" smtClean="0"/>
              <a:t> </a:t>
            </a:r>
            <a:r>
              <a:rPr lang="en-US" dirty="0" err="1" smtClean="0"/>
              <a:t>es</a:t>
            </a:r>
            <a:r>
              <a:rPr lang="en-US" dirty="0" smtClean="0"/>
              <a:t> que </a:t>
            </a:r>
            <a:r>
              <a:rPr lang="en-US" dirty="0" err="1" smtClean="0"/>
              <a:t>nunca</a:t>
            </a:r>
            <a:r>
              <a:rPr lang="en-US" dirty="0" smtClean="0"/>
              <a:t> </a:t>
            </a:r>
            <a:r>
              <a:rPr lang="en-US" dirty="0" err="1" smtClean="0"/>
              <a:t>sabemos</a:t>
            </a:r>
            <a:r>
              <a:rPr lang="en-US" dirty="0" smtClean="0"/>
              <a:t> </a:t>
            </a:r>
            <a:r>
              <a:rPr lang="en-US" dirty="0" err="1" smtClean="0"/>
              <a:t>si</a:t>
            </a:r>
            <a:r>
              <a:rPr lang="en-US" dirty="0" smtClean="0"/>
              <a:t> la </a:t>
            </a:r>
            <a:r>
              <a:rPr lang="en-US" dirty="0" err="1" smtClean="0"/>
              <a:t>falla</a:t>
            </a:r>
            <a:r>
              <a:rPr lang="en-US" dirty="0" smtClean="0"/>
              <a:t> </a:t>
            </a:r>
            <a:r>
              <a:rPr lang="en-US" dirty="0" err="1" smtClean="0"/>
              <a:t>es</a:t>
            </a:r>
            <a:r>
              <a:rPr lang="en-US" dirty="0" smtClean="0"/>
              <a:t> </a:t>
            </a:r>
            <a:r>
              <a:rPr lang="es-ES" dirty="0" smtClean="0"/>
              <a:t>temporal o permanente. Todo lo que podemos hacer es volver a cerrar los interruptores después de que la protección del relé los disparó, con la esperanza de que la falla sea temporal y que los </a:t>
            </a:r>
          </a:p>
          <a:p>
            <a:pPr algn="just"/>
            <a:r>
              <a:rPr lang="es-ES" dirty="0" smtClean="0"/>
              <a:t>interruptores no vuelvan a dispararse. Este intento de cerrar los interruptores después de la falta se realiza mediante un esquema de reconexión, cuya misión es:</a:t>
            </a:r>
          </a:p>
          <a:p>
            <a:pPr algn="just"/>
            <a:r>
              <a:rPr lang="es-ES" dirty="0" smtClean="0"/>
              <a:t>• Regreso rápido al servicio de una línea eléctrica con falla al volver a cerrar los interruptores automáticos disparados anteriormente (retraso de tiempo de 6 a 24 ciclos, dependiendo del nivel de voltaje de la línea)</a:t>
            </a:r>
          </a:p>
          <a:p>
            <a:pPr algn="just"/>
            <a:r>
              <a:rPr lang="es-ES" dirty="0" smtClean="0"/>
              <a:t>Existen los siguientes tipos de </a:t>
            </a:r>
            <a:r>
              <a:rPr lang="es-ES" dirty="0" err="1" smtClean="0"/>
              <a:t>recierre</a:t>
            </a:r>
            <a:r>
              <a:rPr lang="es-ES" dirty="0" smtClean="0"/>
              <a:t>:</a:t>
            </a:r>
          </a:p>
          <a:p>
            <a:pPr algn="just"/>
            <a:r>
              <a:rPr lang="es-ES" dirty="0" smtClean="0"/>
              <a:t>• Exitoso: la falla es transitoria y los interruptores permanecen cerrados</a:t>
            </a:r>
          </a:p>
          <a:p>
            <a:pPr algn="just"/>
            <a:r>
              <a:rPr lang="es-ES" dirty="0" smtClean="0"/>
              <a:t>• Sin éxito: la falla es permanente y los interruptores se disparan nuevamente y permanecen abiertos </a:t>
            </a:r>
          </a:p>
          <a:p>
            <a:pPr algn="just"/>
            <a:r>
              <a:rPr lang="es-ES" dirty="0" smtClean="0"/>
              <a:t>Debido a que las fallas en los cables subterráneos casi siempre son permanentes, el </a:t>
            </a:r>
            <a:r>
              <a:rPr lang="es-ES" dirty="0" err="1" smtClean="0"/>
              <a:t>recierre</a:t>
            </a:r>
            <a:r>
              <a:rPr lang="es-ES" dirty="0" smtClean="0"/>
              <a:t> se aplica solo a las líneas aéreas, donde la probabilidad de una falla temporal según las estadísticas es de alrededor del 70 %.</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16</a:t>
            </a:fld>
            <a:endParaRPr lang="en-US"/>
          </a:p>
        </p:txBody>
      </p:sp>
    </p:spTree>
    <p:extLst>
      <p:ext uri="{BB962C8B-B14F-4D97-AF65-F5344CB8AC3E}">
        <p14:creationId xmlns:p14="http://schemas.microsoft.com/office/powerpoint/2010/main" val="1870067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smtClean="0"/>
              <a:t>Existen los siguientes tipos de </a:t>
            </a:r>
            <a:r>
              <a:rPr lang="es-ES" dirty="0" err="1" smtClean="0"/>
              <a:t>recierre</a:t>
            </a:r>
            <a:r>
              <a:rPr lang="es-ES" dirty="0" smtClean="0"/>
              <a:t>:</a:t>
            </a:r>
          </a:p>
          <a:p>
            <a:pPr algn="just"/>
            <a:r>
              <a:rPr lang="es-ES" dirty="0" smtClean="0"/>
              <a:t>• Disparo único: se realiza un intento de reconexión, generalmente en las líneas de transmisión</a:t>
            </a:r>
          </a:p>
          <a:p>
            <a:pPr algn="just"/>
            <a:r>
              <a:rPr lang="es-ES" dirty="0" smtClean="0"/>
              <a:t>• Disparos múltiples: se realizan varios intentos de reconexión, generalmente en las líneas de distribución</a:t>
            </a:r>
          </a:p>
          <a:p>
            <a:pPr algn="just"/>
            <a:r>
              <a:rPr lang="es-ES" dirty="0" smtClean="0"/>
              <a:t>• </a:t>
            </a:r>
            <a:r>
              <a:rPr lang="es-ES" dirty="0" err="1" smtClean="0"/>
              <a:t>Dead</a:t>
            </a:r>
            <a:r>
              <a:rPr lang="es-ES" dirty="0" smtClean="0"/>
              <a:t> line – </a:t>
            </a:r>
            <a:r>
              <a:rPr lang="es-ES" dirty="0" err="1" smtClean="0"/>
              <a:t>recierre</a:t>
            </a:r>
            <a:r>
              <a:rPr lang="es-ES" dirty="0" smtClean="0"/>
              <a:t> en la línea </a:t>
            </a:r>
            <a:r>
              <a:rPr lang="es-ES" dirty="0" err="1" smtClean="0"/>
              <a:t>desenergizada</a:t>
            </a:r>
            <a:endParaRPr lang="es-ES" dirty="0" smtClean="0"/>
          </a:p>
          <a:p>
            <a:pPr algn="just"/>
            <a:r>
              <a:rPr lang="es-ES" dirty="0" smtClean="0"/>
              <a:t>• Comprobación de sincronismo: reconexión en la línea energizada cuando los voltajes en ambos lados del interruptor abierto están en fase</a:t>
            </a:r>
          </a:p>
          <a:p>
            <a:pPr algn="just"/>
            <a:r>
              <a:rPr lang="es-ES" dirty="0" smtClean="0"/>
              <a:t>Analicemos la secuencia en la restauración del servicio para una línea aérea con dos interruptores que se muestra en la Fig. 8.</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Supongamos</a:t>
            </a:r>
            <a:r>
              <a:rPr lang="en-US" dirty="0" smtClean="0"/>
              <a:t> que hay </a:t>
            </a:r>
            <a:r>
              <a:rPr lang="en-US" dirty="0" err="1" smtClean="0"/>
              <a:t>una</a:t>
            </a:r>
            <a:r>
              <a:rPr lang="en-US" dirty="0" smtClean="0"/>
              <a:t>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que </a:t>
            </a:r>
            <a:r>
              <a:rPr lang="en-US" dirty="0" err="1" smtClean="0"/>
              <a:t>provoca</a:t>
            </a:r>
            <a:r>
              <a:rPr lang="en-US" dirty="0" smtClean="0"/>
              <a:t> que </a:t>
            </a:r>
            <a:r>
              <a:rPr lang="en-US" dirty="0" err="1" smtClean="0"/>
              <a:t>los</a:t>
            </a:r>
            <a:r>
              <a:rPr lang="en-US" dirty="0" smtClean="0"/>
              <a:t> </a:t>
            </a:r>
            <a:r>
              <a:rPr lang="en-US" dirty="0" err="1" smtClean="0"/>
              <a:t>interruptores</a:t>
            </a:r>
            <a:r>
              <a:rPr lang="en-US" dirty="0" smtClean="0"/>
              <a:t> A1 y B1 se </a:t>
            </a:r>
            <a:r>
              <a:rPr lang="en-US" dirty="0" err="1" smtClean="0"/>
              <a:t>disparen</a:t>
            </a:r>
            <a:r>
              <a:rPr lang="en-US" dirty="0" smtClean="0"/>
              <a:t> para </a:t>
            </a:r>
            <a:r>
              <a:rPr lang="en-US" dirty="0" err="1" smtClean="0"/>
              <a:t>aislar</a:t>
            </a:r>
            <a:r>
              <a:rPr lang="en-US" dirty="0" smtClean="0"/>
              <a:t> la </a:t>
            </a:r>
            <a:r>
              <a:rPr lang="en-US" dirty="0" err="1" smtClean="0"/>
              <a:t>falla</a:t>
            </a:r>
            <a:r>
              <a:rPr lang="en-US" dirty="0" smtClean="0"/>
              <a:t>. </a:t>
            </a:r>
            <a:r>
              <a:rPr lang="en-US" dirty="0" err="1" smtClean="0"/>
              <a:t>Después</a:t>
            </a:r>
            <a:r>
              <a:rPr lang="en-US" dirty="0" smtClean="0"/>
              <a:t> de un </a:t>
            </a:r>
            <a:r>
              <a:rPr lang="en-US" dirty="0" err="1" smtClean="0"/>
              <a:t>retardo</a:t>
            </a:r>
            <a:r>
              <a:rPr lang="en-US" dirty="0" smtClean="0"/>
              <a:t> de </a:t>
            </a:r>
            <a:r>
              <a:rPr lang="en-US" dirty="0" err="1" smtClean="0"/>
              <a:t>tiempo</a:t>
            </a:r>
            <a:r>
              <a:rPr lang="en-US" dirty="0" smtClean="0"/>
              <a:t>, un </a:t>
            </a:r>
            <a:r>
              <a:rPr lang="en-US" dirty="0" err="1" smtClean="0"/>
              <a:t>interruptor</a:t>
            </a:r>
            <a:r>
              <a:rPr lang="en-US" dirty="0" smtClean="0"/>
              <a:t> A1 se </a:t>
            </a:r>
            <a:r>
              <a:rPr lang="en-US" dirty="0" err="1" smtClean="0"/>
              <a:t>vuelve</a:t>
            </a:r>
            <a:r>
              <a:rPr lang="en-US" dirty="0" smtClean="0"/>
              <a:t> a </a:t>
            </a:r>
            <a:r>
              <a:rPr lang="en-US" dirty="0" err="1" smtClean="0"/>
              <a:t>cerrar</a:t>
            </a:r>
            <a:r>
              <a:rPr lang="en-US" dirty="0" smtClean="0"/>
              <a:t> (</a:t>
            </a:r>
            <a:r>
              <a:rPr lang="en-US" dirty="0" err="1" smtClean="0"/>
              <a:t>reconexión</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límite</a:t>
            </a:r>
            <a:r>
              <a:rPr lang="en-US" dirty="0" smtClean="0"/>
              <a:t>). Si la </a:t>
            </a:r>
            <a:r>
              <a:rPr lang="en-US" dirty="0" err="1" smtClean="0"/>
              <a:t>falla</a:t>
            </a:r>
            <a:r>
              <a:rPr lang="en-US" dirty="0" smtClean="0"/>
              <a:t> </a:t>
            </a:r>
            <a:r>
              <a:rPr lang="en-US" dirty="0" err="1" smtClean="0"/>
              <a:t>persiste</a:t>
            </a:r>
            <a:r>
              <a:rPr lang="en-US" dirty="0" smtClean="0"/>
              <a:t>, el </a:t>
            </a:r>
            <a:r>
              <a:rPr lang="en-US" dirty="0" err="1" smtClean="0"/>
              <a:t>interruptor</a:t>
            </a:r>
            <a:r>
              <a:rPr lang="en-US" dirty="0" smtClean="0"/>
              <a:t> A1 </a:t>
            </a:r>
            <a:r>
              <a:rPr lang="en-US" dirty="0" err="1" smtClean="0"/>
              <a:t>dispara</a:t>
            </a:r>
            <a:r>
              <a:rPr lang="en-US" dirty="0" smtClean="0"/>
              <a:t>, y el </a:t>
            </a:r>
            <a:r>
              <a:rPr lang="en-US" dirty="0" err="1" smtClean="0"/>
              <a:t>interruptor</a:t>
            </a:r>
            <a:r>
              <a:rPr lang="en-US" dirty="0" smtClean="0"/>
              <a:t> B1, que </a:t>
            </a:r>
            <a:r>
              <a:rPr lang="en-US" dirty="0" err="1" smtClean="0"/>
              <a:t>tiene</a:t>
            </a:r>
            <a:r>
              <a:rPr lang="en-US" dirty="0" smtClean="0"/>
              <a:t> un </a:t>
            </a:r>
            <a:r>
              <a:rPr lang="en-US" dirty="0" err="1" smtClean="0"/>
              <a:t>esquema</a:t>
            </a:r>
            <a:r>
              <a:rPr lang="en-US" dirty="0" smtClean="0"/>
              <a:t> de </a:t>
            </a:r>
            <a:r>
              <a:rPr lang="en-US" dirty="0" err="1" smtClean="0"/>
              <a:t>recierre</a:t>
            </a:r>
            <a:r>
              <a:rPr lang="en-US" dirty="0" smtClean="0"/>
              <a:t> de </a:t>
            </a:r>
            <a:r>
              <a:rPr lang="en-US" dirty="0" err="1" smtClean="0"/>
              <a:t>verificación</a:t>
            </a:r>
            <a:r>
              <a:rPr lang="en-US" dirty="0" smtClean="0"/>
              <a:t> de </a:t>
            </a:r>
            <a:r>
              <a:rPr lang="en-US" dirty="0" err="1" smtClean="0"/>
              <a:t>sincronismo</a:t>
            </a:r>
            <a:r>
              <a:rPr lang="en-US" dirty="0" smtClean="0"/>
              <a:t>, no </a:t>
            </a:r>
            <a:r>
              <a:rPr lang="en-US" dirty="0" err="1" smtClean="0"/>
              <a:t>recierra</a:t>
            </a:r>
            <a:r>
              <a:rPr lang="en-US" dirty="0" smtClean="0"/>
              <a:t>, </a:t>
            </a:r>
            <a:r>
              <a:rPr lang="en-US" dirty="0" err="1" smtClean="0"/>
              <a:t>porque</a:t>
            </a:r>
            <a:r>
              <a:rPr lang="en-US" dirty="0" smtClean="0"/>
              <a:t> de un </a:t>
            </a:r>
            <a:r>
              <a:rPr lang="en-US" dirty="0" err="1" smtClean="0"/>
              <a:t>lado</a:t>
            </a:r>
            <a:r>
              <a:rPr lang="en-US" dirty="0" smtClean="0"/>
              <a:t> de </a:t>
            </a:r>
            <a:r>
              <a:rPr lang="en-US" dirty="0" err="1" smtClean="0"/>
              <a:t>él</a:t>
            </a:r>
            <a:r>
              <a:rPr lang="en-US" dirty="0" smtClean="0"/>
              <a:t> el </a:t>
            </a:r>
            <a:r>
              <a:rPr lang="en-US" dirty="0" err="1" smtClean="0"/>
              <a:t>voltaje</a:t>
            </a:r>
            <a:r>
              <a:rPr lang="en-US" dirty="0" smtClean="0"/>
              <a:t> </a:t>
            </a:r>
            <a:r>
              <a:rPr lang="en-US" dirty="0" err="1" smtClean="0"/>
              <a:t>es</a:t>
            </a:r>
            <a:r>
              <a:rPr lang="en-US" dirty="0" smtClean="0"/>
              <a:t> 0, </a:t>
            </a:r>
            <a:r>
              <a:rPr lang="en-US" dirty="0" err="1" smtClean="0"/>
              <a:t>pero</a:t>
            </a:r>
            <a:r>
              <a:rPr lang="en-US" dirty="0" smtClean="0"/>
              <a:t> del </a:t>
            </a:r>
            <a:r>
              <a:rPr lang="en-US" dirty="0" err="1" smtClean="0"/>
              <a:t>otro</a:t>
            </a:r>
            <a:r>
              <a:rPr lang="en-US" dirty="0" smtClean="0"/>
              <a:t> </a:t>
            </a:r>
            <a:r>
              <a:rPr lang="en-US" dirty="0" err="1" smtClean="0"/>
              <a:t>lado</a:t>
            </a:r>
            <a:r>
              <a:rPr lang="en-US" dirty="0" smtClean="0"/>
              <a:t> </a:t>
            </a:r>
            <a:r>
              <a:rPr lang="en-US" dirty="0" err="1" smtClean="0"/>
              <a:t>está</a:t>
            </a:r>
            <a:r>
              <a:rPr lang="en-US" dirty="0" smtClean="0"/>
              <a:t> a </a:t>
            </a:r>
            <a:r>
              <a:rPr lang="en-US" dirty="0" err="1" smtClean="0"/>
              <a:t>nivel</a:t>
            </a:r>
            <a:r>
              <a:rPr lang="en-US" dirty="0" smtClean="0"/>
              <a:t> nominal. Si el </a:t>
            </a:r>
            <a:r>
              <a:rPr lang="en-US" dirty="0" err="1" smtClean="0"/>
              <a:t>interruptor</a:t>
            </a:r>
            <a:r>
              <a:rPr lang="en-US" dirty="0" smtClean="0"/>
              <a:t> A1 </a:t>
            </a:r>
            <a:r>
              <a:rPr lang="en-US" dirty="0" err="1" smtClean="0"/>
              <a:t>permanece</a:t>
            </a:r>
            <a:r>
              <a:rPr lang="en-US" dirty="0" smtClean="0"/>
              <a:t> </a:t>
            </a:r>
            <a:r>
              <a:rPr lang="en-US" dirty="0" err="1" smtClean="0"/>
              <a:t>cerrado</a:t>
            </a:r>
            <a:r>
              <a:rPr lang="en-US" dirty="0" smtClean="0"/>
              <a:t>, el </a:t>
            </a:r>
            <a:r>
              <a:rPr lang="en-US" dirty="0" err="1" smtClean="0"/>
              <a:t>interruptor</a:t>
            </a:r>
            <a:r>
              <a:rPr lang="en-US" dirty="0" smtClean="0"/>
              <a:t> B1 se </a:t>
            </a:r>
            <a:r>
              <a:rPr lang="en-US" dirty="0" err="1" smtClean="0"/>
              <a:t>vuelve</a:t>
            </a:r>
            <a:r>
              <a:rPr lang="en-US" dirty="0" smtClean="0"/>
              <a:t> a </a:t>
            </a:r>
            <a:r>
              <a:rPr lang="en-US" dirty="0" err="1" smtClean="0"/>
              <a:t>cerrar</a:t>
            </a:r>
            <a:r>
              <a:rPr lang="en-US" dirty="0" smtClean="0"/>
              <a:t> (</a:t>
            </a:r>
            <a:r>
              <a:rPr lang="en-US" dirty="0" err="1" smtClean="0"/>
              <a:t>nuevamente</a:t>
            </a:r>
            <a:r>
              <a:rPr lang="en-US" dirty="0" smtClean="0"/>
              <a:t>, a </a:t>
            </a:r>
            <a:r>
              <a:rPr lang="en-US" dirty="0" err="1" smtClean="0"/>
              <a:t>través</a:t>
            </a:r>
            <a:r>
              <a:rPr lang="en-US" dirty="0" smtClean="0"/>
              <a:t> del </a:t>
            </a:r>
            <a:r>
              <a:rPr lang="en-US" dirty="0" err="1" smtClean="0"/>
              <a:t>recierre</a:t>
            </a:r>
            <a:r>
              <a:rPr lang="en-US" dirty="0" smtClean="0"/>
              <a:t> de </a:t>
            </a:r>
            <a:r>
              <a:rPr lang="en-US" dirty="0" err="1" smtClean="0"/>
              <a:t>verificación</a:t>
            </a:r>
            <a:r>
              <a:rPr lang="en-US" dirty="0" smtClean="0"/>
              <a:t> de </a:t>
            </a:r>
            <a:r>
              <a:rPr lang="en-US" dirty="0" err="1" smtClean="0"/>
              <a:t>sincronismo</a:t>
            </a:r>
            <a:r>
              <a:rPr lang="en-US" dirty="0" smtClean="0"/>
              <a:t>) y </a:t>
            </a:r>
            <a:r>
              <a:rPr lang="en-US" dirty="0" err="1" smtClean="0"/>
              <a:t>permanece</a:t>
            </a:r>
            <a:r>
              <a:rPr lang="en-US" dirty="0" smtClean="0"/>
              <a:t> </a:t>
            </a:r>
            <a:r>
              <a:rPr lang="en-US" dirty="0" err="1" smtClean="0"/>
              <a:t>cerrado</a:t>
            </a:r>
            <a:r>
              <a:rPr lang="en-US" dirty="0" smtClean="0"/>
              <a:t>.</a:t>
            </a:r>
          </a:p>
          <a:p>
            <a:endParaRPr lang="es-ES" dirty="0" smtClean="0"/>
          </a:p>
          <a:p>
            <a:endParaRPr lang="es-ES" dirty="0" smtClean="0"/>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17</a:t>
            </a:fld>
            <a:endParaRPr lang="en-US"/>
          </a:p>
        </p:txBody>
      </p:sp>
    </p:spTree>
    <p:extLst>
      <p:ext uri="{BB962C8B-B14F-4D97-AF65-F5344CB8AC3E}">
        <p14:creationId xmlns:p14="http://schemas.microsoft.com/office/powerpoint/2010/main" val="300136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Como </a:t>
            </a:r>
            <a:r>
              <a:rPr lang="en-US" dirty="0" err="1" smtClean="0"/>
              <a:t>cualquier</a:t>
            </a:r>
            <a:r>
              <a:rPr lang="en-US" dirty="0" smtClean="0"/>
              <a:t> </a:t>
            </a:r>
            <a:r>
              <a:rPr lang="en-US" dirty="0" err="1" smtClean="0"/>
              <a:t>otro</a:t>
            </a:r>
            <a:r>
              <a:rPr lang="en-US" dirty="0" smtClean="0"/>
              <a:t> </a:t>
            </a:r>
            <a:r>
              <a:rPr lang="en-US" dirty="0" err="1" smtClean="0"/>
              <a:t>esquema</a:t>
            </a:r>
            <a:r>
              <a:rPr lang="en-US" dirty="0" smtClean="0"/>
              <a:t> de </a:t>
            </a:r>
            <a:r>
              <a:rPr lang="en-US" dirty="0" err="1" smtClean="0"/>
              <a:t>relés</a:t>
            </a:r>
            <a:r>
              <a:rPr lang="en-US" dirty="0" smtClean="0"/>
              <a:t>, el </a:t>
            </a:r>
            <a:r>
              <a:rPr lang="en-US" dirty="0" err="1" smtClean="0"/>
              <a:t>recierre</a:t>
            </a:r>
            <a:r>
              <a:rPr lang="en-US" dirty="0" smtClean="0"/>
              <a:t> </a:t>
            </a:r>
            <a:r>
              <a:rPr lang="en-US" dirty="0" err="1" smtClean="0"/>
              <a:t>tiene</a:t>
            </a:r>
            <a:r>
              <a:rPr lang="en-US" dirty="0" smtClean="0"/>
              <a:t> las </a:t>
            </a:r>
            <a:r>
              <a:rPr lang="en-US" dirty="0" err="1" smtClean="0"/>
              <a:t>siguientes</a:t>
            </a:r>
            <a:r>
              <a:rPr lang="en-US" dirty="0" smtClean="0"/>
              <a:t> </a:t>
            </a:r>
            <a:r>
              <a:rPr lang="en-US" dirty="0" err="1" smtClean="0"/>
              <a:t>ventajas</a:t>
            </a:r>
            <a:r>
              <a:rPr lang="en-US" dirty="0" smtClean="0"/>
              <a:t> y </a:t>
            </a:r>
            <a:r>
              <a:rPr lang="en-US" dirty="0" err="1" smtClean="0"/>
              <a:t>desventajas</a:t>
            </a:r>
            <a:r>
              <a:rPr lang="en-US" dirty="0" smtClean="0"/>
              <a:t>:</a:t>
            </a:r>
          </a:p>
          <a:p>
            <a:pPr algn="just"/>
            <a:r>
              <a:rPr lang="en-US" dirty="0" smtClean="0"/>
              <a:t>• </a:t>
            </a:r>
            <a:r>
              <a:rPr lang="en-US" dirty="0" err="1" smtClean="0"/>
              <a:t>Ventajas</a:t>
            </a:r>
            <a:r>
              <a:rPr lang="en-US" dirty="0" smtClean="0"/>
              <a:t>: La </a:t>
            </a:r>
            <a:r>
              <a:rPr lang="en-US" dirty="0" err="1" smtClean="0"/>
              <a:t>alta</a:t>
            </a:r>
            <a:r>
              <a:rPr lang="en-US" dirty="0" smtClean="0"/>
              <a:t> </a:t>
            </a:r>
            <a:r>
              <a:rPr lang="en-US" dirty="0" err="1" smtClean="0"/>
              <a:t>tasa</a:t>
            </a:r>
            <a:r>
              <a:rPr lang="en-US" dirty="0" smtClean="0"/>
              <a:t> de </a:t>
            </a:r>
            <a:r>
              <a:rPr lang="en-US" dirty="0" err="1" smtClean="0"/>
              <a:t>reconexiones</a:t>
            </a:r>
            <a:r>
              <a:rPr lang="en-US" dirty="0" smtClean="0"/>
              <a:t> </a:t>
            </a:r>
            <a:r>
              <a:rPr lang="en-US" dirty="0" err="1" smtClean="0"/>
              <a:t>exitosas</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alrededor</a:t>
            </a:r>
            <a:r>
              <a:rPr lang="en-US" dirty="0" smtClean="0"/>
              <a:t> del 70 % para las </a:t>
            </a:r>
            <a:r>
              <a:rPr lang="en-US" dirty="0" err="1" smtClean="0"/>
              <a:t>líneas</a:t>
            </a:r>
            <a:r>
              <a:rPr lang="en-US" dirty="0" smtClean="0"/>
              <a:t> </a:t>
            </a:r>
            <a:r>
              <a:rPr lang="en-US" dirty="0" err="1" smtClean="0"/>
              <a:t>aéreas</a:t>
            </a:r>
            <a:r>
              <a:rPr lang="en-US" dirty="0" smtClean="0"/>
              <a:t>) </a:t>
            </a:r>
            <a:r>
              <a:rPr lang="en-US" dirty="0" err="1" smtClean="0"/>
              <a:t>permite</a:t>
            </a:r>
            <a:r>
              <a:rPr lang="en-US" dirty="0" smtClean="0"/>
              <a:t> </a:t>
            </a:r>
            <a:r>
              <a:rPr lang="en-US" dirty="0" err="1" smtClean="0"/>
              <a:t>minimizar</a:t>
            </a:r>
            <a:r>
              <a:rPr lang="en-US" dirty="0" smtClean="0"/>
              <a:t> las </a:t>
            </a:r>
            <a:r>
              <a:rPr lang="en-US" dirty="0" err="1" smtClean="0"/>
              <a:t>interrupciones</a:t>
            </a:r>
            <a:r>
              <a:rPr lang="en-US" dirty="0" smtClean="0"/>
              <a:t> de </a:t>
            </a:r>
            <a:r>
              <a:rPr lang="en-US" dirty="0" err="1" smtClean="0"/>
              <a:t>los</a:t>
            </a:r>
            <a:r>
              <a:rPr lang="en-US" dirty="0" smtClean="0"/>
              <a:t> </a:t>
            </a:r>
            <a:r>
              <a:rPr lang="en-US" dirty="0" err="1" smtClean="0"/>
              <a:t>clientes</a:t>
            </a:r>
            <a:r>
              <a:rPr lang="en-US" dirty="0" smtClean="0"/>
              <a:t> y </a:t>
            </a:r>
            <a:r>
              <a:rPr lang="en-US" dirty="0" err="1" smtClean="0"/>
              <a:t>regresar</a:t>
            </a:r>
            <a:r>
              <a:rPr lang="en-US" dirty="0" smtClean="0"/>
              <a:t> </a:t>
            </a:r>
            <a:r>
              <a:rPr lang="en-US" dirty="0" err="1" smtClean="0"/>
              <a:t>rápidamente</a:t>
            </a:r>
            <a:r>
              <a:rPr lang="en-US" dirty="0" smtClean="0"/>
              <a:t> el </a:t>
            </a:r>
            <a:r>
              <a:rPr lang="en-US" dirty="0" err="1" smtClean="0"/>
              <a:t>sistema</a:t>
            </a:r>
            <a:r>
              <a:rPr lang="en-US" dirty="0" smtClean="0"/>
              <a:t> de </a:t>
            </a:r>
            <a:r>
              <a:rPr lang="en-US" dirty="0" err="1" smtClean="0"/>
              <a:t>energía</a:t>
            </a:r>
            <a:r>
              <a:rPr lang="en-US" dirty="0" smtClean="0"/>
              <a:t> a la </a:t>
            </a:r>
            <a:r>
              <a:rPr lang="en-US" dirty="0" err="1" smtClean="0"/>
              <a:t>operación</a:t>
            </a:r>
            <a:r>
              <a:rPr lang="en-US" dirty="0" smtClean="0"/>
              <a:t> normal</a:t>
            </a:r>
          </a:p>
          <a:p>
            <a:pPr algn="just"/>
            <a:r>
              <a:rPr lang="en-US" dirty="0" smtClean="0"/>
              <a:t>• </a:t>
            </a:r>
            <a:r>
              <a:rPr lang="en-US" dirty="0" err="1" smtClean="0"/>
              <a:t>Desventajas</a:t>
            </a:r>
            <a:r>
              <a:rPr lang="en-US" dirty="0" smtClean="0"/>
              <a:t>: </a:t>
            </a:r>
            <a:r>
              <a:rPr lang="en-US" dirty="0" err="1" smtClean="0"/>
              <a:t>si</a:t>
            </a:r>
            <a:r>
              <a:rPr lang="en-US" dirty="0" smtClean="0"/>
              <a:t> la </a:t>
            </a:r>
            <a:r>
              <a:rPr lang="en-US" dirty="0" err="1" smtClean="0"/>
              <a:t>falla</a:t>
            </a:r>
            <a:r>
              <a:rPr lang="en-US" dirty="0" smtClean="0"/>
              <a:t> </a:t>
            </a:r>
            <a:r>
              <a:rPr lang="en-US" dirty="0" err="1" smtClean="0"/>
              <a:t>es</a:t>
            </a:r>
            <a:r>
              <a:rPr lang="en-US" dirty="0" smtClean="0"/>
              <a:t> </a:t>
            </a:r>
            <a:r>
              <a:rPr lang="en-US" dirty="0" err="1" smtClean="0"/>
              <a:t>permanente</a:t>
            </a:r>
            <a:r>
              <a:rPr lang="en-US" dirty="0" smtClean="0"/>
              <a:t>, un </a:t>
            </a:r>
            <a:r>
              <a:rPr lang="en-US" dirty="0" err="1" smtClean="0"/>
              <a:t>disyuntor</a:t>
            </a:r>
            <a:r>
              <a:rPr lang="en-US" dirty="0" smtClean="0"/>
              <a:t> </a:t>
            </a:r>
            <a:r>
              <a:rPr lang="en-US" dirty="0" err="1" smtClean="0"/>
              <a:t>tiene</a:t>
            </a:r>
            <a:r>
              <a:rPr lang="en-US" dirty="0" smtClean="0"/>
              <a:t> que </a:t>
            </a:r>
            <a:r>
              <a:rPr lang="en-US" dirty="0" err="1" smtClean="0"/>
              <a:t>interrumpir</a:t>
            </a:r>
            <a:r>
              <a:rPr lang="en-US" dirty="0" smtClean="0"/>
              <a:t> </a:t>
            </a:r>
            <a:r>
              <a:rPr lang="en-US" dirty="0" err="1" smtClean="0"/>
              <a:t>una</a:t>
            </a:r>
            <a:r>
              <a:rPr lang="en-US" dirty="0" smtClean="0"/>
              <a:t> </a:t>
            </a:r>
            <a:r>
              <a:rPr lang="en-US" dirty="0" err="1" smtClean="0"/>
              <a:t>corriente</a:t>
            </a:r>
            <a:r>
              <a:rPr lang="en-US" dirty="0" smtClean="0"/>
              <a:t> de </a:t>
            </a:r>
            <a:r>
              <a:rPr lang="en-US" dirty="0" err="1" smtClean="0"/>
              <a:t>cortocircuito</a:t>
            </a:r>
            <a:r>
              <a:rPr lang="en-US" dirty="0" smtClean="0"/>
              <a:t> </a:t>
            </a:r>
            <a:r>
              <a:rPr lang="en-US" dirty="0" err="1" smtClean="0"/>
              <a:t>nuevamente</a:t>
            </a:r>
            <a:r>
              <a:rPr lang="en-US" dirty="0" smtClean="0"/>
              <a:t>, lo que </a:t>
            </a:r>
            <a:r>
              <a:rPr lang="en-US" dirty="0" err="1" smtClean="0"/>
              <a:t>ejerce</a:t>
            </a:r>
            <a:r>
              <a:rPr lang="en-US" dirty="0" smtClean="0"/>
              <a:t> </a:t>
            </a:r>
            <a:r>
              <a:rPr lang="en-US" dirty="0" err="1" smtClean="0"/>
              <a:t>una</a:t>
            </a:r>
            <a:r>
              <a:rPr lang="en-US" dirty="0" smtClean="0"/>
              <a:t> </a:t>
            </a:r>
            <a:r>
              <a:rPr lang="en-US" dirty="0" err="1" smtClean="0"/>
              <a:t>tensión</a:t>
            </a:r>
            <a:r>
              <a:rPr lang="en-US" dirty="0" smtClean="0"/>
              <a:t> </a:t>
            </a:r>
            <a:r>
              <a:rPr lang="en-US" dirty="0" err="1" smtClean="0"/>
              <a:t>adicional</a:t>
            </a:r>
            <a:r>
              <a:rPr lang="en-US" dirty="0" smtClean="0"/>
              <a:t> </a:t>
            </a:r>
            <a:r>
              <a:rPr lang="en-US" dirty="0" err="1" smtClean="0"/>
              <a:t>sobre</a:t>
            </a:r>
            <a:r>
              <a:rPr lang="en-US" dirty="0" smtClean="0"/>
              <a:t> el </a:t>
            </a:r>
            <a:r>
              <a:rPr lang="en-US" dirty="0" err="1" smtClean="0"/>
              <a:t>disyuntor</a:t>
            </a:r>
            <a:r>
              <a:rPr lang="en-US" dirty="0" smtClean="0"/>
              <a:t> y </a:t>
            </a:r>
            <a:r>
              <a:rPr lang="en-US" dirty="0" err="1" smtClean="0"/>
              <a:t>puede</a:t>
            </a:r>
            <a:r>
              <a:rPr lang="en-US" dirty="0" smtClean="0"/>
              <a:t> </a:t>
            </a:r>
            <a:r>
              <a:rPr lang="en-US" dirty="0" err="1" smtClean="0"/>
              <a:t>provocar</a:t>
            </a:r>
            <a:r>
              <a:rPr lang="en-US" dirty="0" smtClean="0"/>
              <a:t> </a:t>
            </a:r>
            <a:r>
              <a:rPr lang="en-US" dirty="0" err="1" smtClean="0"/>
              <a:t>una</a:t>
            </a:r>
            <a:r>
              <a:rPr lang="en-US" dirty="0" smtClean="0"/>
              <a:t> </a:t>
            </a:r>
            <a:r>
              <a:rPr lang="en-US" dirty="0" err="1" smtClean="0"/>
              <a:t>falla</a:t>
            </a:r>
            <a:r>
              <a:rPr lang="en-US" dirty="0" smtClean="0"/>
              <a:t> del </a:t>
            </a:r>
            <a:r>
              <a:rPr lang="en-US" dirty="0" err="1" smtClean="0"/>
              <a:t>disyuntor</a:t>
            </a:r>
            <a:r>
              <a:rPr lang="en-US" dirty="0" smtClean="0"/>
              <a:t>, la </a:t>
            </a:r>
            <a:r>
              <a:rPr lang="en-US" dirty="0" err="1" smtClean="0"/>
              <a:t>necesidad</a:t>
            </a:r>
            <a:r>
              <a:rPr lang="en-US" dirty="0" smtClean="0"/>
              <a:t> de </a:t>
            </a:r>
            <a:r>
              <a:rPr lang="en-US" dirty="0" err="1" smtClean="0"/>
              <a:t>mantenimiento</a:t>
            </a:r>
            <a:r>
              <a:rPr lang="en-US" dirty="0" smtClean="0"/>
              <a:t> </a:t>
            </a:r>
            <a:r>
              <a:rPr lang="en-US" dirty="0" err="1" smtClean="0"/>
              <a:t>adicional</a:t>
            </a:r>
            <a:r>
              <a:rPr lang="en-US" dirty="0" smtClean="0"/>
              <a:t>, etc.</a:t>
            </a:r>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18</a:t>
            </a:fld>
            <a:endParaRPr lang="en-US"/>
          </a:p>
        </p:txBody>
      </p:sp>
    </p:spTree>
    <p:extLst>
      <p:ext uri="{BB962C8B-B14F-4D97-AF65-F5344CB8AC3E}">
        <p14:creationId xmlns:p14="http://schemas.microsoft.com/office/powerpoint/2010/main" val="163131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1.8. Canales de </a:t>
            </a:r>
            <a:r>
              <a:rPr lang="en-US" b="1" dirty="0" err="1" smtClean="0"/>
              <a:t>comunicación</a:t>
            </a:r>
            <a:r>
              <a:rPr lang="en-US" b="1" dirty="0" smtClean="0"/>
              <a:t> para </a:t>
            </a:r>
            <a:r>
              <a:rPr lang="en-US" b="1" dirty="0" err="1" smtClean="0"/>
              <a:t>protección</a:t>
            </a:r>
            <a:r>
              <a:rPr lang="en-US" b="1" dirty="0" smtClean="0"/>
              <a:t> de </a:t>
            </a:r>
            <a:r>
              <a:rPr lang="en-US" b="1" dirty="0" err="1" smtClean="0"/>
              <a:t>relés</a:t>
            </a:r>
            <a:endParaRPr lang="en-US" b="1" dirty="0" smtClean="0"/>
          </a:p>
          <a:p>
            <a:pPr algn="just"/>
            <a:endParaRPr lang="en-US" dirty="0" smtClean="0"/>
          </a:p>
          <a:p>
            <a:pPr algn="just"/>
            <a:r>
              <a:rPr lang="en-US" dirty="0" smtClean="0"/>
              <a:t>Como </a:t>
            </a:r>
            <a:r>
              <a:rPr lang="en-US" dirty="0" err="1" smtClean="0"/>
              <a:t>vimos</a:t>
            </a:r>
            <a:r>
              <a:rPr lang="en-US" dirty="0" smtClean="0"/>
              <a:t> antes, </a:t>
            </a:r>
            <a:r>
              <a:rPr lang="en-US" dirty="0" err="1" smtClean="0"/>
              <a:t>existen</a:t>
            </a:r>
            <a:r>
              <a:rPr lang="en-US" dirty="0" smtClean="0"/>
              <a:t> </a:t>
            </a:r>
            <a:r>
              <a:rPr lang="en-US" dirty="0" err="1" smtClean="0"/>
              <a:t>varios</a:t>
            </a:r>
            <a:r>
              <a:rPr lang="en-US" dirty="0" smtClean="0"/>
              <a:t> </a:t>
            </a:r>
            <a:r>
              <a:rPr lang="en-US" dirty="0" err="1" smtClean="0"/>
              <a:t>esquemas</a:t>
            </a:r>
            <a:r>
              <a:rPr lang="en-US" dirty="0" smtClean="0"/>
              <a:t> de </a:t>
            </a:r>
            <a:r>
              <a:rPr lang="en-US" dirty="0" err="1" smtClean="0"/>
              <a:t>relés</a:t>
            </a:r>
            <a:r>
              <a:rPr lang="en-US" dirty="0" smtClean="0"/>
              <a:t> que se </a:t>
            </a:r>
            <a:r>
              <a:rPr lang="en-US" dirty="0" err="1" smtClean="0"/>
              <a:t>basan</a:t>
            </a:r>
            <a:r>
              <a:rPr lang="en-US" dirty="0" smtClean="0"/>
              <a:t> </a:t>
            </a:r>
            <a:r>
              <a:rPr lang="en-US" dirty="0" err="1" smtClean="0"/>
              <a:t>en</a:t>
            </a:r>
            <a:r>
              <a:rPr lang="en-US" dirty="0" smtClean="0"/>
              <a:t> el </a:t>
            </a:r>
            <a:r>
              <a:rPr lang="en-US" dirty="0" err="1" smtClean="0"/>
              <a:t>intercambio</a:t>
            </a:r>
            <a:r>
              <a:rPr lang="en-US" dirty="0" smtClean="0"/>
              <a:t> de </a:t>
            </a:r>
            <a:r>
              <a:rPr lang="en-US" dirty="0" err="1" smtClean="0"/>
              <a:t>información</a:t>
            </a:r>
            <a:r>
              <a:rPr lang="en-US" dirty="0" smtClean="0"/>
              <a:t> entre </a:t>
            </a:r>
            <a:r>
              <a:rPr lang="en-US" dirty="0" err="1" smtClean="0"/>
              <a:t>diferentes</a:t>
            </a:r>
            <a:r>
              <a:rPr lang="en-US" dirty="0" smtClean="0"/>
              <a:t> </a:t>
            </a:r>
            <a:r>
              <a:rPr lang="en-US" dirty="0" err="1" smtClean="0"/>
              <a:t>partes</a:t>
            </a:r>
            <a:r>
              <a:rPr lang="en-US" dirty="0" smtClean="0"/>
              <a:t> del </a:t>
            </a:r>
            <a:r>
              <a:rPr lang="en-US" dirty="0" err="1" smtClean="0"/>
              <a:t>sistema</a:t>
            </a:r>
            <a:r>
              <a:rPr lang="en-US" dirty="0" smtClean="0"/>
              <a:t> </a:t>
            </a:r>
            <a:r>
              <a:rPr lang="en-US" dirty="0" err="1" smtClean="0"/>
              <a:t>eléctrico</a:t>
            </a:r>
            <a:r>
              <a:rPr lang="en-US" dirty="0" smtClean="0"/>
              <a:t> (</a:t>
            </a:r>
            <a:r>
              <a:rPr lang="en-US" dirty="0" err="1" smtClean="0"/>
              <a:t>por</a:t>
            </a:r>
            <a:r>
              <a:rPr lang="en-US" dirty="0" smtClean="0"/>
              <a:t> </a:t>
            </a:r>
            <a:r>
              <a:rPr lang="en-US" dirty="0" err="1" smtClean="0"/>
              <a:t>ejemplo</a:t>
            </a:r>
            <a:r>
              <a:rPr lang="en-US" dirty="0" smtClean="0"/>
              <a:t>, ambos </a:t>
            </a:r>
            <a:r>
              <a:rPr lang="en-US" dirty="0" err="1" smtClean="0"/>
              <a:t>extremos</a:t>
            </a:r>
            <a:r>
              <a:rPr lang="en-US" dirty="0" smtClean="0"/>
              <a:t> de las </a:t>
            </a:r>
            <a:r>
              <a:rPr lang="en-US" dirty="0" err="1" smtClean="0"/>
              <a:t>líneas</a:t>
            </a:r>
            <a:r>
              <a:rPr lang="en-US" dirty="0" smtClean="0"/>
              <a:t> </a:t>
            </a:r>
            <a:r>
              <a:rPr lang="en-US" dirty="0" err="1" smtClean="0"/>
              <a:t>eléctricas</a:t>
            </a:r>
            <a:r>
              <a:rPr lang="en-US" dirty="0" smtClean="0"/>
              <a:t>), lo que </a:t>
            </a:r>
            <a:r>
              <a:rPr lang="en-US" dirty="0" err="1" smtClean="0"/>
              <a:t>requiere</a:t>
            </a:r>
            <a:r>
              <a:rPr lang="en-US" dirty="0" smtClean="0"/>
              <a:t> el </a:t>
            </a:r>
            <a:r>
              <a:rPr lang="en-US" dirty="0" err="1" smtClean="0"/>
              <a:t>establecimiento</a:t>
            </a:r>
            <a:r>
              <a:rPr lang="en-US" dirty="0" smtClean="0"/>
              <a:t> de </a:t>
            </a:r>
            <a:r>
              <a:rPr lang="en-US" dirty="0" err="1" smtClean="0"/>
              <a:t>algunostipo</a:t>
            </a:r>
            <a:r>
              <a:rPr lang="en-US" dirty="0" smtClean="0"/>
              <a:t> de </a:t>
            </a:r>
            <a:r>
              <a:rPr lang="en-US" dirty="0" err="1" smtClean="0"/>
              <a:t>canales</a:t>
            </a:r>
            <a:r>
              <a:rPr lang="en-US" dirty="0" smtClean="0"/>
              <a:t> para </a:t>
            </a:r>
            <a:r>
              <a:rPr lang="en-US" dirty="0" err="1" smtClean="0"/>
              <a:t>proporcionar</a:t>
            </a:r>
            <a:r>
              <a:rPr lang="en-US" dirty="0" smtClean="0"/>
              <a:t> </a:t>
            </a:r>
            <a:r>
              <a:rPr lang="en-US" dirty="0" err="1" smtClean="0"/>
              <a:t>medios</a:t>
            </a:r>
            <a:r>
              <a:rPr lang="en-US" dirty="0" smtClean="0"/>
              <a:t> para la </a:t>
            </a:r>
            <a:r>
              <a:rPr lang="en-US" dirty="0" err="1" smtClean="0"/>
              <a:t>comunicación</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protección</a:t>
            </a:r>
            <a:r>
              <a:rPr lang="en-US" dirty="0" smtClean="0"/>
              <a:t> de </a:t>
            </a:r>
            <a:r>
              <a:rPr lang="en-US" dirty="0" err="1" smtClean="0"/>
              <a:t>relés</a:t>
            </a:r>
            <a:r>
              <a:rPr lang="en-US" dirty="0" smtClean="0"/>
              <a:t>.</a:t>
            </a:r>
          </a:p>
          <a:p>
            <a:pPr algn="just"/>
            <a:r>
              <a:rPr lang="en-US" dirty="0" smtClean="0"/>
              <a:t>Las </a:t>
            </a:r>
            <a:r>
              <a:rPr lang="en-US" dirty="0" err="1" smtClean="0"/>
              <a:t>áreas</a:t>
            </a:r>
            <a:r>
              <a:rPr lang="en-US" dirty="0" smtClean="0"/>
              <a:t> </a:t>
            </a:r>
            <a:r>
              <a:rPr lang="en-US" dirty="0" err="1" smtClean="0"/>
              <a:t>específicas</a:t>
            </a:r>
            <a:r>
              <a:rPr lang="en-US" dirty="0" smtClean="0"/>
              <a:t> de </a:t>
            </a:r>
            <a:r>
              <a:rPr lang="en-US" dirty="0" err="1" smtClean="0"/>
              <a:t>aplicación</a:t>
            </a:r>
            <a:r>
              <a:rPr lang="en-US" dirty="0" smtClean="0"/>
              <a:t> de </a:t>
            </a:r>
            <a:r>
              <a:rPr lang="en-US" dirty="0" err="1" smtClean="0"/>
              <a:t>estos</a:t>
            </a:r>
            <a:r>
              <a:rPr lang="en-US" dirty="0" smtClean="0"/>
              <a:t> </a:t>
            </a:r>
            <a:r>
              <a:rPr lang="en-US" dirty="0" err="1" smtClean="0"/>
              <a:t>canales</a:t>
            </a:r>
            <a:r>
              <a:rPr lang="en-US" dirty="0" smtClean="0"/>
              <a:t> de </a:t>
            </a:r>
            <a:r>
              <a:rPr lang="en-US" dirty="0" err="1" smtClean="0"/>
              <a:t>comunicación</a:t>
            </a:r>
            <a:r>
              <a:rPr lang="en-US" dirty="0" smtClean="0"/>
              <a:t> son las </a:t>
            </a:r>
          </a:p>
          <a:p>
            <a:pPr algn="just"/>
            <a:r>
              <a:rPr lang="en-US" dirty="0" err="1" smtClean="0"/>
              <a:t>siguientes</a:t>
            </a:r>
            <a:r>
              <a:rPr lang="en-US" dirty="0" smtClean="0"/>
              <a:t>:</a:t>
            </a:r>
          </a:p>
          <a:p>
            <a:pPr algn="just"/>
            <a:r>
              <a:rPr lang="en-US" dirty="0" smtClean="0"/>
              <a:t>• </a:t>
            </a:r>
            <a:r>
              <a:rPr lang="en-US" dirty="0" err="1" smtClean="0"/>
              <a:t>Esquemas</a:t>
            </a:r>
            <a:r>
              <a:rPr lang="en-US" dirty="0" smtClean="0"/>
              <a:t> de </a:t>
            </a:r>
            <a:r>
              <a:rPr lang="en-US" dirty="0" err="1" smtClean="0"/>
              <a:t>protección</a:t>
            </a:r>
            <a:r>
              <a:rPr lang="en-US" dirty="0" smtClean="0"/>
              <a:t> </a:t>
            </a:r>
            <a:r>
              <a:rPr lang="en-US" dirty="0" err="1" smtClean="0"/>
              <a:t>diferencial</a:t>
            </a:r>
            <a:r>
              <a:rPr lang="en-US" dirty="0" smtClean="0"/>
              <a:t> de </a:t>
            </a:r>
            <a:r>
              <a:rPr lang="en-US" dirty="0" err="1" smtClean="0"/>
              <a:t>línea</a:t>
            </a:r>
            <a:endParaRPr lang="en-US" dirty="0" smtClean="0"/>
          </a:p>
          <a:p>
            <a:pPr algn="just"/>
            <a:r>
              <a:rPr lang="en-US" dirty="0" smtClean="0"/>
              <a:t>• </a:t>
            </a:r>
            <a:r>
              <a:rPr lang="en-US" dirty="0" err="1" smtClean="0"/>
              <a:t>Protección</a:t>
            </a:r>
            <a:r>
              <a:rPr lang="en-US" dirty="0" smtClean="0"/>
              <a:t> contra </a:t>
            </a:r>
            <a:r>
              <a:rPr lang="en-US" dirty="0" err="1" smtClean="0"/>
              <a:t>fallas</a:t>
            </a:r>
            <a:r>
              <a:rPr lang="en-US" dirty="0" smtClean="0"/>
              <a:t> del </a:t>
            </a:r>
            <a:r>
              <a:rPr lang="en-US" dirty="0" err="1" smtClean="0"/>
              <a:t>interruptor</a:t>
            </a:r>
            <a:endParaRPr lang="en-US" dirty="0" smtClean="0"/>
          </a:p>
          <a:p>
            <a:pPr algn="just"/>
            <a:r>
              <a:rPr lang="en-US" dirty="0" smtClean="0"/>
              <a:t>El </a:t>
            </a:r>
            <a:r>
              <a:rPr lang="en-US" dirty="0" err="1" smtClean="0"/>
              <a:t>tipo</a:t>
            </a:r>
            <a:r>
              <a:rPr lang="en-US" dirty="0" smtClean="0"/>
              <a:t> de canal de </a:t>
            </a:r>
            <a:r>
              <a:rPr lang="en-US" dirty="0" err="1" smtClean="0"/>
              <a:t>comunicación</a:t>
            </a:r>
            <a:r>
              <a:rPr lang="en-US" dirty="0" smtClean="0"/>
              <a:t> </a:t>
            </a:r>
            <a:r>
              <a:rPr lang="en-US" dirty="0" err="1" smtClean="0"/>
              <a:t>más</a:t>
            </a:r>
            <a:r>
              <a:rPr lang="en-US" dirty="0" smtClean="0"/>
              <a:t> popular </a:t>
            </a:r>
            <a:r>
              <a:rPr lang="en-US" dirty="0" err="1" smtClean="0"/>
              <a:t>utilizado</a:t>
            </a:r>
            <a:r>
              <a:rPr lang="en-US" dirty="0" smtClean="0"/>
              <a:t> </a:t>
            </a:r>
            <a:r>
              <a:rPr lang="en-US" dirty="0" err="1" smtClean="0"/>
              <a:t>actualmente</a:t>
            </a:r>
            <a:r>
              <a:rPr lang="en-US" dirty="0" smtClean="0"/>
              <a:t> </a:t>
            </a:r>
            <a:r>
              <a:rPr lang="en-US" dirty="0" err="1" smtClean="0"/>
              <a:t>es</a:t>
            </a:r>
            <a:r>
              <a:rPr lang="en-US" dirty="0" smtClean="0"/>
              <a:t> un cable de </a:t>
            </a:r>
            <a:r>
              <a:rPr lang="en-US" dirty="0" err="1" smtClean="0"/>
              <a:t>fibra</a:t>
            </a:r>
            <a:r>
              <a:rPr lang="en-US" dirty="0" smtClean="0"/>
              <a:t> </a:t>
            </a:r>
            <a:r>
              <a:rPr lang="en-US" dirty="0" err="1" smtClean="0"/>
              <a:t>óptica</a:t>
            </a:r>
            <a:r>
              <a:rPr lang="en-US" dirty="0" smtClean="0"/>
              <a:t> </a:t>
            </a:r>
            <a:r>
              <a:rPr lang="en-US" dirty="0" err="1" smtClean="0"/>
              <a:t>cuyo</a:t>
            </a:r>
            <a:r>
              <a:rPr lang="en-US" dirty="0" smtClean="0"/>
              <a:t> principio </a:t>
            </a:r>
            <a:r>
              <a:rPr lang="en-US" dirty="0" err="1" smtClean="0"/>
              <a:t>es</a:t>
            </a:r>
            <a:r>
              <a:rPr lang="en-US" dirty="0" smtClean="0"/>
              <a:t> la </a:t>
            </a:r>
            <a:r>
              <a:rPr lang="en-US" dirty="0" err="1" smtClean="0"/>
              <a:t>transmisión</a:t>
            </a:r>
            <a:r>
              <a:rPr lang="en-US" dirty="0" smtClean="0"/>
              <a:t> de </a:t>
            </a:r>
            <a:r>
              <a:rPr lang="en-US" dirty="0" err="1" smtClean="0"/>
              <a:t>señales</a:t>
            </a:r>
            <a:r>
              <a:rPr lang="en-US" dirty="0" smtClean="0"/>
              <a:t> de luz a </a:t>
            </a:r>
            <a:r>
              <a:rPr lang="en-US" dirty="0" err="1" smtClean="0"/>
              <a:t>través</a:t>
            </a:r>
            <a:r>
              <a:rPr lang="en-US" dirty="0" smtClean="0"/>
              <a:t> de </a:t>
            </a:r>
            <a:r>
              <a:rPr lang="en-US" dirty="0" err="1" smtClean="0"/>
              <a:t>fibras</a:t>
            </a:r>
            <a:r>
              <a:rPr lang="en-US" dirty="0" smtClean="0"/>
              <a:t> </a:t>
            </a:r>
            <a:r>
              <a:rPr lang="en-US" dirty="0" err="1" smtClean="0"/>
              <a:t>ópticas</a:t>
            </a:r>
            <a:r>
              <a:rPr lang="en-US" dirty="0" smtClean="0"/>
              <a:t> (</a:t>
            </a:r>
            <a:r>
              <a:rPr lang="en-US" dirty="0" err="1" smtClean="0"/>
              <a:t>hebras</a:t>
            </a:r>
            <a:r>
              <a:rPr lang="en-US" dirty="0" smtClean="0"/>
              <a:t> </a:t>
            </a:r>
            <a:r>
              <a:rPr lang="en-US" dirty="0" err="1" smtClean="0"/>
              <a:t>largas</a:t>
            </a:r>
            <a:r>
              <a:rPr lang="en-US" dirty="0" smtClean="0"/>
              <a:t> de </a:t>
            </a:r>
            <a:r>
              <a:rPr lang="en-US" dirty="0" err="1" smtClean="0"/>
              <a:t>vidrio</a:t>
            </a:r>
            <a:r>
              <a:rPr lang="en-US" dirty="0" smtClean="0"/>
              <a:t> </a:t>
            </a:r>
            <a:r>
              <a:rPr lang="en-US" dirty="0" err="1" smtClean="0"/>
              <a:t>muy</a:t>
            </a:r>
            <a:r>
              <a:rPr lang="en-US" dirty="0" smtClean="0"/>
              <a:t> </a:t>
            </a:r>
            <a:r>
              <a:rPr lang="en-US" dirty="0" err="1" smtClean="0"/>
              <a:t>puro</a:t>
            </a:r>
            <a:r>
              <a:rPr lang="en-US" dirty="0" smtClean="0"/>
              <a:t> del </a:t>
            </a:r>
            <a:r>
              <a:rPr lang="en-US" dirty="0" err="1" smtClean="0"/>
              <a:t>diámetro</a:t>
            </a:r>
            <a:r>
              <a:rPr lang="en-US" dirty="0" smtClean="0"/>
              <a:t> de un </a:t>
            </a:r>
            <a:r>
              <a:rPr lang="en-US" dirty="0" err="1" smtClean="0"/>
              <a:t>cabello</a:t>
            </a:r>
            <a:r>
              <a:rPr lang="en-US" dirty="0" smtClean="0"/>
              <a:t> </a:t>
            </a:r>
            <a:r>
              <a:rPr lang="en-US" dirty="0" err="1" smtClean="0"/>
              <a:t>humano</a:t>
            </a:r>
            <a:r>
              <a:rPr lang="en-US" dirty="0" smtClean="0"/>
              <a:t>).</a:t>
            </a:r>
          </a:p>
          <a:p>
            <a:pPr algn="just"/>
            <a:r>
              <a:rPr lang="en-US" dirty="0" smtClean="0"/>
              <a:t>El </a:t>
            </a:r>
            <a:r>
              <a:rPr lang="en-US" dirty="0" err="1" smtClean="0"/>
              <a:t>ejemplo</a:t>
            </a:r>
            <a:r>
              <a:rPr lang="en-US" dirty="0" smtClean="0"/>
              <a:t> de un cable de </a:t>
            </a:r>
            <a:r>
              <a:rPr lang="en-US" dirty="0" err="1" smtClean="0"/>
              <a:t>fibra</a:t>
            </a:r>
            <a:r>
              <a:rPr lang="en-US" dirty="0" smtClean="0"/>
              <a:t> </a:t>
            </a:r>
            <a:r>
              <a:rPr lang="en-US" dirty="0" err="1" smtClean="0"/>
              <a:t>óptica</a:t>
            </a:r>
            <a:r>
              <a:rPr lang="en-US" dirty="0" smtClean="0"/>
              <a:t> se </a:t>
            </a:r>
            <a:r>
              <a:rPr lang="en-US" dirty="0" err="1" smtClean="0"/>
              <a:t>muestra</a:t>
            </a:r>
            <a:r>
              <a:rPr lang="en-US" dirty="0" smtClean="0"/>
              <a:t> </a:t>
            </a:r>
            <a:r>
              <a:rPr lang="en-US" dirty="0" err="1" smtClean="0"/>
              <a:t>en</a:t>
            </a:r>
            <a:r>
              <a:rPr lang="en-US" dirty="0" smtClean="0"/>
              <a:t> la Fig. 9. Las </a:t>
            </a:r>
            <a:r>
              <a:rPr lang="en-US" dirty="0" err="1" smtClean="0"/>
              <a:t>opciones</a:t>
            </a:r>
            <a:r>
              <a:rPr lang="en-US" dirty="0" smtClean="0"/>
              <a:t> de </a:t>
            </a:r>
            <a:r>
              <a:rPr lang="en-US" dirty="0" err="1" smtClean="0"/>
              <a:t>instalación</a:t>
            </a:r>
            <a:r>
              <a:rPr lang="en-US" dirty="0" smtClean="0"/>
              <a:t> de </a:t>
            </a:r>
            <a:r>
              <a:rPr lang="en-US" dirty="0" err="1" smtClean="0"/>
              <a:t>los</a:t>
            </a:r>
            <a:r>
              <a:rPr lang="en-US" dirty="0" smtClean="0"/>
              <a:t> cables de </a:t>
            </a:r>
            <a:r>
              <a:rPr lang="en-US" dirty="0" err="1" smtClean="0"/>
              <a:t>fibra</a:t>
            </a:r>
            <a:r>
              <a:rPr lang="en-US" dirty="0" smtClean="0"/>
              <a:t> </a:t>
            </a:r>
            <a:r>
              <a:rPr lang="en-US" dirty="0" err="1" smtClean="0"/>
              <a:t>óptica</a:t>
            </a:r>
            <a:r>
              <a:rPr lang="en-US" dirty="0" smtClean="0"/>
              <a:t> son las </a:t>
            </a:r>
            <a:r>
              <a:rPr lang="en-US" dirty="0" err="1" smtClean="0"/>
              <a:t>siguientes</a:t>
            </a:r>
            <a:r>
              <a:rPr lang="en-US" dirty="0" smtClean="0"/>
              <a:t>:</a:t>
            </a:r>
          </a:p>
          <a:p>
            <a:pPr algn="just"/>
            <a:r>
              <a:rPr lang="en-US" dirty="0" smtClean="0"/>
              <a:t>• Cables </a:t>
            </a:r>
            <a:r>
              <a:rPr lang="en-US" dirty="0" err="1" smtClean="0"/>
              <a:t>multifibra</a:t>
            </a:r>
            <a:r>
              <a:rPr lang="en-US" dirty="0" smtClean="0"/>
              <a:t> </a:t>
            </a:r>
            <a:r>
              <a:rPr lang="en-US" dirty="0" err="1" smtClean="0"/>
              <a:t>tirados</a:t>
            </a:r>
            <a:r>
              <a:rPr lang="en-US" dirty="0" smtClean="0"/>
              <a:t> </a:t>
            </a:r>
            <a:r>
              <a:rPr lang="en-US" dirty="0" err="1" smtClean="0"/>
              <a:t>dentro</a:t>
            </a:r>
            <a:r>
              <a:rPr lang="en-US" dirty="0" smtClean="0"/>
              <a:t> de </a:t>
            </a:r>
            <a:r>
              <a:rPr lang="en-US" dirty="0" err="1" smtClean="0"/>
              <a:t>conductos</a:t>
            </a:r>
            <a:r>
              <a:rPr lang="en-US" dirty="0" smtClean="0"/>
              <a:t> </a:t>
            </a:r>
            <a:r>
              <a:rPr lang="en-US" dirty="0" err="1" smtClean="0"/>
              <a:t>subterráneos</a:t>
            </a:r>
            <a:endParaRPr lang="en-US" dirty="0" smtClean="0"/>
          </a:p>
          <a:p>
            <a:pPr algn="just"/>
            <a:r>
              <a:rPr lang="en-US" dirty="0" smtClean="0"/>
              <a:t>• Como cable FOG (</a:t>
            </a:r>
            <a:r>
              <a:rPr lang="en-US" dirty="0" err="1" smtClean="0"/>
              <a:t>combinación</a:t>
            </a:r>
            <a:r>
              <a:rPr lang="en-US" dirty="0" smtClean="0"/>
              <a:t> de cable </a:t>
            </a:r>
            <a:r>
              <a:rPr lang="en-US" dirty="0" err="1" smtClean="0"/>
              <a:t>multifibra</a:t>
            </a:r>
            <a:r>
              <a:rPr lang="en-US" dirty="0" smtClean="0"/>
              <a:t> con un cable </a:t>
            </a:r>
            <a:r>
              <a:rPr lang="en-US" dirty="0" err="1" smtClean="0"/>
              <a:t>blindado</a:t>
            </a:r>
            <a:r>
              <a:rPr lang="en-US" dirty="0" smtClean="0"/>
              <a:t> de </a:t>
            </a:r>
            <a:r>
              <a:rPr lang="en-US" dirty="0" err="1" smtClean="0"/>
              <a:t>acero</a:t>
            </a:r>
            <a:r>
              <a:rPr lang="en-US" dirty="0" smtClean="0"/>
              <a:t>), </a:t>
            </a:r>
            <a:r>
              <a:rPr lang="en-US" dirty="0" err="1" smtClean="0"/>
              <a:t>tensado</a:t>
            </a:r>
            <a:r>
              <a:rPr lang="en-US" dirty="0" smtClean="0"/>
              <a:t> </a:t>
            </a:r>
            <a:r>
              <a:rPr lang="en-US" dirty="0" err="1" smtClean="0"/>
              <a:t>en</a:t>
            </a:r>
            <a:r>
              <a:rPr lang="en-US" dirty="0" smtClean="0"/>
              <a:t> </a:t>
            </a:r>
            <a:r>
              <a:rPr lang="en-US" dirty="0" err="1" smtClean="0"/>
              <a:t>torres</a:t>
            </a:r>
            <a:r>
              <a:rPr lang="en-US" dirty="0" smtClean="0"/>
              <a:t> de </a:t>
            </a:r>
            <a:r>
              <a:rPr lang="en-US" dirty="0" err="1" smtClean="0"/>
              <a:t>líneas</a:t>
            </a:r>
            <a:r>
              <a:rPr lang="en-US" dirty="0" smtClean="0"/>
              <a:t> de </a:t>
            </a:r>
            <a:r>
              <a:rPr lang="en-US" dirty="0" err="1" smtClean="0"/>
              <a:t>transmisión</a:t>
            </a:r>
            <a:endParaRPr lang="en-US" dirty="0" smtClean="0"/>
          </a:p>
          <a:p>
            <a:pPr algn="just"/>
            <a:r>
              <a:rPr lang="en-US" dirty="0" smtClean="0"/>
              <a:t>• Cables </a:t>
            </a:r>
            <a:r>
              <a:rPr lang="en-US" dirty="0" err="1" smtClean="0"/>
              <a:t>multifibra</a:t>
            </a:r>
            <a:r>
              <a:rPr lang="en-US" dirty="0" smtClean="0"/>
              <a:t> </a:t>
            </a:r>
            <a:r>
              <a:rPr lang="en-US" dirty="0" err="1" smtClean="0"/>
              <a:t>colgados</a:t>
            </a:r>
            <a:r>
              <a:rPr lang="en-US" dirty="0" smtClean="0"/>
              <a:t> </a:t>
            </a:r>
            <a:r>
              <a:rPr lang="en-US" dirty="0" err="1" smtClean="0"/>
              <a:t>en</a:t>
            </a:r>
            <a:r>
              <a:rPr lang="en-US" dirty="0" smtClean="0"/>
              <a:t> </a:t>
            </a:r>
            <a:r>
              <a:rPr lang="en-US" dirty="0" err="1" smtClean="0"/>
              <a:t>postes</a:t>
            </a:r>
            <a:r>
              <a:rPr lang="en-US" dirty="0" smtClean="0"/>
              <a:t> de </a:t>
            </a:r>
            <a:r>
              <a:rPr lang="en-US" dirty="0" err="1" smtClean="0"/>
              <a:t>líneas</a:t>
            </a:r>
            <a:r>
              <a:rPr lang="en-US" dirty="0" smtClean="0"/>
              <a:t> de </a:t>
            </a:r>
            <a:r>
              <a:rPr lang="en-US" dirty="0" err="1" smtClean="0"/>
              <a:t>distribución</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19</a:t>
            </a:fld>
            <a:endParaRPr lang="en-US"/>
          </a:p>
        </p:txBody>
      </p:sp>
    </p:spTree>
    <p:extLst>
      <p:ext uri="{BB962C8B-B14F-4D97-AF65-F5344CB8AC3E}">
        <p14:creationId xmlns:p14="http://schemas.microsoft.com/office/powerpoint/2010/main" val="692171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La </a:t>
            </a:r>
            <a:r>
              <a:rPr lang="en-US" dirty="0" err="1" smtClean="0"/>
              <a:t>comunicación</a:t>
            </a:r>
            <a:r>
              <a:rPr lang="en-US" dirty="0" smtClean="0"/>
              <a:t> </a:t>
            </a:r>
            <a:r>
              <a:rPr lang="en-US" dirty="0" err="1" smtClean="0"/>
              <a:t>basada</a:t>
            </a:r>
            <a:r>
              <a:rPr lang="en-US" dirty="0" smtClean="0"/>
              <a:t> </a:t>
            </a:r>
            <a:r>
              <a:rPr lang="en-US" dirty="0" err="1" smtClean="0"/>
              <a:t>en</a:t>
            </a:r>
            <a:r>
              <a:rPr lang="en-US" dirty="0" smtClean="0"/>
              <a:t> la </a:t>
            </a:r>
            <a:r>
              <a:rPr lang="en-US" dirty="0" err="1" smtClean="0"/>
              <a:t>aplicación</a:t>
            </a:r>
            <a:r>
              <a:rPr lang="en-US" dirty="0" smtClean="0"/>
              <a:t> de cables de </a:t>
            </a:r>
            <a:r>
              <a:rPr lang="en-US" dirty="0" err="1" smtClean="0"/>
              <a:t>fibra</a:t>
            </a:r>
            <a:r>
              <a:rPr lang="en-US" dirty="0" smtClean="0"/>
              <a:t> </a:t>
            </a:r>
            <a:r>
              <a:rPr lang="en-US" dirty="0" err="1" smtClean="0"/>
              <a:t>óptica</a:t>
            </a:r>
            <a:r>
              <a:rPr lang="en-US" dirty="0" smtClean="0"/>
              <a:t> </a:t>
            </a:r>
            <a:r>
              <a:rPr lang="en-US" dirty="0" err="1" smtClean="0"/>
              <a:t>tiene</a:t>
            </a:r>
            <a:r>
              <a:rPr lang="en-US" dirty="0" smtClean="0"/>
              <a:t> </a:t>
            </a:r>
            <a:r>
              <a:rPr lang="en-US" dirty="0" err="1" smtClean="0"/>
              <a:t>los</a:t>
            </a:r>
            <a:r>
              <a:rPr lang="en-US" dirty="0" smtClean="0"/>
              <a:t> </a:t>
            </a:r>
            <a:r>
              <a:rPr lang="en-US" dirty="0" err="1" smtClean="0"/>
              <a:t>siguientes</a:t>
            </a:r>
            <a:r>
              <a:rPr lang="en-US" dirty="0" smtClean="0"/>
              <a:t> pros y contras:</a:t>
            </a:r>
          </a:p>
          <a:p>
            <a:pPr algn="just"/>
            <a:r>
              <a:rPr lang="en-US" dirty="0" smtClean="0"/>
              <a:t>• </a:t>
            </a:r>
            <a:r>
              <a:rPr lang="en-US" dirty="0" err="1" smtClean="0"/>
              <a:t>Ventajas</a:t>
            </a:r>
            <a:r>
              <a:rPr lang="en-US" dirty="0" smtClean="0"/>
              <a:t>:</a:t>
            </a:r>
          </a:p>
          <a:p>
            <a:pPr algn="just"/>
            <a:r>
              <a:rPr lang="en-US" dirty="0" smtClean="0"/>
              <a:t>– Alta </a:t>
            </a:r>
            <a:r>
              <a:rPr lang="en-US" dirty="0" err="1" smtClean="0"/>
              <a:t>velocidad</a:t>
            </a:r>
            <a:r>
              <a:rPr lang="en-US" dirty="0" smtClean="0"/>
              <a:t> de </a:t>
            </a:r>
            <a:r>
              <a:rPr lang="en-US" dirty="0" err="1" smtClean="0"/>
              <a:t>transmisión</a:t>
            </a:r>
            <a:r>
              <a:rPr lang="en-US" dirty="0" smtClean="0"/>
              <a:t> de la </a:t>
            </a:r>
            <a:r>
              <a:rPr lang="en-US" dirty="0" err="1" smtClean="0"/>
              <a:t>señal</a:t>
            </a:r>
            <a:endParaRPr lang="en-US" dirty="0" smtClean="0"/>
          </a:p>
          <a:p>
            <a:pPr algn="just"/>
            <a:r>
              <a:rPr lang="en-US" dirty="0" smtClean="0"/>
              <a:t>- Alta </a:t>
            </a:r>
            <a:r>
              <a:rPr lang="en-US" dirty="0" err="1" smtClean="0"/>
              <a:t>precisión</a:t>
            </a:r>
            <a:endParaRPr lang="en-US" dirty="0" smtClean="0"/>
          </a:p>
          <a:p>
            <a:pPr algn="just"/>
            <a:r>
              <a:rPr lang="en-US" dirty="0" smtClean="0"/>
              <a:t>– Baja </a:t>
            </a:r>
            <a:r>
              <a:rPr lang="en-US" dirty="0" err="1" smtClean="0"/>
              <a:t>atenuación</a:t>
            </a:r>
            <a:r>
              <a:rPr lang="en-US" dirty="0" smtClean="0"/>
              <a:t> de la </a:t>
            </a:r>
            <a:r>
              <a:rPr lang="en-US" dirty="0" err="1" smtClean="0"/>
              <a:t>señal</a:t>
            </a:r>
            <a:endParaRPr lang="en-US" dirty="0" smtClean="0"/>
          </a:p>
          <a:p>
            <a:pPr algn="just"/>
            <a:r>
              <a:rPr lang="en-US" dirty="0" smtClean="0"/>
              <a:t>• </a:t>
            </a:r>
            <a:r>
              <a:rPr lang="en-US" dirty="0" err="1" smtClean="0"/>
              <a:t>Desventajas</a:t>
            </a:r>
            <a:r>
              <a:rPr lang="en-US" dirty="0" smtClean="0"/>
              <a:t>:</a:t>
            </a:r>
          </a:p>
          <a:p>
            <a:pPr algn="just"/>
            <a:r>
              <a:rPr lang="en-US" dirty="0" smtClean="0"/>
              <a:t>- Alto </a:t>
            </a:r>
            <a:r>
              <a:rPr lang="en-US" dirty="0" err="1" smtClean="0"/>
              <a:t>costo</a:t>
            </a:r>
            <a:endParaRPr lang="en-US" dirty="0" smtClean="0"/>
          </a:p>
          <a:p>
            <a:pPr algn="just"/>
            <a:r>
              <a:rPr lang="en-US" dirty="0" smtClean="0"/>
              <a:t>– Largo </a:t>
            </a:r>
            <a:r>
              <a:rPr lang="en-US" dirty="0" err="1" smtClean="0"/>
              <a:t>tiempo</a:t>
            </a:r>
            <a:r>
              <a:rPr lang="en-US" dirty="0" smtClean="0"/>
              <a:t> de </a:t>
            </a:r>
            <a:r>
              <a:rPr lang="en-US" dirty="0" err="1" smtClean="0"/>
              <a:t>restauración</a:t>
            </a:r>
            <a:r>
              <a:rPr lang="en-US" dirty="0" smtClean="0"/>
              <a:t> </a:t>
            </a:r>
            <a:r>
              <a:rPr lang="en-US" dirty="0" err="1" smtClean="0"/>
              <a:t>después</a:t>
            </a:r>
            <a:r>
              <a:rPr lang="en-US" dirty="0" smtClean="0"/>
              <a:t> de </a:t>
            </a:r>
            <a:r>
              <a:rPr lang="en-US" dirty="0" err="1" smtClean="0"/>
              <a:t>una</a:t>
            </a:r>
            <a:r>
              <a:rPr lang="en-US" dirty="0" smtClean="0"/>
              <a:t> </a:t>
            </a:r>
            <a:r>
              <a:rPr lang="en-US" dirty="0" err="1" smtClean="0"/>
              <a:t>falla</a:t>
            </a:r>
            <a:r>
              <a:rPr lang="en-US" dirty="0" smtClean="0"/>
              <a:t> </a:t>
            </a:r>
            <a:r>
              <a:rPr lang="en-US" dirty="0" err="1" smtClean="0"/>
              <a:t>mecánica</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97AA688A-0200-4753-B79A-C96D9FC40DE2}" type="slidenum">
              <a:rPr lang="en-US" smtClean="0"/>
              <a:t>20</a:t>
            </a:fld>
            <a:endParaRPr lang="en-US"/>
          </a:p>
        </p:txBody>
      </p:sp>
    </p:spTree>
    <p:extLst>
      <p:ext uri="{BB962C8B-B14F-4D97-AF65-F5344CB8AC3E}">
        <p14:creationId xmlns:p14="http://schemas.microsoft.com/office/powerpoint/2010/main" val="187176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2997D7DE-8C23-408D-A3C4-9F0347C92DFB}" type="datetimeFigureOut">
              <a:rPr lang="en-US" smtClean="0"/>
              <a:t>1/25/2023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3466564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2997D7DE-8C23-408D-A3C4-9F0347C92DFB}" type="datetimeFigureOut">
              <a:rPr lang="en-US" smtClean="0"/>
              <a:t>1/25/2023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2068368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2997D7DE-8C23-408D-A3C4-9F0347C92DFB}" type="datetimeFigureOut">
              <a:rPr lang="en-US" smtClean="0"/>
              <a:t>1/25/2023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2514629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2997D7DE-8C23-408D-A3C4-9F0347C92DFB}" type="datetimeFigureOut">
              <a:rPr lang="en-US" smtClean="0"/>
              <a:t>1/25/2023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620571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2997D7DE-8C23-408D-A3C4-9F0347C92DFB}" type="datetimeFigureOut">
              <a:rPr lang="en-US" smtClean="0"/>
              <a:t>1/25/2023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1942640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2997D7DE-8C23-408D-A3C4-9F0347C92DFB}" type="datetimeFigureOut">
              <a:rPr lang="en-US" smtClean="0"/>
              <a:t>1/25/2023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171785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997D7DE-8C23-408D-A3C4-9F0347C92DFB}" type="datetimeFigureOut">
              <a:rPr lang="en-US" smtClean="0"/>
              <a:t>1/25/2023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311458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997D7DE-8C23-408D-A3C4-9F0347C92DFB}" type="datetimeFigureOut">
              <a:rPr lang="en-US" smtClean="0"/>
              <a:t>1/25/2023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356009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997D7DE-8C23-408D-A3C4-9F0347C92DFB}" type="datetimeFigureOut">
              <a:rPr lang="en-US" smtClean="0"/>
              <a:t>1/25/2023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403799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2997D7DE-8C23-408D-A3C4-9F0347C92DFB}" type="datetimeFigureOut">
              <a:rPr lang="en-US" smtClean="0"/>
              <a:t>1/25/2023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286914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2997D7DE-8C23-408D-A3C4-9F0347C92DFB}" type="datetimeFigureOut">
              <a:rPr lang="en-US" smtClean="0"/>
              <a:t>1/25/2023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A7F1ED1-1453-4EB5-ACC3-9FEC14E823BC}" type="slidenum">
              <a:rPr lang="en-US" smtClean="0"/>
              <a:t>‹Nº›</a:t>
            </a:fld>
            <a:endParaRPr lang="en-US"/>
          </a:p>
        </p:txBody>
      </p:sp>
    </p:spTree>
    <p:extLst>
      <p:ext uri="{BB962C8B-B14F-4D97-AF65-F5344CB8AC3E}">
        <p14:creationId xmlns:p14="http://schemas.microsoft.com/office/powerpoint/2010/main" val="173446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97D7DE-8C23-408D-A3C4-9F0347C92DFB}" type="datetimeFigureOut">
              <a:rPr lang="en-US" smtClean="0"/>
              <a:t>1/25/2023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7F1ED1-1453-4EB5-ACC3-9FEC14E823BC}" type="slidenum">
              <a:rPr lang="en-US" smtClean="0"/>
              <a:t>‹Nº›</a:t>
            </a:fld>
            <a:endParaRPr lang="en-US"/>
          </a:p>
        </p:txBody>
      </p:sp>
    </p:spTree>
    <p:extLst>
      <p:ext uri="{BB962C8B-B14F-4D97-AF65-F5344CB8AC3E}">
        <p14:creationId xmlns:p14="http://schemas.microsoft.com/office/powerpoint/2010/main" val="1813111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9683" y="2518981"/>
            <a:ext cx="11081983" cy="1754326"/>
          </a:xfrm>
          <a:prstGeom prst="rect">
            <a:avLst/>
          </a:prstGeom>
        </p:spPr>
        <p:txBody>
          <a:bodyPr wrap="square">
            <a:spAutoFit/>
          </a:bodyPr>
          <a:lstStyle/>
          <a:p>
            <a:pPr algn="ctr"/>
            <a:r>
              <a:rPr lang="en-US" sz="5400" b="1" dirty="0" smtClean="0">
                <a:solidFill>
                  <a:srgbClr val="0070C0"/>
                </a:solidFill>
              </a:rPr>
              <a:t>Control de </a:t>
            </a:r>
            <a:r>
              <a:rPr lang="en-US" sz="5400" b="1" dirty="0" err="1" smtClean="0">
                <a:solidFill>
                  <a:srgbClr val="0070C0"/>
                </a:solidFill>
              </a:rPr>
              <a:t>Subestaciones</a:t>
            </a:r>
            <a:r>
              <a:rPr lang="en-US" sz="5400" b="1" dirty="0" smtClean="0">
                <a:solidFill>
                  <a:srgbClr val="0070C0"/>
                </a:solidFill>
              </a:rPr>
              <a:t> </a:t>
            </a:r>
            <a:r>
              <a:rPr lang="en-US" sz="5400" b="1" dirty="0" err="1" smtClean="0">
                <a:solidFill>
                  <a:srgbClr val="0070C0"/>
                </a:solidFill>
              </a:rPr>
              <a:t>Eléctricas</a:t>
            </a:r>
            <a:r>
              <a:rPr lang="en-US" sz="5400" b="1" dirty="0" smtClean="0">
                <a:solidFill>
                  <a:srgbClr val="0070C0"/>
                </a:solidFill>
              </a:rPr>
              <a:t> y </a:t>
            </a:r>
          </a:p>
          <a:p>
            <a:pPr algn="ctr"/>
            <a:r>
              <a:rPr lang="en-US" sz="5400" b="1" dirty="0" err="1" smtClean="0">
                <a:solidFill>
                  <a:srgbClr val="0070C0"/>
                </a:solidFill>
              </a:rPr>
              <a:t>Sistemas</a:t>
            </a:r>
            <a:r>
              <a:rPr lang="en-US" sz="5400" b="1" dirty="0" smtClean="0">
                <a:solidFill>
                  <a:srgbClr val="0070C0"/>
                </a:solidFill>
              </a:rPr>
              <a:t> </a:t>
            </a:r>
            <a:r>
              <a:rPr lang="en-US" sz="5400" b="1" dirty="0" err="1" smtClean="0">
                <a:solidFill>
                  <a:srgbClr val="0070C0"/>
                </a:solidFill>
              </a:rPr>
              <a:t>Auxiliares</a:t>
            </a:r>
            <a:endParaRPr lang="en-US" sz="5400" b="1" dirty="0">
              <a:solidFill>
                <a:srgbClr val="0070C0"/>
              </a:solidFill>
            </a:endParaRPr>
          </a:p>
        </p:txBody>
      </p:sp>
    </p:spTree>
    <p:extLst>
      <p:ext uri="{BB962C8B-B14F-4D97-AF65-F5344CB8AC3E}">
        <p14:creationId xmlns:p14="http://schemas.microsoft.com/office/powerpoint/2010/main" val="2058917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830" y="186732"/>
            <a:ext cx="6005015" cy="5355312"/>
          </a:xfrm>
          <a:prstGeom prst="rect">
            <a:avLst/>
          </a:prstGeom>
        </p:spPr>
        <p:txBody>
          <a:bodyPr wrap="square">
            <a:spAutoFit/>
          </a:bodyPr>
          <a:lstStyle/>
          <a:p>
            <a:r>
              <a:rPr lang="en-US" sz="3600" b="1" dirty="0" err="1" smtClean="0"/>
              <a:t>Sección</a:t>
            </a:r>
            <a:r>
              <a:rPr lang="en-US" sz="3600" b="1" dirty="0" smtClean="0"/>
              <a:t> 1 </a:t>
            </a:r>
          </a:p>
          <a:p>
            <a:r>
              <a:rPr lang="en-US" sz="3600" b="1" dirty="0" err="1" smtClean="0"/>
              <a:t>Protección</a:t>
            </a:r>
            <a:r>
              <a:rPr lang="en-US" sz="3600" b="1" dirty="0" smtClean="0"/>
              <a:t> </a:t>
            </a:r>
            <a:r>
              <a:rPr lang="en-US" sz="3600" b="1" dirty="0" err="1" smtClean="0"/>
              <a:t>por</a:t>
            </a:r>
            <a:r>
              <a:rPr lang="en-US" sz="3600" b="1" dirty="0" smtClean="0"/>
              <a:t> </a:t>
            </a:r>
            <a:r>
              <a:rPr lang="en-US" sz="3600" b="1" dirty="0" err="1" smtClean="0"/>
              <a:t>relé</a:t>
            </a:r>
            <a:r>
              <a:rPr lang="en-US" sz="3600" b="1" dirty="0" smtClean="0"/>
              <a:t> </a:t>
            </a:r>
          </a:p>
          <a:p>
            <a:endParaRPr lang="en-US" dirty="0" smtClean="0"/>
          </a:p>
          <a:p>
            <a:pPr algn="just"/>
            <a:r>
              <a:rPr lang="en-US" b="1" dirty="0" smtClean="0"/>
              <a:t>1.1. </a:t>
            </a:r>
            <a:r>
              <a:rPr lang="en-US" b="1" dirty="0" err="1" smtClean="0"/>
              <a:t>Introducción</a:t>
            </a:r>
            <a:endParaRPr lang="en-US" b="1" dirty="0" smtClean="0"/>
          </a:p>
          <a:p>
            <a:pPr algn="just"/>
            <a:endParaRPr lang="en-US" dirty="0" smtClean="0"/>
          </a:p>
          <a:p>
            <a:pPr algn="just"/>
            <a:r>
              <a:rPr lang="en-US" dirty="0" smtClean="0"/>
              <a:t>Como se </a:t>
            </a:r>
            <a:r>
              <a:rPr lang="en-US" dirty="0" err="1" smtClean="0"/>
              <a:t>indica</a:t>
            </a:r>
            <a:r>
              <a:rPr lang="en-US" dirty="0" smtClean="0"/>
              <a:t> </a:t>
            </a:r>
            <a:r>
              <a:rPr lang="en-US" dirty="0" err="1" smtClean="0"/>
              <a:t>en</a:t>
            </a:r>
            <a:r>
              <a:rPr lang="en-US" dirty="0" smtClean="0"/>
              <a:t> </a:t>
            </a:r>
            <a:r>
              <a:rPr lang="en-US" dirty="0" err="1" smtClean="0"/>
              <a:t>numerosas</a:t>
            </a:r>
            <a:r>
              <a:rPr lang="en-US" dirty="0" smtClean="0"/>
              <a:t> </a:t>
            </a:r>
            <a:r>
              <a:rPr lang="en-US" dirty="0" err="1" smtClean="0"/>
              <a:t>fuentes</a:t>
            </a:r>
            <a:r>
              <a:rPr lang="en-US" dirty="0" smtClean="0"/>
              <a:t>, </a:t>
            </a:r>
            <a:r>
              <a:rPr lang="en-US" dirty="0" err="1" smtClean="0"/>
              <a:t>incluido</a:t>
            </a:r>
            <a:r>
              <a:rPr lang="en-US" dirty="0" smtClean="0"/>
              <a:t> [1], </a:t>
            </a:r>
            <a:r>
              <a:rPr lang="en-US" dirty="0" err="1" smtClean="0"/>
              <a:t>cualquier</a:t>
            </a:r>
            <a:r>
              <a:rPr lang="en-US" dirty="0" smtClean="0"/>
              <a:t> </a:t>
            </a:r>
            <a:r>
              <a:rPr lang="en-US" dirty="0" err="1" smtClean="0"/>
              <a:t>condición</a:t>
            </a:r>
            <a:r>
              <a:rPr lang="en-US" dirty="0" smtClean="0"/>
              <a:t> </a:t>
            </a:r>
            <a:r>
              <a:rPr lang="en-US" dirty="0" err="1" smtClean="0"/>
              <a:t>anormal</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transmisión</a:t>
            </a:r>
            <a:r>
              <a:rPr lang="en-US" dirty="0" smtClean="0"/>
              <a:t> y </a:t>
            </a:r>
            <a:r>
              <a:rPr lang="en-US" dirty="0" err="1" smtClean="0"/>
              <a:t>distribución</a:t>
            </a:r>
            <a:r>
              <a:rPr lang="en-US" dirty="0" smtClean="0"/>
              <a:t> </a:t>
            </a:r>
            <a:r>
              <a:rPr lang="en-US" dirty="0" err="1" smtClean="0"/>
              <a:t>eléctrica</a:t>
            </a:r>
            <a:r>
              <a:rPr lang="en-US" dirty="0" smtClean="0"/>
              <a:t> (</a:t>
            </a:r>
            <a:r>
              <a:rPr lang="en-US" dirty="0" err="1" smtClean="0"/>
              <a:t>por</a:t>
            </a:r>
            <a:r>
              <a:rPr lang="en-US" dirty="0" smtClean="0"/>
              <a:t> </a:t>
            </a:r>
            <a:r>
              <a:rPr lang="en-US" dirty="0" err="1" smtClean="0"/>
              <a:t>ejemplo</a:t>
            </a:r>
            <a:r>
              <a:rPr lang="en-US" dirty="0" smtClean="0"/>
              <a:t>, un </a:t>
            </a:r>
            <a:r>
              <a:rPr lang="en-US" dirty="0" err="1" smtClean="0"/>
              <a:t>cortocircuito</a:t>
            </a:r>
            <a:r>
              <a:rPr lang="en-US" dirty="0" smtClean="0"/>
              <a:t>) </a:t>
            </a:r>
            <a:r>
              <a:rPr lang="en-US" dirty="0" err="1" smtClean="0"/>
              <a:t>debe</a:t>
            </a:r>
            <a:r>
              <a:rPr lang="en-US" dirty="0" smtClean="0"/>
              <a:t> </a:t>
            </a:r>
            <a:r>
              <a:rPr lang="en-US" dirty="0" err="1" smtClean="0"/>
              <a:t>detenerse</a:t>
            </a:r>
            <a:r>
              <a:rPr lang="en-US" dirty="0" smtClean="0"/>
              <a:t> </a:t>
            </a:r>
            <a:r>
              <a:rPr lang="en-US" dirty="0" err="1" smtClean="0"/>
              <a:t>en</a:t>
            </a:r>
            <a:r>
              <a:rPr lang="en-US" dirty="0" smtClean="0"/>
              <a:t> el </a:t>
            </a:r>
            <a:r>
              <a:rPr lang="en-US" dirty="0" err="1" smtClean="0"/>
              <a:t>menor</a:t>
            </a:r>
            <a:r>
              <a:rPr lang="en-US" dirty="0" smtClean="0"/>
              <a:t> </a:t>
            </a:r>
            <a:r>
              <a:rPr lang="en-US" dirty="0" err="1" smtClean="0"/>
              <a:t>tiempo</a:t>
            </a:r>
            <a:r>
              <a:rPr lang="en-US" dirty="0" smtClean="0"/>
              <a:t> </a:t>
            </a:r>
            <a:r>
              <a:rPr lang="en-US" dirty="0" err="1" smtClean="0"/>
              <a:t>posible</a:t>
            </a:r>
            <a:r>
              <a:rPr lang="en-US" dirty="0" smtClean="0"/>
              <a:t> </a:t>
            </a:r>
            <a:r>
              <a:rPr lang="en-US" dirty="0" err="1" smtClean="0"/>
              <a:t>porque</a:t>
            </a:r>
            <a:r>
              <a:rPr lang="en-US" dirty="0" smtClean="0"/>
              <a:t> </a:t>
            </a:r>
            <a:r>
              <a:rPr lang="en-US" dirty="0" err="1" smtClean="0"/>
              <a:t>todos</a:t>
            </a:r>
            <a:r>
              <a:rPr lang="en-US" dirty="0" smtClean="0"/>
              <a:t> </a:t>
            </a:r>
            <a:r>
              <a:rPr lang="en-US" dirty="0" err="1" smtClean="0"/>
              <a:t>los</a:t>
            </a:r>
            <a:r>
              <a:rPr lang="en-US" dirty="0" smtClean="0"/>
              <a:t> </a:t>
            </a:r>
            <a:r>
              <a:rPr lang="en-US" dirty="0" err="1" smtClean="0"/>
              <a:t>componentes</a:t>
            </a:r>
            <a:r>
              <a:rPr lang="en-US" dirty="0" smtClean="0"/>
              <a:t> del </a:t>
            </a:r>
            <a:r>
              <a:rPr lang="en-US" dirty="0" err="1" smtClean="0"/>
              <a:t>sistema</a:t>
            </a:r>
            <a:r>
              <a:rPr lang="en-US" dirty="0" smtClean="0"/>
              <a:t>, </a:t>
            </a:r>
            <a:r>
              <a:rPr lang="en-US" dirty="0" err="1" smtClean="0"/>
              <a:t>es</a:t>
            </a:r>
            <a:r>
              <a:rPr lang="en-US" dirty="0" smtClean="0"/>
              <a:t> </a:t>
            </a:r>
            <a:r>
              <a:rPr lang="en-US" dirty="0" err="1" smtClean="0"/>
              <a:t>decir</a:t>
            </a:r>
            <a:r>
              <a:rPr lang="en-US" dirty="0" smtClean="0"/>
              <a:t>, </a:t>
            </a:r>
            <a:r>
              <a:rPr lang="en-US" dirty="0" err="1" smtClean="0"/>
              <a:t>los</a:t>
            </a:r>
            <a:r>
              <a:rPr lang="en-US" dirty="0" smtClean="0"/>
              <a:t> </a:t>
            </a:r>
            <a:r>
              <a:rPr lang="en-US" dirty="0" err="1" smtClean="0"/>
              <a:t>transformadores</a:t>
            </a:r>
            <a:r>
              <a:rPr lang="en-US" dirty="0" smtClean="0"/>
              <a:t>. </a:t>
            </a:r>
            <a:r>
              <a:rPr lang="en-US" dirty="0" err="1" smtClean="0"/>
              <a:t>los</a:t>
            </a:r>
            <a:r>
              <a:rPr lang="en-US" dirty="0" smtClean="0"/>
              <a:t> </a:t>
            </a:r>
            <a:r>
              <a:rPr lang="en-US" dirty="0" err="1" smtClean="0"/>
              <a:t>disyuntores</a:t>
            </a:r>
            <a:r>
              <a:rPr lang="en-US" dirty="0" smtClean="0"/>
              <a:t>, </a:t>
            </a:r>
            <a:r>
              <a:rPr lang="en-US" dirty="0" err="1" smtClean="0"/>
              <a:t>conductores</a:t>
            </a:r>
            <a:r>
              <a:rPr lang="en-US" dirty="0" smtClean="0"/>
              <a:t> de </a:t>
            </a:r>
            <a:r>
              <a:rPr lang="en-US" dirty="0" err="1" smtClean="0"/>
              <a:t>línea</a:t>
            </a:r>
            <a:r>
              <a:rPr lang="en-US" dirty="0" smtClean="0"/>
              <a:t> y </a:t>
            </a:r>
            <a:r>
              <a:rPr lang="en-US" dirty="0" err="1" smtClean="0"/>
              <a:t>barra</a:t>
            </a:r>
            <a:r>
              <a:rPr lang="en-US" dirty="0" smtClean="0"/>
              <a:t>, etc., </a:t>
            </a:r>
            <a:r>
              <a:rPr lang="en-US" dirty="0" err="1" smtClean="0"/>
              <a:t>están</a:t>
            </a:r>
            <a:r>
              <a:rPr lang="en-US" dirty="0" smtClean="0"/>
              <a:t> </a:t>
            </a:r>
            <a:r>
              <a:rPr lang="en-US" dirty="0" err="1" smtClean="0"/>
              <a:t>diseñados</a:t>
            </a:r>
            <a:r>
              <a:rPr lang="en-US" dirty="0" smtClean="0"/>
              <a:t> para </a:t>
            </a:r>
            <a:r>
              <a:rPr lang="en-US" dirty="0" err="1" smtClean="0"/>
              <a:t>valores</a:t>
            </a:r>
            <a:r>
              <a:rPr lang="en-US" dirty="0" smtClean="0"/>
              <a:t> </a:t>
            </a:r>
            <a:r>
              <a:rPr lang="en-US" dirty="0" err="1" smtClean="0"/>
              <a:t>normales</a:t>
            </a:r>
            <a:r>
              <a:rPr lang="en-US" dirty="0" smtClean="0"/>
              <a:t> de </a:t>
            </a:r>
            <a:r>
              <a:rPr lang="en-US" dirty="0" err="1" smtClean="0"/>
              <a:t>corrientes</a:t>
            </a:r>
            <a:r>
              <a:rPr lang="en-US" dirty="0" smtClean="0"/>
              <a:t>, que </a:t>
            </a:r>
            <a:r>
              <a:rPr lang="en-US" dirty="0" err="1" smtClean="0"/>
              <a:t>normalmente</a:t>
            </a:r>
            <a:r>
              <a:rPr lang="en-US" dirty="0" smtClean="0"/>
              <a:t> no </a:t>
            </a:r>
            <a:r>
              <a:rPr lang="en-US" dirty="0" err="1" smtClean="0"/>
              <a:t>superan</a:t>
            </a:r>
            <a:r>
              <a:rPr lang="en-US" dirty="0" smtClean="0"/>
              <a:t> </a:t>
            </a:r>
            <a:r>
              <a:rPr lang="en-US" dirty="0" err="1" smtClean="0"/>
              <a:t>los</a:t>
            </a:r>
            <a:r>
              <a:rPr lang="en-US" dirty="0" smtClean="0"/>
              <a:t> 3000 A, y </a:t>
            </a:r>
            <a:r>
              <a:rPr lang="en-US" dirty="0" err="1" smtClean="0"/>
              <a:t>tensiones</a:t>
            </a:r>
            <a:r>
              <a:rPr lang="en-US" dirty="0" smtClean="0"/>
              <a:t> </a:t>
            </a:r>
            <a:r>
              <a:rPr lang="en-US" dirty="0" err="1" smtClean="0"/>
              <a:t>nominales</a:t>
            </a:r>
            <a:r>
              <a:rPr lang="en-US" dirty="0" smtClean="0"/>
              <a:t> del </a:t>
            </a:r>
            <a:r>
              <a:rPr lang="en-US" dirty="0" err="1" smtClean="0"/>
              <a:t>sistema</a:t>
            </a:r>
            <a:r>
              <a:rPr lang="en-US" dirty="0" smtClean="0"/>
              <a:t> (26 kV, 230 kV, etc.). Al </a:t>
            </a:r>
            <a:r>
              <a:rPr lang="en-US" dirty="0" err="1" smtClean="0"/>
              <a:t>mismo</a:t>
            </a:r>
            <a:r>
              <a:rPr lang="en-US" dirty="0" smtClean="0"/>
              <a:t> </a:t>
            </a:r>
            <a:r>
              <a:rPr lang="en-US" dirty="0" err="1" smtClean="0"/>
              <a:t>tiempo</a:t>
            </a:r>
            <a:r>
              <a:rPr lang="en-US" dirty="0" smtClean="0"/>
              <a:t>, </a:t>
            </a:r>
            <a:r>
              <a:rPr lang="en-US" dirty="0" err="1" smtClean="0"/>
              <a:t>durante</a:t>
            </a:r>
            <a:r>
              <a:rPr lang="en-US" dirty="0" smtClean="0"/>
              <a:t> un </a:t>
            </a:r>
            <a:r>
              <a:rPr lang="en-US" dirty="0" err="1" smtClean="0"/>
              <a:t>cortocircuito</a:t>
            </a:r>
            <a:r>
              <a:rPr lang="en-US" dirty="0" smtClean="0"/>
              <a:t>, las </a:t>
            </a:r>
            <a:r>
              <a:rPr lang="en-US" dirty="0" err="1" smtClean="0"/>
              <a:t>corrientes</a:t>
            </a:r>
            <a:r>
              <a:rPr lang="en-US" dirty="0" smtClean="0"/>
              <a:t> de </a:t>
            </a:r>
            <a:r>
              <a:rPr lang="en-US" dirty="0" err="1" smtClean="0"/>
              <a:t>falla</a:t>
            </a:r>
            <a:r>
              <a:rPr lang="en-US" dirty="0" smtClean="0"/>
              <a:t> </a:t>
            </a:r>
            <a:r>
              <a:rPr lang="en-US" dirty="0" err="1" smtClean="0"/>
              <a:t>pueden</a:t>
            </a:r>
            <a:r>
              <a:rPr lang="en-US" dirty="0" smtClean="0"/>
              <a:t> </a:t>
            </a:r>
            <a:r>
              <a:rPr lang="en-US" dirty="0" err="1" smtClean="0"/>
              <a:t>ser</a:t>
            </a:r>
            <a:r>
              <a:rPr lang="en-US" dirty="0" smtClean="0"/>
              <a:t> de 40 000, 50 000, 60 000 A, y </a:t>
            </a:r>
            <a:r>
              <a:rPr lang="en-US" dirty="0" err="1" smtClean="0"/>
              <a:t>los</a:t>
            </a:r>
            <a:r>
              <a:rPr lang="en-US" dirty="0" smtClean="0"/>
              <a:t> </a:t>
            </a:r>
            <a:r>
              <a:rPr lang="en-US" dirty="0" err="1" smtClean="0"/>
              <a:t>voltajes</a:t>
            </a:r>
            <a:r>
              <a:rPr lang="en-US" dirty="0" smtClean="0"/>
              <a:t> </a:t>
            </a:r>
            <a:r>
              <a:rPr lang="en-US" dirty="0" err="1" smtClean="0"/>
              <a:t>pueden</a:t>
            </a:r>
            <a:r>
              <a:rPr lang="en-US" dirty="0" smtClean="0"/>
              <a:t> </a:t>
            </a:r>
            <a:r>
              <a:rPr lang="en-US" dirty="0" err="1" smtClean="0"/>
              <a:t>ser</a:t>
            </a:r>
            <a:r>
              <a:rPr lang="en-US" dirty="0" smtClean="0"/>
              <a:t> de 2 a 3 </a:t>
            </a:r>
            <a:r>
              <a:rPr lang="en-US" dirty="0" err="1" smtClean="0"/>
              <a:t>veces</a:t>
            </a:r>
            <a:r>
              <a:rPr lang="en-US" dirty="0" smtClean="0"/>
              <a:t> </a:t>
            </a:r>
            <a:r>
              <a:rPr lang="en-US" dirty="0" err="1" smtClean="0"/>
              <a:t>más</a:t>
            </a:r>
            <a:r>
              <a:rPr lang="en-US" dirty="0" smtClean="0"/>
              <a:t> altos de lo normal. </a:t>
            </a:r>
          </a:p>
        </p:txBody>
      </p:sp>
      <p:pic>
        <p:nvPicPr>
          <p:cNvPr id="3" name="Imagen 2"/>
          <p:cNvPicPr>
            <a:picLocks noChangeAspect="1"/>
          </p:cNvPicPr>
          <p:nvPr/>
        </p:nvPicPr>
        <p:blipFill>
          <a:blip r:embed="rId3"/>
          <a:stretch>
            <a:fillRect/>
          </a:stretch>
        </p:blipFill>
        <p:spPr>
          <a:xfrm>
            <a:off x="6291618" y="1860005"/>
            <a:ext cx="5609229" cy="4223064"/>
          </a:xfrm>
          <a:prstGeom prst="rect">
            <a:avLst/>
          </a:prstGeom>
        </p:spPr>
      </p:pic>
      <p:sp>
        <p:nvSpPr>
          <p:cNvPr id="4" name="Rectángulo 3"/>
          <p:cNvSpPr/>
          <p:nvPr/>
        </p:nvSpPr>
        <p:spPr>
          <a:xfrm>
            <a:off x="6930895" y="6083069"/>
            <a:ext cx="4403963" cy="369332"/>
          </a:xfrm>
          <a:prstGeom prst="rect">
            <a:avLst/>
          </a:prstGeom>
        </p:spPr>
        <p:txBody>
          <a:bodyPr wrap="none">
            <a:spAutoFit/>
          </a:bodyPr>
          <a:lstStyle/>
          <a:p>
            <a:r>
              <a:rPr lang="en-US" b="1" dirty="0" smtClean="0"/>
              <a:t>Fig. 1. </a:t>
            </a:r>
            <a:r>
              <a:rPr lang="en-US" b="1" dirty="0" err="1" smtClean="0"/>
              <a:t>Disyuntor</a:t>
            </a:r>
            <a:r>
              <a:rPr lang="en-US" b="1" dirty="0" smtClean="0"/>
              <a:t> exterior de 230 kV y 2000 A</a:t>
            </a:r>
            <a:endParaRPr lang="en-US" b="1" dirty="0"/>
          </a:p>
        </p:txBody>
      </p:sp>
    </p:spTree>
    <p:extLst>
      <p:ext uri="{BB962C8B-B14F-4D97-AF65-F5344CB8AC3E}">
        <p14:creationId xmlns:p14="http://schemas.microsoft.com/office/powerpoint/2010/main" val="2042791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3774" y="418744"/>
            <a:ext cx="11832609" cy="2031325"/>
          </a:xfrm>
          <a:prstGeom prst="rect">
            <a:avLst/>
          </a:prstGeom>
        </p:spPr>
        <p:txBody>
          <a:bodyPr wrap="square">
            <a:spAutoFit/>
          </a:bodyPr>
          <a:lstStyle/>
          <a:p>
            <a:pPr algn="just"/>
            <a:r>
              <a:rPr lang="en-US" dirty="0" smtClean="0"/>
              <a:t>Si </a:t>
            </a:r>
            <a:r>
              <a:rPr lang="en-US" dirty="0" err="1" smtClean="0"/>
              <a:t>estas</a:t>
            </a:r>
            <a:r>
              <a:rPr lang="en-US" dirty="0" smtClean="0"/>
              <a:t> </a:t>
            </a:r>
            <a:r>
              <a:rPr lang="en-US" dirty="0" err="1" smtClean="0"/>
              <a:t>corrientes</a:t>
            </a:r>
            <a:r>
              <a:rPr lang="en-US" dirty="0" smtClean="0"/>
              <a:t> y </a:t>
            </a:r>
            <a:r>
              <a:rPr lang="en-US" dirty="0" err="1" smtClean="0"/>
              <a:t>voltajes</a:t>
            </a:r>
            <a:r>
              <a:rPr lang="en-US" dirty="0" smtClean="0"/>
              <a:t> </a:t>
            </a:r>
            <a:r>
              <a:rPr lang="en-US" dirty="0" err="1" smtClean="0"/>
              <a:t>excesivos</a:t>
            </a:r>
            <a:r>
              <a:rPr lang="en-US" dirty="0" smtClean="0"/>
              <a:t> </a:t>
            </a:r>
            <a:r>
              <a:rPr lang="en-US" dirty="0" err="1" smtClean="0"/>
              <a:t>persisten</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por</a:t>
            </a:r>
            <a:r>
              <a:rPr lang="en-US" dirty="0" smtClean="0"/>
              <a:t> un </a:t>
            </a:r>
            <a:r>
              <a:rPr lang="en-US" dirty="0" err="1" smtClean="0"/>
              <a:t>tiempo</a:t>
            </a:r>
            <a:r>
              <a:rPr lang="en-US" dirty="0" smtClean="0"/>
              <a:t> </a:t>
            </a:r>
            <a:r>
              <a:rPr lang="en-US" dirty="0" err="1" smtClean="0"/>
              <a:t>significativo</a:t>
            </a:r>
            <a:r>
              <a:rPr lang="en-US" dirty="0" smtClean="0"/>
              <a:t>, </a:t>
            </a:r>
            <a:r>
              <a:rPr lang="en-US" dirty="0" err="1" smtClean="0"/>
              <a:t>resultarán</a:t>
            </a:r>
            <a:r>
              <a:rPr lang="en-US" dirty="0" smtClean="0"/>
              <a:t> </a:t>
            </a:r>
            <a:r>
              <a:rPr lang="en-US" dirty="0" err="1" smtClean="0"/>
              <a:t>en</a:t>
            </a:r>
            <a:r>
              <a:rPr lang="en-US" dirty="0" smtClean="0"/>
              <a:t> </a:t>
            </a:r>
            <a:r>
              <a:rPr lang="en-US" dirty="0" err="1" smtClean="0"/>
              <a:t>daños</a:t>
            </a:r>
            <a:r>
              <a:rPr lang="en-US" dirty="0" smtClean="0"/>
              <a:t> al </a:t>
            </a:r>
            <a:r>
              <a:rPr lang="en-US" dirty="0" err="1" smtClean="0"/>
              <a:t>equipo</a:t>
            </a:r>
            <a:r>
              <a:rPr lang="en-US" dirty="0" smtClean="0"/>
              <a:t> y </a:t>
            </a:r>
            <a:r>
              <a:rPr lang="en-US" dirty="0" err="1" smtClean="0"/>
              <a:t>peligro</a:t>
            </a:r>
            <a:r>
              <a:rPr lang="en-US" dirty="0" smtClean="0"/>
              <a:t> para el personal del </a:t>
            </a:r>
            <a:r>
              <a:rPr lang="en-US" dirty="0" err="1" smtClean="0"/>
              <a:t>sistema</a:t>
            </a:r>
            <a:r>
              <a:rPr lang="en-US" dirty="0" smtClean="0"/>
              <a:t> de </a:t>
            </a:r>
            <a:r>
              <a:rPr lang="en-US" dirty="0" err="1" smtClean="0"/>
              <a:t>energía</a:t>
            </a:r>
            <a:r>
              <a:rPr lang="en-US" dirty="0" smtClean="0"/>
              <a:t> y el </a:t>
            </a:r>
            <a:r>
              <a:rPr lang="en-US" dirty="0" err="1" smtClean="0"/>
              <a:t>público</a:t>
            </a:r>
            <a:r>
              <a:rPr lang="en-US" dirty="0" smtClean="0"/>
              <a:t> </a:t>
            </a:r>
            <a:r>
              <a:rPr lang="en-US" dirty="0" err="1" smtClean="0"/>
              <a:t>en</a:t>
            </a:r>
            <a:r>
              <a:rPr lang="en-US" dirty="0" smtClean="0"/>
              <a:t> general.</a:t>
            </a:r>
          </a:p>
          <a:p>
            <a:pPr algn="just"/>
            <a:r>
              <a:rPr lang="en-US" dirty="0" err="1" smtClean="0"/>
              <a:t>Es</a:t>
            </a:r>
            <a:r>
              <a:rPr lang="en-US" dirty="0" smtClean="0"/>
              <a:t> </a:t>
            </a:r>
            <a:r>
              <a:rPr lang="en-US" dirty="0" err="1" smtClean="0"/>
              <a:t>por</a:t>
            </a:r>
            <a:r>
              <a:rPr lang="en-US" dirty="0" smtClean="0"/>
              <a:t> </a:t>
            </a:r>
            <a:r>
              <a:rPr lang="en-US" dirty="0" err="1" smtClean="0"/>
              <a:t>eso</a:t>
            </a:r>
            <a:r>
              <a:rPr lang="en-US" dirty="0" smtClean="0"/>
              <a:t> que </a:t>
            </a:r>
            <a:r>
              <a:rPr lang="en-US" dirty="0" err="1" smtClean="0"/>
              <a:t>cualquier</a:t>
            </a:r>
            <a:r>
              <a:rPr lang="en-US" dirty="0" smtClean="0"/>
              <a:t> </a:t>
            </a:r>
            <a:r>
              <a:rPr lang="en-US" dirty="0" err="1" smtClean="0"/>
              <a:t>falla</a:t>
            </a:r>
            <a:r>
              <a:rPr lang="en-US" dirty="0" smtClean="0"/>
              <a:t> </a:t>
            </a:r>
            <a:r>
              <a:rPr lang="en-US" dirty="0" err="1" smtClean="0"/>
              <a:t>en</a:t>
            </a:r>
            <a:r>
              <a:rPr lang="en-US" dirty="0" smtClean="0"/>
              <a:t> el </a:t>
            </a:r>
            <a:r>
              <a:rPr lang="en-US" dirty="0" err="1" smtClean="0"/>
              <a:t>sistema</a:t>
            </a:r>
            <a:r>
              <a:rPr lang="en-US" dirty="0" smtClean="0"/>
              <a:t> de </a:t>
            </a:r>
            <a:r>
              <a:rPr lang="en-US" dirty="0" err="1" smtClean="0"/>
              <a:t>energía</a:t>
            </a:r>
            <a:r>
              <a:rPr lang="en-US" dirty="0" smtClean="0"/>
              <a:t> </a:t>
            </a:r>
            <a:r>
              <a:rPr lang="en-US" dirty="0" err="1" smtClean="0"/>
              <a:t>debe</a:t>
            </a:r>
            <a:r>
              <a:rPr lang="en-US" dirty="0" smtClean="0"/>
              <a:t> </a:t>
            </a:r>
            <a:r>
              <a:rPr lang="en-US" dirty="0" err="1" smtClean="0"/>
              <a:t>aislarse</a:t>
            </a:r>
            <a:r>
              <a:rPr lang="en-US" dirty="0" smtClean="0"/>
              <a:t> </a:t>
            </a:r>
            <a:r>
              <a:rPr lang="en-US" dirty="0" err="1" smtClean="0"/>
              <a:t>casi</a:t>
            </a:r>
            <a:r>
              <a:rPr lang="en-US" dirty="0" smtClean="0"/>
              <a:t> de </a:t>
            </a:r>
            <a:r>
              <a:rPr lang="en-US" dirty="0" err="1" smtClean="0"/>
              <a:t>inmediato</a:t>
            </a:r>
            <a:r>
              <a:rPr lang="en-US" dirty="0" smtClean="0"/>
              <a:t> (</a:t>
            </a:r>
            <a:r>
              <a:rPr lang="en-US" dirty="0" err="1" smtClean="0"/>
              <a:t>generalmente</a:t>
            </a:r>
            <a:r>
              <a:rPr lang="en-US" dirty="0" smtClean="0"/>
              <a:t>, se </a:t>
            </a:r>
            <a:r>
              <a:rPr lang="en-US" dirty="0" err="1" smtClean="0"/>
              <a:t>hace</a:t>
            </a:r>
            <a:r>
              <a:rPr lang="en-US" dirty="0" smtClean="0"/>
              <a:t> </a:t>
            </a:r>
            <a:r>
              <a:rPr lang="en-US" dirty="0" err="1" smtClean="0"/>
              <a:t>en</a:t>
            </a:r>
            <a:r>
              <a:rPr lang="en-US" dirty="0" smtClean="0"/>
              <a:t> </a:t>
            </a:r>
            <a:r>
              <a:rPr lang="en-US" dirty="0" err="1" smtClean="0"/>
              <a:t>una</a:t>
            </a:r>
            <a:r>
              <a:rPr lang="en-US" dirty="0" smtClean="0"/>
              <a:t> </a:t>
            </a:r>
            <a:r>
              <a:rPr lang="en-US" dirty="0" err="1" smtClean="0"/>
              <a:t>fracción</a:t>
            </a:r>
            <a:r>
              <a:rPr lang="en-US" dirty="0" smtClean="0"/>
              <a:t> de </a:t>
            </a:r>
            <a:r>
              <a:rPr lang="en-US" dirty="0" err="1" smtClean="0"/>
              <a:t>segundo</a:t>
            </a:r>
            <a:r>
              <a:rPr lang="en-US" dirty="0" smtClean="0"/>
              <a:t>). Este </a:t>
            </a:r>
            <a:r>
              <a:rPr lang="en-US" dirty="0" err="1" smtClean="0"/>
              <a:t>aislamiento</a:t>
            </a:r>
            <a:r>
              <a:rPr lang="en-US" dirty="0" smtClean="0"/>
              <a:t> </a:t>
            </a:r>
            <a:r>
              <a:rPr lang="en-US" dirty="0" err="1" smtClean="0"/>
              <a:t>en</a:t>
            </a:r>
            <a:r>
              <a:rPr lang="en-US" dirty="0" smtClean="0"/>
              <a:t> la </a:t>
            </a:r>
            <a:r>
              <a:rPr lang="en-US" dirty="0" err="1" smtClean="0"/>
              <a:t>mayoría</a:t>
            </a:r>
            <a:r>
              <a:rPr lang="en-US" dirty="0" smtClean="0"/>
              <a:t> de </a:t>
            </a:r>
            <a:r>
              <a:rPr lang="en-US" dirty="0" err="1" smtClean="0"/>
              <a:t>los</a:t>
            </a:r>
            <a:r>
              <a:rPr lang="en-US" dirty="0" smtClean="0"/>
              <a:t> </a:t>
            </a:r>
            <a:r>
              <a:rPr lang="en-US" dirty="0" err="1" smtClean="0"/>
              <a:t>casos</a:t>
            </a:r>
            <a:r>
              <a:rPr lang="en-US" dirty="0" smtClean="0"/>
              <a:t> se </a:t>
            </a:r>
            <a:r>
              <a:rPr lang="en-US" dirty="0" err="1" smtClean="0"/>
              <a:t>realiza</a:t>
            </a:r>
            <a:r>
              <a:rPr lang="en-US" dirty="0" smtClean="0"/>
              <a:t> </a:t>
            </a:r>
            <a:r>
              <a:rPr lang="en-US" dirty="0" err="1" smtClean="0"/>
              <a:t>mediante</a:t>
            </a:r>
            <a:r>
              <a:rPr lang="en-US" dirty="0" smtClean="0"/>
              <a:t> </a:t>
            </a:r>
            <a:r>
              <a:rPr lang="en-US" dirty="0" err="1" smtClean="0"/>
              <a:t>dispositivos</a:t>
            </a:r>
            <a:r>
              <a:rPr lang="en-US" dirty="0" smtClean="0"/>
              <a:t> </a:t>
            </a:r>
            <a:r>
              <a:rPr lang="en-US" dirty="0" err="1" smtClean="0"/>
              <a:t>llamados</a:t>
            </a:r>
            <a:r>
              <a:rPr lang="en-US" dirty="0" smtClean="0"/>
              <a:t> "</a:t>
            </a:r>
            <a:r>
              <a:rPr lang="en-US" dirty="0" err="1" smtClean="0"/>
              <a:t>disyuntores</a:t>
            </a:r>
            <a:r>
              <a:rPr lang="en-US" dirty="0" smtClean="0"/>
              <a:t>" que se </a:t>
            </a:r>
            <a:r>
              <a:rPr lang="en-US" dirty="0" err="1" smtClean="0"/>
              <a:t>tratan</a:t>
            </a:r>
            <a:r>
              <a:rPr lang="en-US" dirty="0" smtClean="0"/>
              <a:t> con mayor </a:t>
            </a:r>
            <a:r>
              <a:rPr lang="en-US" dirty="0" err="1" smtClean="0"/>
              <a:t>detalle</a:t>
            </a:r>
            <a:r>
              <a:rPr lang="en-US" dirty="0" smtClean="0"/>
              <a:t> </a:t>
            </a:r>
            <a:r>
              <a:rPr lang="en-US" dirty="0" err="1" smtClean="0"/>
              <a:t>en</a:t>
            </a:r>
            <a:r>
              <a:rPr lang="en-US" dirty="0" smtClean="0"/>
              <a:t> </a:t>
            </a:r>
            <a:r>
              <a:rPr lang="en-US" dirty="0" err="1" smtClean="0"/>
              <a:t>numerosas</a:t>
            </a:r>
            <a:r>
              <a:rPr lang="en-US" dirty="0" smtClean="0"/>
              <a:t> </a:t>
            </a:r>
            <a:r>
              <a:rPr lang="en-US" dirty="0" err="1" smtClean="0"/>
              <a:t>fuentes</a:t>
            </a:r>
            <a:r>
              <a:rPr lang="en-US" dirty="0" smtClean="0"/>
              <a:t>, </a:t>
            </a:r>
            <a:r>
              <a:rPr lang="en-US" dirty="0" err="1" smtClean="0"/>
              <a:t>incluido</a:t>
            </a:r>
            <a:r>
              <a:rPr lang="en-US" dirty="0" smtClean="0"/>
              <a:t> [1].</a:t>
            </a:r>
          </a:p>
          <a:p>
            <a:pPr algn="just"/>
            <a:r>
              <a:rPr lang="en-US" dirty="0" smtClean="0"/>
              <a:t>La </a:t>
            </a:r>
            <a:r>
              <a:rPr lang="en-US" dirty="0" err="1" smtClean="0"/>
              <a:t>misión</a:t>
            </a:r>
            <a:r>
              <a:rPr lang="en-US" dirty="0" smtClean="0"/>
              <a:t> de </a:t>
            </a:r>
            <a:r>
              <a:rPr lang="en-US" dirty="0" err="1" smtClean="0"/>
              <a:t>los</a:t>
            </a:r>
            <a:r>
              <a:rPr lang="en-US" dirty="0" smtClean="0"/>
              <a:t> </a:t>
            </a:r>
            <a:r>
              <a:rPr lang="en-US" dirty="0" err="1" smtClean="0"/>
              <a:t>interruptores</a:t>
            </a:r>
            <a:r>
              <a:rPr lang="en-US" dirty="0" smtClean="0"/>
              <a:t> </a:t>
            </a:r>
            <a:r>
              <a:rPr lang="en-US" dirty="0" err="1" smtClean="0"/>
              <a:t>automáticos</a:t>
            </a:r>
            <a:r>
              <a:rPr lang="en-US" dirty="0" smtClean="0"/>
              <a:t> </a:t>
            </a:r>
            <a:r>
              <a:rPr lang="en-US" dirty="0" err="1" smtClean="0"/>
              <a:t>es</a:t>
            </a:r>
            <a:r>
              <a:rPr lang="en-US" dirty="0" smtClean="0"/>
              <a:t> la </a:t>
            </a:r>
            <a:r>
              <a:rPr lang="en-US" dirty="0" err="1" smtClean="0"/>
              <a:t>interrupción</a:t>
            </a:r>
            <a:r>
              <a:rPr lang="en-US" dirty="0" smtClean="0"/>
              <a:t> de la </a:t>
            </a:r>
            <a:r>
              <a:rPr lang="en-US" dirty="0" err="1" smtClean="0"/>
              <a:t>carga</a:t>
            </a:r>
            <a:r>
              <a:rPr lang="en-US" dirty="0" smtClean="0"/>
              <a:t> y la </a:t>
            </a:r>
            <a:r>
              <a:rPr lang="en-US" dirty="0" err="1" smtClean="0"/>
              <a:t>corriente</a:t>
            </a:r>
            <a:r>
              <a:rPr lang="en-US" dirty="0" smtClean="0"/>
              <a:t> nominal de </a:t>
            </a:r>
            <a:r>
              <a:rPr lang="en-US" dirty="0" err="1" smtClean="0"/>
              <a:t>cortocircuito</a:t>
            </a:r>
            <a:r>
              <a:rPr lang="en-US" dirty="0" smtClean="0"/>
              <a:t> para la </a:t>
            </a:r>
            <a:r>
              <a:rPr lang="en-US" dirty="0" err="1" smtClean="0"/>
              <a:t>protección</a:t>
            </a:r>
            <a:r>
              <a:rPr lang="en-US" dirty="0" smtClean="0"/>
              <a:t> del </a:t>
            </a:r>
            <a:r>
              <a:rPr lang="en-US" dirty="0" err="1" smtClean="0"/>
              <a:t>circuito</a:t>
            </a:r>
            <a:r>
              <a:rPr lang="en-US" dirty="0" smtClean="0"/>
              <a:t>. </a:t>
            </a:r>
            <a:r>
              <a:rPr lang="en-US" dirty="0" err="1" smtClean="0"/>
              <a:t>En</a:t>
            </a:r>
            <a:r>
              <a:rPr lang="en-US" dirty="0" smtClean="0"/>
              <a:t> la Fig. 1 se </a:t>
            </a:r>
            <a:r>
              <a:rPr lang="en-US" dirty="0" err="1" smtClean="0"/>
              <a:t>muestra</a:t>
            </a:r>
            <a:r>
              <a:rPr lang="en-US" dirty="0" smtClean="0"/>
              <a:t> un </a:t>
            </a:r>
            <a:r>
              <a:rPr lang="en-US" dirty="0" err="1" smtClean="0"/>
              <a:t>ejemplo</a:t>
            </a:r>
            <a:r>
              <a:rPr lang="en-US" dirty="0" smtClean="0"/>
              <a:t> de un </a:t>
            </a:r>
            <a:r>
              <a:rPr lang="en-US" dirty="0" err="1" smtClean="0"/>
              <a:t>disyuntor</a:t>
            </a:r>
            <a:r>
              <a:rPr lang="en-US" dirty="0" smtClean="0"/>
              <a:t>.</a:t>
            </a:r>
            <a:endParaRPr lang="en-US" dirty="0"/>
          </a:p>
        </p:txBody>
      </p:sp>
    </p:spTree>
    <p:extLst>
      <p:ext uri="{BB962C8B-B14F-4D97-AF65-F5344CB8AC3E}">
        <p14:creationId xmlns:p14="http://schemas.microsoft.com/office/powerpoint/2010/main" val="1309038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11582400" cy="6186309"/>
          </a:xfrm>
          <a:prstGeom prst="rect">
            <a:avLst/>
          </a:prstGeom>
        </p:spPr>
        <p:txBody>
          <a:bodyPr wrap="square">
            <a:spAutoFit/>
          </a:bodyPr>
          <a:lstStyle/>
          <a:p>
            <a:pPr algn="just"/>
            <a:r>
              <a:rPr lang="en-US" dirty="0" err="1" smtClean="0"/>
              <a:t>Funcionalmente</a:t>
            </a:r>
            <a:r>
              <a:rPr lang="en-US" dirty="0" smtClean="0"/>
              <a:t>, </a:t>
            </a:r>
            <a:r>
              <a:rPr lang="en-US" dirty="0" err="1" smtClean="0"/>
              <a:t>cualquier</a:t>
            </a:r>
            <a:r>
              <a:rPr lang="en-US" dirty="0" smtClean="0"/>
              <a:t> </a:t>
            </a:r>
            <a:r>
              <a:rPr lang="en-US" dirty="0" err="1" smtClean="0"/>
              <a:t>interruptor</a:t>
            </a:r>
            <a:r>
              <a:rPr lang="en-US" dirty="0" smtClean="0"/>
              <a:t> </a:t>
            </a:r>
            <a:r>
              <a:rPr lang="en-US" dirty="0" err="1" smtClean="0"/>
              <a:t>funciona</a:t>
            </a:r>
            <a:r>
              <a:rPr lang="en-US" dirty="0" smtClean="0"/>
              <a:t> de </a:t>
            </a:r>
            <a:r>
              <a:rPr lang="en-US" dirty="0" err="1" smtClean="0"/>
              <a:t>manera</a:t>
            </a:r>
            <a:r>
              <a:rPr lang="en-US" dirty="0" smtClean="0"/>
              <a:t> similar a </a:t>
            </a:r>
            <a:r>
              <a:rPr lang="en-US" dirty="0" err="1" smtClean="0"/>
              <a:t>los</a:t>
            </a:r>
            <a:r>
              <a:rPr lang="en-US" dirty="0" smtClean="0"/>
              <a:t> </a:t>
            </a:r>
            <a:r>
              <a:rPr lang="en-US" dirty="0" err="1" smtClean="0"/>
              <a:t>instalados</a:t>
            </a:r>
            <a:r>
              <a:rPr lang="en-US" dirty="0" smtClean="0"/>
              <a:t> </a:t>
            </a:r>
            <a:r>
              <a:rPr lang="en-US" dirty="0" err="1" smtClean="0"/>
              <a:t>en</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que </a:t>
            </a:r>
            <a:r>
              <a:rPr lang="en-US" dirty="0" err="1" smtClean="0"/>
              <a:t>tiene</a:t>
            </a:r>
            <a:r>
              <a:rPr lang="en-US" dirty="0" smtClean="0"/>
              <a:t> </a:t>
            </a:r>
            <a:r>
              <a:rPr lang="en-US" dirty="0" err="1" smtClean="0"/>
              <a:t>en</a:t>
            </a:r>
            <a:r>
              <a:rPr lang="en-US" dirty="0" smtClean="0"/>
              <a:t> casa (</a:t>
            </a:r>
            <a:r>
              <a:rPr lang="en-US" dirty="0" err="1" smtClean="0"/>
              <a:t>en</a:t>
            </a:r>
            <a:r>
              <a:rPr lang="en-US" dirty="0" smtClean="0"/>
              <a:t> </a:t>
            </a:r>
            <a:r>
              <a:rPr lang="en-US" dirty="0" err="1" smtClean="0"/>
              <a:t>su</a:t>
            </a:r>
            <a:r>
              <a:rPr lang="en-US" dirty="0" smtClean="0"/>
              <a:t> </a:t>
            </a:r>
            <a:r>
              <a:rPr lang="en-US" dirty="0" err="1" smtClean="0"/>
              <a:t>garaje</a:t>
            </a:r>
            <a:r>
              <a:rPr lang="en-US" dirty="0" smtClean="0"/>
              <a:t>, </a:t>
            </a:r>
            <a:r>
              <a:rPr lang="en-US" dirty="0" err="1" smtClean="0"/>
              <a:t>por</a:t>
            </a:r>
            <a:r>
              <a:rPr lang="en-US" dirty="0" smtClean="0"/>
              <a:t> </a:t>
            </a:r>
            <a:r>
              <a:rPr lang="en-US" dirty="0" err="1" smtClean="0"/>
              <a:t>ejemplo</a:t>
            </a:r>
            <a:r>
              <a:rPr lang="en-US" dirty="0" smtClean="0"/>
              <a:t>). Si </a:t>
            </a:r>
            <a:r>
              <a:rPr lang="en-US" dirty="0" err="1" smtClean="0"/>
              <a:t>enchufa</a:t>
            </a:r>
            <a:r>
              <a:rPr lang="en-US" dirty="0" smtClean="0"/>
              <a:t> </a:t>
            </a:r>
            <a:r>
              <a:rPr lang="en-US" dirty="0" err="1" smtClean="0"/>
              <a:t>en</a:t>
            </a:r>
            <a:r>
              <a:rPr lang="en-US" dirty="0" smtClean="0"/>
              <a:t> </a:t>
            </a:r>
            <a:r>
              <a:rPr lang="en-US" dirty="0" err="1" smtClean="0"/>
              <a:t>su</a:t>
            </a:r>
            <a:r>
              <a:rPr lang="en-US" dirty="0" smtClean="0"/>
              <a:t> casa </a:t>
            </a:r>
            <a:r>
              <a:rPr lang="en-US" dirty="0" err="1" smtClean="0"/>
              <a:t>una</a:t>
            </a:r>
            <a:r>
              <a:rPr lang="en-US" dirty="0" smtClean="0"/>
              <a:t> </a:t>
            </a:r>
            <a:r>
              <a:rPr lang="en-US" dirty="0" err="1" smtClean="0"/>
              <a:t>unidad</a:t>
            </a:r>
            <a:r>
              <a:rPr lang="en-US" dirty="0" smtClean="0"/>
              <a:t> de </a:t>
            </a:r>
            <a:r>
              <a:rPr lang="en-US" dirty="0" err="1" smtClean="0"/>
              <a:t>aire</a:t>
            </a:r>
            <a:r>
              <a:rPr lang="en-US" dirty="0" smtClean="0"/>
              <a:t> </a:t>
            </a:r>
            <a:r>
              <a:rPr lang="en-US" dirty="0" err="1" smtClean="0"/>
              <a:t>acondicionado</a:t>
            </a:r>
            <a:r>
              <a:rPr lang="en-US" dirty="0" smtClean="0"/>
              <a:t> de 30 A </a:t>
            </a:r>
            <a:r>
              <a:rPr lang="en-US" dirty="0" err="1" smtClean="0"/>
              <a:t>en</a:t>
            </a:r>
            <a:r>
              <a:rPr lang="en-US" dirty="0" smtClean="0"/>
              <a:t> un </a:t>
            </a:r>
            <a:r>
              <a:rPr lang="en-US" dirty="0" err="1" smtClean="0"/>
              <a:t>receptáculo</a:t>
            </a:r>
            <a:r>
              <a:rPr lang="en-US" dirty="0" smtClean="0"/>
              <a:t> de 20 A, el </a:t>
            </a:r>
            <a:r>
              <a:rPr lang="en-US" dirty="0" err="1" smtClean="0"/>
              <a:t>cableado</a:t>
            </a:r>
            <a:r>
              <a:rPr lang="en-US" dirty="0" smtClean="0"/>
              <a:t> de </a:t>
            </a:r>
            <a:r>
              <a:rPr lang="en-US" dirty="0" err="1" smtClean="0"/>
              <a:t>su</a:t>
            </a:r>
            <a:r>
              <a:rPr lang="en-US" dirty="0" smtClean="0"/>
              <a:t> casa </a:t>
            </a:r>
            <a:r>
              <a:rPr lang="en-US" dirty="0" err="1" smtClean="0"/>
              <a:t>puede</a:t>
            </a:r>
            <a:r>
              <a:rPr lang="en-US" dirty="0" smtClean="0"/>
              <a:t> </a:t>
            </a:r>
            <a:r>
              <a:rPr lang="en-US" dirty="0" err="1" smtClean="0"/>
              <a:t>incendiarse</a:t>
            </a:r>
            <a:r>
              <a:rPr lang="en-US" dirty="0" smtClean="0"/>
              <a:t> a </a:t>
            </a:r>
            <a:r>
              <a:rPr lang="en-US" dirty="0" err="1" smtClean="0"/>
              <a:t>menos</a:t>
            </a:r>
            <a:r>
              <a:rPr lang="en-US" dirty="0" smtClean="0"/>
              <a:t> que se </a:t>
            </a:r>
            <a:r>
              <a:rPr lang="en-US" dirty="0" err="1" smtClean="0"/>
              <a:t>abra</a:t>
            </a:r>
            <a:r>
              <a:rPr lang="en-US" dirty="0" smtClean="0"/>
              <a:t> un </a:t>
            </a:r>
            <a:r>
              <a:rPr lang="en-US" dirty="0" err="1" smtClean="0"/>
              <a:t>interruptor</a:t>
            </a:r>
            <a:r>
              <a:rPr lang="en-US" dirty="0" smtClean="0"/>
              <a:t> </a:t>
            </a:r>
            <a:r>
              <a:rPr lang="en-US" dirty="0" err="1" smtClean="0"/>
              <a:t>en</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a:t>
            </a:r>
            <a:r>
              <a:rPr lang="en-US" dirty="0" err="1" smtClean="0"/>
              <a:t>asociada</a:t>
            </a:r>
            <a:r>
              <a:rPr lang="en-US" dirty="0" smtClean="0"/>
              <a:t> con ese </a:t>
            </a:r>
            <a:r>
              <a:rPr lang="en-US" dirty="0" err="1" smtClean="0"/>
              <a:t>receptáculo</a:t>
            </a:r>
            <a:r>
              <a:rPr lang="en-US" dirty="0" smtClean="0"/>
              <a:t> (o </a:t>
            </a:r>
            <a:r>
              <a:rPr lang="en-US" dirty="0" err="1" smtClean="0"/>
              <a:t>podemos</a:t>
            </a:r>
            <a:r>
              <a:rPr lang="en-US" dirty="0" smtClean="0"/>
              <a:t> </a:t>
            </a:r>
            <a:r>
              <a:rPr lang="en-US" dirty="0" err="1" smtClean="0"/>
              <a:t>decir</a:t>
            </a:r>
            <a:r>
              <a:rPr lang="en-US" dirty="0" smtClean="0"/>
              <a:t> "</a:t>
            </a:r>
            <a:r>
              <a:rPr lang="en-US" dirty="0" err="1" smtClean="0"/>
              <a:t>disparos</a:t>
            </a:r>
            <a:r>
              <a:rPr lang="en-US" dirty="0" smtClean="0"/>
              <a:t>"). Lo </a:t>
            </a:r>
            <a:r>
              <a:rPr lang="en-US" dirty="0" err="1" smtClean="0"/>
              <a:t>mismo</a:t>
            </a:r>
            <a:r>
              <a:rPr lang="en-US" dirty="0" smtClean="0"/>
              <a:t> </a:t>
            </a:r>
            <a:r>
              <a:rPr lang="en-US" dirty="0" err="1" smtClean="0"/>
              <a:t>ocurrirá</a:t>
            </a:r>
            <a:r>
              <a:rPr lang="en-US" dirty="0" smtClean="0"/>
              <a:t> con un </a:t>
            </a:r>
            <a:r>
              <a:rPr lang="en-US" dirty="0" err="1" smtClean="0"/>
              <a:t>interruptor</a:t>
            </a:r>
            <a:r>
              <a:rPr lang="en-US" dirty="0" smtClean="0"/>
              <a:t> de 230 kV que se </a:t>
            </a:r>
            <a:r>
              <a:rPr lang="en-US" dirty="0" err="1" smtClean="0"/>
              <a:t>muestra</a:t>
            </a:r>
            <a:r>
              <a:rPr lang="en-US" dirty="0" smtClean="0"/>
              <a:t> </a:t>
            </a:r>
            <a:r>
              <a:rPr lang="en-US" dirty="0" err="1" smtClean="0"/>
              <a:t>en</a:t>
            </a:r>
            <a:r>
              <a:rPr lang="en-US" dirty="0" smtClean="0"/>
              <a:t> la Fig. 1: </a:t>
            </a:r>
            <a:r>
              <a:rPr lang="en-US" dirty="0" err="1" smtClean="0"/>
              <a:t>si</a:t>
            </a:r>
            <a:r>
              <a:rPr lang="en-US" dirty="0" smtClean="0"/>
              <a:t> un </a:t>
            </a:r>
            <a:r>
              <a:rPr lang="en-US" dirty="0" err="1" smtClean="0"/>
              <a:t>circuito</a:t>
            </a:r>
            <a:r>
              <a:rPr lang="en-US" dirty="0" smtClean="0"/>
              <a:t> </a:t>
            </a:r>
            <a:r>
              <a:rPr lang="en-US" dirty="0" err="1" smtClean="0"/>
              <a:t>protegido</a:t>
            </a:r>
            <a:r>
              <a:rPr lang="en-US" dirty="0" smtClean="0"/>
              <a:t> </a:t>
            </a:r>
            <a:r>
              <a:rPr lang="en-US" dirty="0" err="1" smtClean="0"/>
              <a:t>por</a:t>
            </a:r>
            <a:r>
              <a:rPr lang="en-US" dirty="0" smtClean="0"/>
              <a:t> </a:t>
            </a:r>
            <a:r>
              <a:rPr lang="en-US" dirty="0" err="1" smtClean="0"/>
              <a:t>este</a:t>
            </a:r>
            <a:r>
              <a:rPr lang="en-US" dirty="0" smtClean="0"/>
              <a:t> </a:t>
            </a:r>
            <a:r>
              <a:rPr lang="en-US" dirty="0" err="1" smtClean="0"/>
              <a:t>interruptor</a:t>
            </a:r>
            <a:r>
              <a:rPr lang="en-US" dirty="0" smtClean="0"/>
              <a:t> </a:t>
            </a:r>
            <a:r>
              <a:rPr lang="en-US" dirty="0" err="1" smtClean="0"/>
              <a:t>tiene</a:t>
            </a:r>
            <a:r>
              <a:rPr lang="en-US" dirty="0" smtClean="0"/>
              <a:t> </a:t>
            </a:r>
            <a:r>
              <a:rPr lang="en-US" dirty="0" err="1" smtClean="0"/>
              <a:t>una</a:t>
            </a:r>
            <a:r>
              <a:rPr lang="en-US" dirty="0" smtClean="0"/>
              <a:t> </a:t>
            </a:r>
            <a:r>
              <a:rPr lang="en-US" dirty="0" err="1" smtClean="0"/>
              <a:t>falla</a:t>
            </a:r>
            <a:r>
              <a:rPr lang="en-US" dirty="0" smtClean="0"/>
              <a:t>, un </a:t>
            </a:r>
            <a:r>
              <a:rPr lang="en-US" dirty="0" err="1" smtClean="0"/>
              <a:t>interruptor</a:t>
            </a:r>
            <a:r>
              <a:rPr lang="en-US" dirty="0" smtClean="0"/>
              <a:t> </a:t>
            </a:r>
            <a:r>
              <a:rPr lang="en-US" dirty="0" err="1" smtClean="0"/>
              <a:t>disparará</a:t>
            </a:r>
            <a:r>
              <a:rPr lang="en-US" dirty="0" smtClean="0"/>
              <a:t> </a:t>
            </a:r>
            <a:r>
              <a:rPr lang="en-US" dirty="0" err="1" smtClean="0"/>
              <a:t>interrumpiendo</a:t>
            </a:r>
            <a:r>
              <a:rPr lang="en-US" dirty="0" smtClean="0"/>
              <a:t> el </a:t>
            </a:r>
            <a:r>
              <a:rPr lang="en-US" dirty="0" err="1" smtClean="0"/>
              <a:t>circuito</a:t>
            </a:r>
            <a:r>
              <a:rPr lang="en-US" dirty="0" smtClean="0"/>
              <a:t> y </a:t>
            </a:r>
            <a:r>
              <a:rPr lang="en-US" dirty="0" err="1" smtClean="0"/>
              <a:t>una</a:t>
            </a:r>
            <a:r>
              <a:rPr lang="en-US" dirty="0" smtClean="0"/>
              <a:t> </a:t>
            </a:r>
            <a:r>
              <a:rPr lang="en-US" dirty="0" err="1" smtClean="0"/>
              <a:t>corriente</a:t>
            </a:r>
            <a:r>
              <a:rPr lang="en-US" dirty="0" smtClean="0"/>
              <a:t> de </a:t>
            </a:r>
            <a:r>
              <a:rPr lang="en-US" dirty="0" err="1" smtClean="0"/>
              <a:t>falla</a:t>
            </a:r>
            <a:r>
              <a:rPr lang="en-US" dirty="0" smtClean="0"/>
              <a:t>. Lo que se </a:t>
            </a:r>
            <a:r>
              <a:rPr lang="en-US" dirty="0" err="1" smtClean="0"/>
              <a:t>debe</a:t>
            </a:r>
            <a:r>
              <a:rPr lang="en-US" dirty="0" smtClean="0"/>
              <a:t> </a:t>
            </a:r>
            <a:r>
              <a:rPr lang="en-US" dirty="0" err="1" smtClean="0"/>
              <a:t>teneren</a:t>
            </a:r>
            <a:r>
              <a:rPr lang="en-US" dirty="0" smtClean="0"/>
              <a:t> </a:t>
            </a:r>
            <a:r>
              <a:rPr lang="en-US" dirty="0" err="1" smtClean="0"/>
              <a:t>cuenta</a:t>
            </a:r>
            <a:r>
              <a:rPr lang="en-US" dirty="0" smtClean="0"/>
              <a:t> </a:t>
            </a:r>
            <a:r>
              <a:rPr lang="en-US" dirty="0" err="1" smtClean="0"/>
              <a:t>es</a:t>
            </a:r>
            <a:r>
              <a:rPr lang="en-US" dirty="0" smtClean="0"/>
              <a:t> que el </a:t>
            </a:r>
            <a:r>
              <a:rPr lang="en-US" dirty="0" err="1" smtClean="0"/>
              <a:t>interruptor</a:t>
            </a:r>
            <a:r>
              <a:rPr lang="en-US" dirty="0" smtClean="0"/>
              <a:t> </a:t>
            </a:r>
            <a:r>
              <a:rPr lang="en-US" dirty="0" err="1" smtClean="0"/>
              <a:t>por</a:t>
            </a:r>
            <a:r>
              <a:rPr lang="en-US" dirty="0" smtClean="0"/>
              <a:t> </a:t>
            </a:r>
            <a:r>
              <a:rPr lang="en-US" dirty="0" err="1" smtClean="0"/>
              <a:t>sí</a:t>
            </a:r>
            <a:r>
              <a:rPr lang="en-US" dirty="0" smtClean="0"/>
              <a:t> solo no </a:t>
            </a:r>
            <a:r>
              <a:rPr lang="en-US" dirty="0" err="1" smtClean="0"/>
              <a:t>sabe</a:t>
            </a:r>
            <a:r>
              <a:rPr lang="en-US" dirty="0" smtClean="0"/>
              <a:t> </a:t>
            </a:r>
            <a:r>
              <a:rPr lang="en-US" dirty="0" err="1" smtClean="0"/>
              <a:t>cuándo</a:t>
            </a:r>
            <a:r>
              <a:rPr lang="en-US" dirty="0" smtClean="0"/>
              <a:t> </a:t>
            </a:r>
            <a:r>
              <a:rPr lang="en-US" dirty="0" err="1" smtClean="0"/>
              <a:t>abrir</a:t>
            </a:r>
            <a:r>
              <a:rPr lang="en-US" dirty="0" smtClean="0"/>
              <a:t>; </a:t>
            </a:r>
            <a:r>
              <a:rPr lang="en-US" dirty="0" err="1" smtClean="0"/>
              <a:t>requiere</a:t>
            </a:r>
            <a:r>
              <a:rPr lang="en-US" dirty="0" smtClean="0"/>
              <a:t> un </a:t>
            </a:r>
            <a:r>
              <a:rPr lang="en-US" dirty="0" err="1" smtClean="0"/>
              <a:t>sistema</a:t>
            </a:r>
            <a:r>
              <a:rPr lang="en-US" dirty="0" smtClean="0"/>
              <a:t> de control </a:t>
            </a:r>
            <a:r>
              <a:rPr lang="en-US" dirty="0" err="1" smtClean="0"/>
              <a:t>adicional</a:t>
            </a:r>
            <a:r>
              <a:rPr lang="en-US" dirty="0" smtClean="0"/>
              <a:t> que </a:t>
            </a:r>
            <a:r>
              <a:rPr lang="en-US" dirty="0" err="1" smtClean="0"/>
              <a:t>analice</a:t>
            </a:r>
            <a:r>
              <a:rPr lang="en-US" dirty="0" smtClean="0"/>
              <a:t> </a:t>
            </a:r>
            <a:r>
              <a:rPr lang="en-US" dirty="0" err="1" smtClean="0"/>
              <a:t>continuamente</a:t>
            </a:r>
            <a:r>
              <a:rPr lang="en-US" dirty="0" smtClean="0"/>
              <a:t> </a:t>
            </a:r>
            <a:r>
              <a:rPr lang="en-US" dirty="0" err="1" smtClean="0"/>
              <a:t>los</a:t>
            </a:r>
            <a:r>
              <a:rPr lang="en-US" dirty="0" smtClean="0"/>
              <a:t> </a:t>
            </a:r>
            <a:r>
              <a:rPr lang="en-US" dirty="0" err="1" smtClean="0"/>
              <a:t>valores</a:t>
            </a:r>
            <a:r>
              <a:rPr lang="en-US" dirty="0" smtClean="0"/>
              <a:t> del </a:t>
            </a:r>
            <a:r>
              <a:rPr lang="en-US" dirty="0" err="1" smtClean="0"/>
              <a:t>sistema</a:t>
            </a:r>
            <a:r>
              <a:rPr lang="en-US" dirty="0" smtClean="0"/>
              <a:t> de </a:t>
            </a:r>
            <a:r>
              <a:rPr lang="en-US" dirty="0" err="1" smtClean="0"/>
              <a:t>potencia</a:t>
            </a:r>
            <a:r>
              <a:rPr lang="en-US" dirty="0" smtClean="0"/>
              <a:t> (p. </a:t>
            </a:r>
            <a:r>
              <a:rPr lang="en-US" dirty="0" err="1" smtClean="0"/>
              <a:t>ej</a:t>
            </a:r>
            <a:r>
              <a:rPr lang="en-US" dirty="0" smtClean="0"/>
              <a:t>., </a:t>
            </a:r>
            <a:r>
              <a:rPr lang="en-US" dirty="0" err="1" smtClean="0"/>
              <a:t>corrientes</a:t>
            </a:r>
            <a:r>
              <a:rPr lang="en-US" dirty="0" smtClean="0"/>
              <a:t> y </a:t>
            </a:r>
            <a:r>
              <a:rPr lang="en-US" dirty="0" err="1" smtClean="0"/>
              <a:t>voltajes</a:t>
            </a:r>
            <a:r>
              <a:rPr lang="en-US" dirty="0" smtClean="0"/>
              <a:t>) y </a:t>
            </a:r>
            <a:r>
              <a:rPr lang="en-US" dirty="0" err="1" smtClean="0"/>
              <a:t>cuando</a:t>
            </a:r>
            <a:r>
              <a:rPr lang="en-US" dirty="0" smtClean="0"/>
              <a:t> </a:t>
            </a:r>
            <a:r>
              <a:rPr lang="en-US" dirty="0" err="1" smtClean="0"/>
              <a:t>detecte</a:t>
            </a:r>
            <a:r>
              <a:rPr lang="en-US" dirty="0" smtClean="0"/>
              <a:t> </a:t>
            </a:r>
            <a:r>
              <a:rPr lang="en-US" dirty="0" err="1" smtClean="0"/>
              <a:t>una</a:t>
            </a:r>
            <a:r>
              <a:rPr lang="en-US" dirty="0" smtClean="0"/>
              <a:t> </a:t>
            </a:r>
            <a:r>
              <a:rPr lang="en-US" dirty="0" err="1" smtClean="0"/>
              <a:t>condición</a:t>
            </a:r>
            <a:r>
              <a:rPr lang="en-US" dirty="0" smtClean="0"/>
              <a:t> </a:t>
            </a:r>
            <a:r>
              <a:rPr lang="en-US" dirty="0" err="1" smtClean="0"/>
              <a:t>anormal</a:t>
            </a:r>
            <a:r>
              <a:rPr lang="en-US" dirty="0" smtClean="0"/>
              <a:t> </a:t>
            </a:r>
            <a:r>
              <a:rPr lang="en-US" dirty="0" err="1" smtClean="0"/>
              <a:t>ordenará</a:t>
            </a:r>
            <a:r>
              <a:rPr lang="en-US" dirty="0" smtClean="0"/>
              <a:t> que se </a:t>
            </a:r>
            <a:r>
              <a:rPr lang="en-US" dirty="0" err="1" smtClean="0"/>
              <a:t>dispare</a:t>
            </a:r>
            <a:r>
              <a:rPr lang="en-US" dirty="0" smtClean="0"/>
              <a:t> un </a:t>
            </a:r>
            <a:r>
              <a:rPr lang="en-US" dirty="0" err="1" smtClean="0"/>
              <a:t>interruptor</a:t>
            </a:r>
            <a:r>
              <a:rPr lang="en-US" dirty="0" smtClean="0"/>
              <a:t>. Este </a:t>
            </a:r>
            <a:r>
              <a:rPr lang="en-US" dirty="0" err="1" smtClean="0"/>
              <a:t>sistema</a:t>
            </a:r>
            <a:r>
              <a:rPr lang="en-US" dirty="0" smtClean="0"/>
              <a:t> de control se llama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a:t>
            </a:r>
          </a:p>
          <a:p>
            <a:pPr algn="just"/>
            <a:endParaRPr lang="en-US" dirty="0" smtClean="0"/>
          </a:p>
          <a:p>
            <a:pPr algn="just"/>
            <a:r>
              <a:rPr lang="en-US" b="1" dirty="0" smtClean="0"/>
              <a:t>1.2. </a:t>
            </a:r>
            <a:r>
              <a:rPr lang="en-US" b="1" dirty="0" err="1" smtClean="0"/>
              <a:t>Filosofía</a:t>
            </a:r>
            <a:r>
              <a:rPr lang="en-US" b="1" dirty="0" smtClean="0"/>
              <a:t> de </a:t>
            </a:r>
            <a:r>
              <a:rPr lang="en-US" b="1" dirty="0" err="1" smtClean="0"/>
              <a:t>protección</a:t>
            </a:r>
            <a:r>
              <a:rPr lang="en-US" b="1" dirty="0" smtClean="0"/>
              <a:t> </a:t>
            </a:r>
            <a:r>
              <a:rPr lang="en-US" b="1" dirty="0" err="1" smtClean="0"/>
              <a:t>por</a:t>
            </a:r>
            <a:r>
              <a:rPr lang="en-US" b="1" dirty="0" smtClean="0"/>
              <a:t> </a:t>
            </a:r>
            <a:r>
              <a:rPr lang="en-US" b="1" dirty="0" err="1" smtClean="0"/>
              <a:t>relé</a:t>
            </a:r>
            <a:endParaRPr lang="en-US" b="1" dirty="0" smtClean="0"/>
          </a:p>
          <a:p>
            <a:pPr algn="just"/>
            <a:endParaRPr lang="en-US" dirty="0" smtClean="0"/>
          </a:p>
          <a:p>
            <a:pPr algn="just"/>
            <a:r>
              <a:rPr lang="en-US" dirty="0" err="1" smtClean="0"/>
              <a:t>Comencemos</a:t>
            </a:r>
            <a:r>
              <a:rPr lang="en-US" dirty="0" smtClean="0"/>
              <a:t> con la </a:t>
            </a:r>
            <a:r>
              <a:rPr lang="en-US" dirty="0" err="1" smtClean="0"/>
              <a:t>descripción</a:t>
            </a:r>
            <a:r>
              <a:rPr lang="en-US" dirty="0" smtClean="0"/>
              <a:t> general de </a:t>
            </a:r>
            <a:r>
              <a:rPr lang="en-US" dirty="0" err="1" smtClean="0"/>
              <a:t>una</a:t>
            </a:r>
            <a:r>
              <a:rPr lang="en-US" dirty="0" smtClean="0"/>
              <a:t> </a:t>
            </a:r>
            <a:r>
              <a:rPr lang="en-US" dirty="0" err="1" smtClean="0"/>
              <a:t>filosofía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Su </a:t>
            </a:r>
            <a:r>
              <a:rPr lang="en-US" dirty="0" err="1" smtClean="0"/>
              <a:t>misión</a:t>
            </a:r>
            <a:r>
              <a:rPr lang="en-US" dirty="0" smtClean="0"/>
              <a:t> </a:t>
            </a:r>
            <a:r>
              <a:rPr lang="en-US" dirty="0" err="1" smtClean="0"/>
              <a:t>es</a:t>
            </a:r>
            <a:r>
              <a:rPr lang="en-US" dirty="0" smtClean="0"/>
              <a:t> la </a:t>
            </a:r>
            <a:r>
              <a:rPr lang="en-US" dirty="0" err="1" smtClean="0"/>
              <a:t>detección</a:t>
            </a:r>
            <a:r>
              <a:rPr lang="en-US" dirty="0" smtClean="0"/>
              <a:t> de </a:t>
            </a:r>
            <a:r>
              <a:rPr lang="en-US" dirty="0" err="1" smtClean="0"/>
              <a:t>condiciones</a:t>
            </a:r>
            <a:r>
              <a:rPr lang="en-US" dirty="0" smtClean="0"/>
              <a:t> </a:t>
            </a:r>
            <a:r>
              <a:rPr lang="en-US" dirty="0" err="1" smtClean="0"/>
              <a:t>anormales</a:t>
            </a:r>
            <a:r>
              <a:rPr lang="en-US" dirty="0" smtClean="0"/>
              <a:t> </a:t>
            </a:r>
            <a:r>
              <a:rPr lang="en-US" dirty="0" err="1" smtClean="0"/>
              <a:t>en</a:t>
            </a:r>
            <a:r>
              <a:rPr lang="en-US" dirty="0" smtClean="0"/>
              <a:t> el </a:t>
            </a:r>
            <a:r>
              <a:rPr lang="en-US" dirty="0" err="1" smtClean="0"/>
              <a:t>sistema</a:t>
            </a:r>
            <a:r>
              <a:rPr lang="en-US" dirty="0" smtClean="0"/>
              <a:t> de </a:t>
            </a:r>
            <a:r>
              <a:rPr lang="en-US" dirty="0" err="1" smtClean="0"/>
              <a:t>potencia</a:t>
            </a:r>
            <a:r>
              <a:rPr lang="en-US" dirty="0" smtClean="0"/>
              <a:t>, </a:t>
            </a:r>
            <a:r>
              <a:rPr lang="en-US" dirty="0" err="1" smtClean="0"/>
              <a:t>resultando</a:t>
            </a:r>
            <a:r>
              <a:rPr lang="en-US" dirty="0" smtClean="0"/>
              <a:t> </a:t>
            </a:r>
            <a:r>
              <a:rPr lang="en-US" dirty="0" err="1" smtClean="0"/>
              <a:t>en</a:t>
            </a:r>
            <a:r>
              <a:rPr lang="en-US" dirty="0" smtClean="0"/>
              <a:t> las </a:t>
            </a:r>
            <a:r>
              <a:rPr lang="en-US" dirty="0" err="1" smtClean="0"/>
              <a:t>siguientes</a:t>
            </a:r>
            <a:r>
              <a:rPr lang="en-US" dirty="0" smtClean="0"/>
              <a:t> </a:t>
            </a:r>
            <a:r>
              <a:rPr lang="en-US" dirty="0" err="1" smtClean="0"/>
              <a:t>acciones</a:t>
            </a:r>
            <a:r>
              <a:rPr lang="en-US" dirty="0" smtClean="0"/>
              <a:t>:</a:t>
            </a:r>
          </a:p>
          <a:p>
            <a:pPr algn="just"/>
            <a:r>
              <a:rPr lang="en-US" dirty="0" smtClean="0"/>
              <a:t>• </a:t>
            </a:r>
            <a:r>
              <a:rPr lang="en-US" dirty="0" err="1" smtClean="0"/>
              <a:t>Alarma</a:t>
            </a:r>
            <a:endParaRPr lang="en-US" dirty="0" smtClean="0"/>
          </a:p>
          <a:p>
            <a:pPr algn="just"/>
            <a:r>
              <a:rPr lang="en-US" dirty="0" smtClean="0"/>
              <a:t>• </a:t>
            </a:r>
            <a:r>
              <a:rPr lang="en-US" dirty="0" err="1" smtClean="0"/>
              <a:t>Aislamiento</a:t>
            </a:r>
            <a:r>
              <a:rPr lang="en-US" dirty="0" smtClean="0"/>
              <a:t> de </a:t>
            </a:r>
            <a:r>
              <a:rPr lang="en-US" dirty="0" err="1" smtClean="0"/>
              <a:t>una</a:t>
            </a:r>
            <a:r>
              <a:rPr lang="en-US" dirty="0" smtClean="0"/>
              <a:t> parte </a:t>
            </a:r>
            <a:r>
              <a:rPr lang="en-US" dirty="0" err="1" smtClean="0"/>
              <a:t>defectuosa</a:t>
            </a:r>
            <a:r>
              <a:rPr lang="en-US" dirty="0" smtClean="0"/>
              <a:t> del </a:t>
            </a:r>
            <a:r>
              <a:rPr lang="en-US" dirty="0" err="1" smtClean="0"/>
              <a:t>sistema</a:t>
            </a:r>
            <a:r>
              <a:rPr lang="en-US" dirty="0" smtClean="0"/>
              <a:t> a </a:t>
            </a:r>
            <a:r>
              <a:rPr lang="en-US" dirty="0" err="1" smtClean="0"/>
              <a:t>través</a:t>
            </a:r>
            <a:r>
              <a:rPr lang="en-US" dirty="0" smtClean="0"/>
              <a:t> de la </a:t>
            </a:r>
            <a:r>
              <a:rPr lang="en-US" dirty="0" err="1" smtClean="0"/>
              <a:t>operación</a:t>
            </a:r>
            <a:r>
              <a:rPr lang="en-US" dirty="0" smtClean="0"/>
              <a:t> de </a:t>
            </a:r>
            <a:r>
              <a:rPr lang="en-US" dirty="0" err="1" smtClean="0"/>
              <a:t>dispositivos</a:t>
            </a:r>
            <a:r>
              <a:rPr lang="en-US" dirty="0" smtClean="0"/>
              <a:t> de </a:t>
            </a:r>
            <a:r>
              <a:rPr lang="en-US" dirty="0" err="1" smtClean="0"/>
              <a:t>interrupción</a:t>
            </a:r>
            <a:r>
              <a:rPr lang="en-US" dirty="0" smtClean="0"/>
              <a:t> de </a:t>
            </a:r>
            <a:r>
              <a:rPr lang="en-US" dirty="0" err="1" smtClean="0"/>
              <a:t>circuitos</a:t>
            </a:r>
            <a:endParaRPr lang="en-US" dirty="0" smtClean="0"/>
          </a:p>
          <a:p>
            <a:pPr algn="just"/>
            <a:r>
              <a:rPr lang="en-US" dirty="0" err="1" smtClean="0"/>
              <a:t>Cualquier</a:t>
            </a:r>
            <a:r>
              <a:rPr lang="en-US" dirty="0" smtClean="0"/>
              <a:t> </a:t>
            </a:r>
            <a:r>
              <a:rPr lang="en-US" dirty="0" err="1" smtClean="0"/>
              <a:t>sistema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debe</a:t>
            </a:r>
            <a:r>
              <a:rPr lang="en-US" dirty="0" smtClean="0"/>
              <a:t> </a:t>
            </a:r>
            <a:r>
              <a:rPr lang="en-US" dirty="0" err="1" smtClean="0"/>
              <a:t>cumplir</a:t>
            </a:r>
            <a:r>
              <a:rPr lang="en-US" dirty="0" smtClean="0"/>
              <a:t> con </a:t>
            </a:r>
            <a:r>
              <a:rPr lang="en-US" dirty="0" err="1" smtClean="0"/>
              <a:t>los</a:t>
            </a:r>
            <a:r>
              <a:rPr lang="en-US" dirty="0" smtClean="0"/>
              <a:t> </a:t>
            </a:r>
            <a:r>
              <a:rPr lang="en-US" dirty="0" err="1" smtClean="0"/>
              <a:t>siguientes</a:t>
            </a:r>
            <a:r>
              <a:rPr lang="en-US" dirty="0" smtClean="0"/>
              <a:t> </a:t>
            </a:r>
            <a:r>
              <a:rPr lang="en-US" dirty="0" err="1" smtClean="0"/>
              <a:t>criterios</a:t>
            </a:r>
            <a:r>
              <a:rPr lang="en-US" dirty="0" smtClean="0"/>
              <a:t>:</a:t>
            </a:r>
          </a:p>
          <a:p>
            <a:pPr algn="just"/>
            <a:r>
              <a:rPr lang="en-US" dirty="0" smtClean="0"/>
              <a:t>• </a:t>
            </a:r>
            <a:r>
              <a:rPr lang="en-US" dirty="0" err="1" smtClean="0"/>
              <a:t>Sensibilidad</a:t>
            </a:r>
            <a:r>
              <a:rPr lang="en-US" dirty="0" smtClean="0"/>
              <a:t>: </a:t>
            </a:r>
            <a:r>
              <a:rPr lang="en-US" dirty="0" err="1" smtClean="0"/>
              <a:t>capacidad</a:t>
            </a:r>
            <a:r>
              <a:rPr lang="en-US" dirty="0" smtClean="0"/>
              <a:t> de </a:t>
            </a:r>
            <a:r>
              <a:rPr lang="en-US" dirty="0" err="1" smtClean="0"/>
              <a:t>detectar</a:t>
            </a:r>
            <a:r>
              <a:rPr lang="en-US" dirty="0" smtClean="0"/>
              <a:t> </a:t>
            </a:r>
            <a:r>
              <a:rPr lang="en-US" dirty="0" err="1" smtClean="0"/>
              <a:t>todas</a:t>
            </a:r>
            <a:r>
              <a:rPr lang="en-US" dirty="0" smtClean="0"/>
              <a:t> las </a:t>
            </a:r>
            <a:r>
              <a:rPr lang="en-US" dirty="0" err="1" smtClean="0"/>
              <a:t>condiciones</a:t>
            </a:r>
            <a:r>
              <a:rPr lang="en-US" dirty="0" smtClean="0"/>
              <a:t> </a:t>
            </a:r>
            <a:r>
              <a:rPr lang="en-US" dirty="0" err="1" smtClean="0"/>
              <a:t>anormales</a:t>
            </a:r>
            <a:r>
              <a:rPr lang="en-US" dirty="0" smtClean="0"/>
              <a:t>, </a:t>
            </a:r>
            <a:r>
              <a:rPr lang="en-US" dirty="0" err="1" smtClean="0"/>
              <a:t>cuyo</a:t>
            </a:r>
            <a:r>
              <a:rPr lang="en-US" dirty="0" smtClean="0"/>
              <a:t> </a:t>
            </a:r>
            <a:r>
              <a:rPr lang="en-US" dirty="0" err="1" smtClean="0"/>
              <a:t>sistema</a:t>
            </a:r>
            <a:r>
              <a:rPr lang="en-US" dirty="0" smtClean="0"/>
              <a:t> </a:t>
            </a:r>
            <a:r>
              <a:rPr lang="en-US" dirty="0" err="1" smtClean="0"/>
              <a:t>está</a:t>
            </a:r>
            <a:r>
              <a:rPr lang="en-US" dirty="0" smtClean="0"/>
              <a:t> </a:t>
            </a:r>
            <a:r>
              <a:rPr lang="en-US" dirty="0" err="1" smtClean="0"/>
              <a:t>diseñado</a:t>
            </a:r>
            <a:r>
              <a:rPr lang="en-US" dirty="0" smtClean="0"/>
              <a:t> para </a:t>
            </a:r>
            <a:r>
              <a:rPr lang="en-US" dirty="0" err="1" smtClean="0"/>
              <a:t>detectar</a:t>
            </a:r>
            <a:endParaRPr lang="en-US" dirty="0" smtClean="0"/>
          </a:p>
          <a:p>
            <a:pPr algn="just"/>
            <a:r>
              <a:rPr lang="en-US" dirty="0" smtClean="0"/>
              <a:t>• </a:t>
            </a:r>
            <a:r>
              <a:rPr lang="en-US" dirty="0" err="1" smtClean="0"/>
              <a:t>Selectividad</a:t>
            </a:r>
            <a:r>
              <a:rPr lang="en-US" dirty="0" smtClean="0"/>
              <a:t>: </a:t>
            </a:r>
            <a:r>
              <a:rPr lang="en-US" dirty="0" err="1" smtClean="0"/>
              <a:t>capacidad</a:t>
            </a:r>
            <a:r>
              <a:rPr lang="en-US" dirty="0" smtClean="0"/>
              <a:t> para </a:t>
            </a:r>
            <a:r>
              <a:rPr lang="en-US" dirty="0" err="1" smtClean="0"/>
              <a:t>iniciar</a:t>
            </a:r>
            <a:r>
              <a:rPr lang="en-US" dirty="0" smtClean="0"/>
              <a:t> el </a:t>
            </a:r>
            <a:r>
              <a:rPr lang="en-US" dirty="0" err="1" smtClean="0"/>
              <a:t>aislamiento</a:t>
            </a:r>
            <a:r>
              <a:rPr lang="en-US" dirty="0" smtClean="0"/>
              <a:t> de solo la parte </a:t>
            </a:r>
            <a:r>
              <a:rPr lang="en-US" dirty="0" err="1" smtClean="0"/>
              <a:t>defectuosa</a:t>
            </a:r>
            <a:r>
              <a:rPr lang="en-US" dirty="0" smtClean="0"/>
              <a:t> del </a:t>
            </a:r>
            <a:r>
              <a:rPr lang="en-US" dirty="0" err="1" smtClean="0"/>
              <a:t>sistema</a:t>
            </a:r>
            <a:r>
              <a:rPr lang="en-US" dirty="0" smtClean="0"/>
              <a:t> de </a:t>
            </a:r>
            <a:r>
              <a:rPr lang="en-US" dirty="0" err="1" smtClean="0"/>
              <a:t>energía</a:t>
            </a:r>
            <a:endParaRPr lang="en-US" dirty="0" smtClean="0"/>
          </a:p>
          <a:p>
            <a:pPr algn="just"/>
            <a:r>
              <a:rPr lang="en-US" dirty="0" smtClean="0"/>
              <a:t>• </a:t>
            </a:r>
            <a:r>
              <a:rPr lang="en-US" dirty="0" err="1" smtClean="0"/>
              <a:t>Confiabilidad</a:t>
            </a:r>
            <a:r>
              <a:rPr lang="en-US" dirty="0" smtClean="0"/>
              <a:t>: </a:t>
            </a:r>
            <a:r>
              <a:rPr lang="en-US" dirty="0" err="1" smtClean="0"/>
              <a:t>capacidad</a:t>
            </a:r>
            <a:r>
              <a:rPr lang="en-US" dirty="0" smtClean="0"/>
              <a:t> de </a:t>
            </a:r>
            <a:r>
              <a:rPr lang="en-US" dirty="0" err="1" smtClean="0"/>
              <a:t>operar</a:t>
            </a:r>
            <a:r>
              <a:rPr lang="en-US" dirty="0" smtClean="0"/>
              <a:t> con </a:t>
            </a:r>
            <a:r>
              <a:rPr lang="en-US" dirty="0" err="1" smtClean="0"/>
              <a:t>fallas</a:t>
            </a:r>
            <a:r>
              <a:rPr lang="en-US" dirty="0" smtClean="0"/>
              <a:t> o </a:t>
            </a:r>
            <a:r>
              <a:rPr lang="en-US" dirty="0" err="1" smtClean="0"/>
              <a:t>operaciones</a:t>
            </a:r>
            <a:r>
              <a:rPr lang="en-US" dirty="0" smtClean="0"/>
              <a:t> </a:t>
            </a:r>
            <a:r>
              <a:rPr lang="en-US" dirty="0" err="1" smtClean="0"/>
              <a:t>incorrectas</a:t>
            </a:r>
            <a:r>
              <a:rPr lang="en-US" dirty="0" smtClean="0"/>
              <a:t> </a:t>
            </a:r>
            <a:r>
              <a:rPr lang="en-US" dirty="0" err="1" smtClean="0"/>
              <a:t>mínimas</a:t>
            </a:r>
            <a:endParaRPr lang="en-US" dirty="0" smtClean="0"/>
          </a:p>
          <a:p>
            <a:pPr algn="just"/>
            <a:r>
              <a:rPr lang="en-US" dirty="0" smtClean="0"/>
              <a:t>• </a:t>
            </a:r>
            <a:r>
              <a:rPr lang="en-US" dirty="0" err="1" smtClean="0"/>
              <a:t>Eficacia</a:t>
            </a:r>
            <a:r>
              <a:rPr lang="en-US" dirty="0" smtClean="0"/>
              <a:t> </a:t>
            </a:r>
            <a:r>
              <a:rPr lang="en-US" dirty="0" err="1" smtClean="0"/>
              <a:t>económica</a:t>
            </a:r>
            <a:r>
              <a:rPr lang="en-US" dirty="0" smtClean="0"/>
              <a:t>: </a:t>
            </a:r>
            <a:r>
              <a:rPr lang="en-US" dirty="0" err="1" smtClean="0"/>
              <a:t>capacidad</a:t>
            </a:r>
            <a:r>
              <a:rPr lang="en-US" dirty="0" smtClean="0"/>
              <a:t> para </a:t>
            </a:r>
            <a:r>
              <a:rPr lang="en-US" dirty="0" err="1" smtClean="0"/>
              <a:t>cumplir</a:t>
            </a:r>
            <a:r>
              <a:rPr lang="en-US" dirty="0" smtClean="0"/>
              <a:t> con </a:t>
            </a:r>
            <a:r>
              <a:rPr lang="en-US" dirty="0" err="1" smtClean="0"/>
              <a:t>todas</a:t>
            </a:r>
            <a:r>
              <a:rPr lang="en-US" dirty="0" smtClean="0"/>
              <a:t> las </a:t>
            </a:r>
            <a:r>
              <a:rPr lang="en-US" dirty="0" err="1" smtClean="0"/>
              <a:t>funciones</a:t>
            </a:r>
            <a:r>
              <a:rPr lang="en-US" dirty="0" smtClean="0"/>
              <a:t> </a:t>
            </a:r>
            <a:r>
              <a:rPr lang="en-US" dirty="0" err="1" smtClean="0"/>
              <a:t>necesarias</a:t>
            </a:r>
            <a:r>
              <a:rPr lang="en-US" dirty="0" smtClean="0"/>
              <a:t> a un </a:t>
            </a:r>
            <a:r>
              <a:rPr lang="en-US" dirty="0" err="1" smtClean="0"/>
              <a:t>costo</a:t>
            </a:r>
            <a:r>
              <a:rPr lang="en-US" dirty="0" smtClean="0"/>
              <a:t> </a:t>
            </a:r>
            <a:r>
              <a:rPr lang="en-US" dirty="0" err="1" smtClean="0"/>
              <a:t>mínimo</a:t>
            </a:r>
            <a:endParaRPr lang="en-US" dirty="0" smtClean="0"/>
          </a:p>
          <a:p>
            <a:pPr algn="just"/>
            <a:r>
              <a:rPr lang="en-US" dirty="0" smtClean="0"/>
              <a:t>• </a:t>
            </a:r>
            <a:r>
              <a:rPr lang="en-US" dirty="0" err="1" smtClean="0"/>
              <a:t>Redundancia</a:t>
            </a:r>
            <a:r>
              <a:rPr lang="en-US" dirty="0" smtClean="0"/>
              <a:t> </a:t>
            </a:r>
            <a:r>
              <a:rPr lang="en-US" dirty="0" err="1" smtClean="0"/>
              <a:t>mejorada</a:t>
            </a:r>
            <a:r>
              <a:rPr lang="en-US" dirty="0" smtClean="0"/>
              <a:t>: </a:t>
            </a:r>
            <a:r>
              <a:rPr lang="en-US" dirty="0" err="1" smtClean="0"/>
              <a:t>aplicación</a:t>
            </a:r>
            <a:r>
              <a:rPr lang="en-US" dirty="0" smtClean="0"/>
              <a:t> de </a:t>
            </a:r>
            <a:r>
              <a:rPr lang="en-US" dirty="0" err="1" smtClean="0"/>
              <a:t>sistemas</a:t>
            </a:r>
            <a:r>
              <a:rPr lang="en-US" dirty="0" smtClean="0"/>
              <a:t> de </a:t>
            </a:r>
            <a:r>
              <a:rPr lang="en-US" dirty="0" err="1" smtClean="0"/>
              <a:t>relés</a:t>
            </a:r>
            <a:r>
              <a:rPr lang="en-US" dirty="0" smtClean="0"/>
              <a:t> </a:t>
            </a:r>
            <a:r>
              <a:rPr lang="en-US" dirty="0" err="1" smtClean="0"/>
              <a:t>primarios</a:t>
            </a:r>
            <a:r>
              <a:rPr lang="en-US" dirty="0" smtClean="0"/>
              <a:t> y de </a:t>
            </a:r>
            <a:r>
              <a:rPr lang="en-US" dirty="0" err="1" smtClean="0"/>
              <a:t>respaldo</a:t>
            </a:r>
            <a:r>
              <a:rPr lang="en-US" dirty="0" smtClean="0"/>
              <a:t> para </a:t>
            </a:r>
            <a:r>
              <a:rPr lang="en-US" dirty="0" err="1" smtClean="0"/>
              <a:t>equipos</a:t>
            </a:r>
            <a:r>
              <a:rPr lang="en-US" dirty="0" smtClean="0"/>
              <a:t> </a:t>
            </a:r>
            <a:r>
              <a:rPr lang="en-US" dirty="0" err="1" smtClean="0"/>
              <a:t>importantes</a:t>
            </a:r>
            <a:endParaRPr lang="en-US" dirty="0" smtClean="0"/>
          </a:p>
        </p:txBody>
      </p:sp>
    </p:spTree>
    <p:extLst>
      <p:ext uri="{BB962C8B-B14F-4D97-AF65-F5344CB8AC3E}">
        <p14:creationId xmlns:p14="http://schemas.microsoft.com/office/powerpoint/2010/main" val="176793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5686568" cy="6186309"/>
          </a:xfrm>
          <a:prstGeom prst="rect">
            <a:avLst/>
          </a:prstGeom>
        </p:spPr>
        <p:txBody>
          <a:bodyPr wrap="square">
            <a:spAutoFit/>
          </a:bodyPr>
          <a:lstStyle/>
          <a:p>
            <a:pPr algn="just"/>
            <a:r>
              <a:rPr lang="en-US" b="1" dirty="0" smtClean="0"/>
              <a:t>1.3. Los </a:t>
            </a:r>
            <a:r>
              <a:rPr lang="en-US" b="1" dirty="0" err="1" smtClean="0"/>
              <a:t>componentes</a:t>
            </a:r>
            <a:r>
              <a:rPr lang="en-US" b="1" dirty="0" smtClean="0"/>
              <a:t> </a:t>
            </a:r>
            <a:r>
              <a:rPr lang="en-US" b="1" dirty="0" err="1" smtClean="0"/>
              <a:t>principales</a:t>
            </a:r>
            <a:r>
              <a:rPr lang="en-US" b="1" dirty="0" smtClean="0"/>
              <a:t> de </a:t>
            </a:r>
            <a:r>
              <a:rPr lang="en-US" b="1" dirty="0" err="1" smtClean="0"/>
              <a:t>los</a:t>
            </a:r>
            <a:r>
              <a:rPr lang="en-US" b="1" dirty="0" smtClean="0"/>
              <a:t> </a:t>
            </a:r>
            <a:r>
              <a:rPr lang="en-US" b="1" dirty="0" err="1" smtClean="0"/>
              <a:t>sistemas</a:t>
            </a:r>
            <a:r>
              <a:rPr lang="en-US" b="1" dirty="0" smtClean="0"/>
              <a:t> de </a:t>
            </a:r>
            <a:r>
              <a:rPr lang="en-US" b="1" dirty="0" err="1" smtClean="0"/>
              <a:t>relés</a:t>
            </a:r>
            <a:endParaRPr lang="en-US" b="1" dirty="0" smtClean="0"/>
          </a:p>
          <a:p>
            <a:pPr algn="just"/>
            <a:endParaRPr lang="en-US" dirty="0" smtClean="0"/>
          </a:p>
          <a:p>
            <a:pPr algn="just"/>
            <a:r>
              <a:rPr lang="en-US" dirty="0" smtClean="0"/>
              <a:t>Los </a:t>
            </a:r>
            <a:r>
              <a:rPr lang="en-US" dirty="0" err="1" smtClean="0"/>
              <a:t>siguientes</a:t>
            </a:r>
            <a:r>
              <a:rPr lang="en-US" dirty="0" smtClean="0"/>
              <a:t> son </a:t>
            </a:r>
            <a:r>
              <a:rPr lang="en-US" dirty="0" err="1" smtClean="0"/>
              <a:t>los</a:t>
            </a:r>
            <a:r>
              <a:rPr lang="en-US" dirty="0" smtClean="0"/>
              <a:t>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relés</a:t>
            </a:r>
            <a:r>
              <a:rPr lang="en-US" dirty="0" smtClean="0"/>
              <a:t>:</a:t>
            </a:r>
          </a:p>
          <a:p>
            <a:pPr algn="just"/>
            <a:r>
              <a:rPr lang="en-US" dirty="0" smtClean="0"/>
              <a:t>• </a:t>
            </a:r>
            <a:r>
              <a:rPr lang="en-US" dirty="0" err="1" smtClean="0"/>
              <a:t>Relés</a:t>
            </a:r>
            <a:endParaRPr lang="en-US" dirty="0" smtClean="0"/>
          </a:p>
          <a:p>
            <a:pPr algn="just"/>
            <a:r>
              <a:rPr lang="en-US" dirty="0" smtClean="0"/>
              <a:t>• </a:t>
            </a:r>
            <a:r>
              <a:rPr lang="en-US" dirty="0" err="1" smtClean="0"/>
              <a:t>Interruptores</a:t>
            </a:r>
            <a:r>
              <a:rPr lang="en-US" dirty="0" smtClean="0"/>
              <a:t> de control y </a:t>
            </a:r>
            <a:r>
              <a:rPr lang="en-US" dirty="0" err="1" smtClean="0"/>
              <a:t>prueba</a:t>
            </a:r>
            <a:endParaRPr lang="en-US" dirty="0" smtClean="0"/>
          </a:p>
          <a:p>
            <a:pPr algn="just"/>
            <a:r>
              <a:rPr lang="en-US" dirty="0" smtClean="0"/>
              <a:t>• </a:t>
            </a:r>
            <a:r>
              <a:rPr lang="en-US" dirty="0" err="1" smtClean="0"/>
              <a:t>Transformadores</a:t>
            </a:r>
            <a:r>
              <a:rPr lang="en-US" dirty="0" smtClean="0"/>
              <a:t> </a:t>
            </a:r>
            <a:r>
              <a:rPr lang="en-US" dirty="0" err="1" smtClean="0"/>
              <a:t>auxiliares</a:t>
            </a:r>
            <a:endParaRPr lang="en-US" dirty="0" smtClean="0"/>
          </a:p>
          <a:p>
            <a:pPr algn="just"/>
            <a:r>
              <a:rPr lang="en-US" dirty="0" smtClean="0"/>
              <a:t>• </a:t>
            </a:r>
            <a:r>
              <a:rPr lang="en-US" dirty="0" err="1" smtClean="0"/>
              <a:t>Bloques</a:t>
            </a:r>
            <a:r>
              <a:rPr lang="en-US" dirty="0" smtClean="0"/>
              <a:t> de </a:t>
            </a:r>
            <a:r>
              <a:rPr lang="en-US" dirty="0" err="1" smtClean="0"/>
              <a:t>terminales</a:t>
            </a:r>
            <a:endParaRPr lang="en-US" dirty="0" smtClean="0"/>
          </a:p>
          <a:p>
            <a:pPr algn="just"/>
            <a:r>
              <a:rPr lang="en-US" dirty="0" smtClean="0"/>
              <a:t>• </a:t>
            </a:r>
            <a:r>
              <a:rPr lang="en-US" dirty="0" err="1" smtClean="0"/>
              <a:t>Cableado</a:t>
            </a:r>
            <a:r>
              <a:rPr lang="en-US" dirty="0" smtClean="0"/>
              <a:t> y </a:t>
            </a:r>
            <a:r>
              <a:rPr lang="en-US" dirty="0" err="1" smtClean="0"/>
              <a:t>cableado</a:t>
            </a:r>
            <a:endParaRPr lang="en-US" dirty="0" smtClean="0"/>
          </a:p>
          <a:p>
            <a:pPr algn="just"/>
            <a:r>
              <a:rPr lang="en-US" dirty="0" smtClean="0"/>
              <a:t>El </a:t>
            </a:r>
            <a:r>
              <a:rPr lang="en-US" dirty="0" err="1" smtClean="0"/>
              <a:t>relé</a:t>
            </a:r>
            <a:r>
              <a:rPr lang="en-US" dirty="0" smtClean="0"/>
              <a:t> </a:t>
            </a:r>
            <a:r>
              <a:rPr lang="en-US" dirty="0" err="1" smtClean="0"/>
              <a:t>es</a:t>
            </a:r>
            <a:r>
              <a:rPr lang="en-US" dirty="0" smtClean="0"/>
              <a:t> un </a:t>
            </a:r>
            <a:r>
              <a:rPr lang="en-US" dirty="0" err="1" smtClean="0"/>
              <a:t>dispositivo</a:t>
            </a:r>
            <a:r>
              <a:rPr lang="en-US" dirty="0" smtClean="0"/>
              <a:t> que </a:t>
            </a:r>
            <a:r>
              <a:rPr lang="en-US" dirty="0" err="1" smtClean="0"/>
              <a:t>recibe</a:t>
            </a:r>
            <a:r>
              <a:rPr lang="en-US" dirty="0" smtClean="0"/>
              <a:t> </a:t>
            </a:r>
            <a:r>
              <a:rPr lang="en-US" dirty="0" err="1" smtClean="0"/>
              <a:t>información</a:t>
            </a:r>
            <a:r>
              <a:rPr lang="en-US" dirty="0" smtClean="0"/>
              <a:t> de </a:t>
            </a:r>
            <a:r>
              <a:rPr lang="en-US" dirty="0" err="1" smtClean="0"/>
              <a:t>los</a:t>
            </a:r>
            <a:r>
              <a:rPr lang="en-US" dirty="0" smtClean="0"/>
              <a:t> </a:t>
            </a:r>
            <a:r>
              <a:rPr lang="en-US" dirty="0" err="1" smtClean="0"/>
              <a:t>transformadores</a:t>
            </a:r>
            <a:r>
              <a:rPr lang="en-US" dirty="0" smtClean="0"/>
              <a:t> de </a:t>
            </a:r>
            <a:r>
              <a:rPr lang="en-US" dirty="0" err="1" smtClean="0"/>
              <a:t>instrumentos</a:t>
            </a:r>
            <a:r>
              <a:rPr lang="en-US" dirty="0" smtClean="0"/>
              <a:t> </a:t>
            </a:r>
            <a:r>
              <a:rPr lang="en-US" dirty="0" err="1" smtClean="0"/>
              <a:t>sobre</a:t>
            </a:r>
            <a:r>
              <a:rPr lang="en-US" dirty="0" smtClean="0"/>
              <a:t> </a:t>
            </a:r>
            <a:r>
              <a:rPr lang="en-US" dirty="0" err="1" smtClean="0"/>
              <a:t>los</a:t>
            </a:r>
            <a:r>
              <a:rPr lang="en-US" dirty="0" smtClean="0"/>
              <a:t> </a:t>
            </a:r>
            <a:r>
              <a:rPr lang="en-US" dirty="0" err="1" smtClean="0"/>
              <a:t>valores</a:t>
            </a:r>
            <a:r>
              <a:rPr lang="en-US" dirty="0" smtClean="0"/>
              <a:t> del </a:t>
            </a:r>
            <a:r>
              <a:rPr lang="en-US" dirty="0" err="1" smtClean="0"/>
              <a:t>sistema</a:t>
            </a:r>
            <a:r>
              <a:rPr lang="en-US" dirty="0" smtClean="0"/>
              <a:t> de </a:t>
            </a:r>
            <a:r>
              <a:rPr lang="en-US" dirty="0" err="1" smtClean="0"/>
              <a:t>energía</a:t>
            </a:r>
            <a:r>
              <a:rPr lang="en-US" dirty="0" smtClean="0"/>
              <a:t> (</a:t>
            </a:r>
            <a:r>
              <a:rPr lang="en-US" dirty="0" err="1" smtClean="0"/>
              <a:t>principalmente</a:t>
            </a:r>
            <a:r>
              <a:rPr lang="en-US" dirty="0" smtClean="0"/>
              <a:t> </a:t>
            </a:r>
            <a:r>
              <a:rPr lang="en-US" dirty="0" err="1" smtClean="0"/>
              <a:t>corrientes</a:t>
            </a:r>
            <a:r>
              <a:rPr lang="en-US" dirty="0" smtClean="0"/>
              <a:t> y </a:t>
            </a:r>
            <a:r>
              <a:rPr lang="en-US" dirty="0" err="1" smtClean="0"/>
              <a:t>voltajes</a:t>
            </a:r>
            <a:r>
              <a:rPr lang="en-US" dirty="0" smtClean="0"/>
              <a:t>), lo </a:t>
            </a:r>
            <a:r>
              <a:rPr lang="en-US" dirty="0" err="1" smtClean="0"/>
              <a:t>monitorea</a:t>
            </a:r>
            <a:r>
              <a:rPr lang="en-US" dirty="0" smtClean="0"/>
              <a:t> y </a:t>
            </a:r>
            <a:r>
              <a:rPr lang="en-US" dirty="0" err="1" smtClean="0"/>
              <a:t>actúa</a:t>
            </a:r>
            <a:r>
              <a:rPr lang="en-US" dirty="0" smtClean="0"/>
              <a:t> </a:t>
            </a:r>
            <a:r>
              <a:rPr lang="en-US" dirty="0" err="1" smtClean="0"/>
              <a:t>cuando</a:t>
            </a:r>
            <a:r>
              <a:rPr lang="en-US" dirty="0" smtClean="0"/>
              <a:t> </a:t>
            </a:r>
            <a:r>
              <a:rPr lang="en-US" dirty="0" err="1" smtClean="0"/>
              <a:t>los</a:t>
            </a:r>
            <a:r>
              <a:rPr lang="en-US" dirty="0" smtClean="0"/>
              <a:t> </a:t>
            </a:r>
            <a:r>
              <a:rPr lang="en-US" dirty="0" err="1" smtClean="0"/>
              <a:t>valores</a:t>
            </a:r>
            <a:r>
              <a:rPr lang="en-US" dirty="0" smtClean="0"/>
              <a:t> se </a:t>
            </a:r>
            <a:r>
              <a:rPr lang="en-US" dirty="0" err="1" smtClean="0"/>
              <a:t>desvían</a:t>
            </a:r>
            <a:r>
              <a:rPr lang="en-US" dirty="0" smtClean="0"/>
              <a:t> de </a:t>
            </a:r>
            <a:r>
              <a:rPr lang="en-US" dirty="0" err="1" smtClean="0"/>
              <a:t>los</a:t>
            </a:r>
            <a:r>
              <a:rPr lang="en-US" dirty="0" smtClean="0"/>
              <a:t> </a:t>
            </a:r>
            <a:r>
              <a:rPr lang="en-US" dirty="0" err="1" smtClean="0"/>
              <a:t>valores</a:t>
            </a:r>
            <a:r>
              <a:rPr lang="en-US" dirty="0" smtClean="0"/>
              <a:t> </a:t>
            </a:r>
            <a:r>
              <a:rPr lang="en-US" dirty="0" err="1" smtClean="0"/>
              <a:t>predeterminados</a:t>
            </a:r>
            <a:r>
              <a:rPr lang="en-US" dirty="0" smtClean="0"/>
              <a:t> </a:t>
            </a:r>
            <a:r>
              <a:rPr lang="en-US" dirty="0" err="1" smtClean="0"/>
              <a:t>originalmente</a:t>
            </a:r>
            <a:r>
              <a:rPr lang="en-US" dirty="0" smtClean="0"/>
              <a:t> (</a:t>
            </a:r>
            <a:r>
              <a:rPr lang="en-US" dirty="0" err="1" smtClean="0"/>
              <a:t>los</a:t>
            </a:r>
            <a:r>
              <a:rPr lang="en-US" dirty="0" smtClean="0"/>
              <a:t> </a:t>
            </a:r>
            <a:r>
              <a:rPr lang="en-US" dirty="0" err="1" smtClean="0"/>
              <a:t>llamados</a:t>
            </a:r>
            <a:r>
              <a:rPr lang="en-US" dirty="0" smtClean="0"/>
              <a:t> </a:t>
            </a:r>
            <a:r>
              <a:rPr lang="en-US" dirty="0" err="1" smtClean="0"/>
              <a:t>ajustes</a:t>
            </a:r>
            <a:r>
              <a:rPr lang="en-US" dirty="0" smtClean="0"/>
              <a:t>). </a:t>
            </a:r>
            <a:r>
              <a:rPr lang="en-US" dirty="0" err="1" smtClean="0"/>
              <a:t>Por</a:t>
            </a:r>
            <a:r>
              <a:rPr lang="en-US" dirty="0" smtClean="0"/>
              <a:t> </a:t>
            </a:r>
            <a:r>
              <a:rPr lang="en-US" dirty="0" err="1" smtClean="0"/>
              <a:t>ejemplo</a:t>
            </a:r>
            <a:r>
              <a:rPr lang="en-US" dirty="0" smtClean="0"/>
              <a:t>, el </a:t>
            </a:r>
            <a:r>
              <a:rPr lang="en-US" dirty="0" err="1" smtClean="0"/>
              <a:t>relé</a:t>
            </a:r>
            <a:r>
              <a:rPr lang="en-US" dirty="0" smtClean="0"/>
              <a:t> de </a:t>
            </a:r>
            <a:r>
              <a:rPr lang="en-US" dirty="0" err="1" smtClean="0"/>
              <a:t>sobrecorriente</a:t>
            </a:r>
            <a:r>
              <a:rPr lang="en-US" dirty="0" smtClean="0"/>
              <a:t> </a:t>
            </a:r>
            <a:r>
              <a:rPr lang="en-US" dirty="0" err="1" smtClean="0"/>
              <a:t>monitoreará</a:t>
            </a:r>
            <a:r>
              <a:rPr lang="en-US" dirty="0" smtClean="0"/>
              <a:t> la </a:t>
            </a:r>
            <a:r>
              <a:rPr lang="en-US" dirty="0" err="1" smtClean="0"/>
              <a:t>corriente</a:t>
            </a:r>
            <a:r>
              <a:rPr lang="en-US" dirty="0" smtClean="0"/>
              <a:t> </a:t>
            </a:r>
            <a:r>
              <a:rPr lang="en-US" dirty="0" err="1" smtClean="0"/>
              <a:t>en</a:t>
            </a:r>
            <a:r>
              <a:rPr lang="en-US" dirty="0" smtClean="0"/>
              <a:t> el </a:t>
            </a:r>
            <a:r>
              <a:rPr lang="en-US" dirty="0" err="1" smtClean="0"/>
              <a:t>circuito</a:t>
            </a:r>
            <a:r>
              <a:rPr lang="en-US" dirty="0" smtClean="0"/>
              <a:t> que </a:t>
            </a:r>
            <a:r>
              <a:rPr lang="en-US" dirty="0" err="1" smtClean="0"/>
              <a:t>está</a:t>
            </a:r>
            <a:r>
              <a:rPr lang="en-US" dirty="0" smtClean="0"/>
              <a:t> </a:t>
            </a:r>
            <a:r>
              <a:rPr lang="en-US" dirty="0" err="1" smtClean="0"/>
              <a:t>protegiendo</a:t>
            </a:r>
            <a:r>
              <a:rPr lang="en-US" dirty="0" smtClean="0"/>
              <a:t> y </a:t>
            </a:r>
            <a:r>
              <a:rPr lang="en-US" dirty="0" err="1" smtClean="0"/>
              <a:t>actuará</a:t>
            </a:r>
            <a:r>
              <a:rPr lang="en-US" dirty="0" smtClean="0"/>
              <a:t> </a:t>
            </a:r>
            <a:r>
              <a:rPr lang="en-US" dirty="0" err="1" smtClean="0"/>
              <a:t>si</a:t>
            </a:r>
            <a:r>
              <a:rPr lang="en-US" dirty="0" smtClean="0"/>
              <a:t> un valor de </a:t>
            </a:r>
            <a:r>
              <a:rPr lang="en-US" dirty="0" err="1" smtClean="0"/>
              <a:t>esta</a:t>
            </a:r>
            <a:r>
              <a:rPr lang="en-US" dirty="0" smtClean="0"/>
              <a:t> </a:t>
            </a:r>
            <a:r>
              <a:rPr lang="en-US" dirty="0" err="1" smtClean="0"/>
              <a:t>corriente</a:t>
            </a:r>
            <a:r>
              <a:rPr lang="en-US" dirty="0" smtClean="0"/>
              <a:t> </a:t>
            </a:r>
            <a:r>
              <a:rPr lang="en-US" dirty="0" err="1" smtClean="0"/>
              <a:t>supera</a:t>
            </a:r>
            <a:r>
              <a:rPr lang="en-US" dirty="0" smtClean="0"/>
              <a:t> el </a:t>
            </a:r>
            <a:r>
              <a:rPr lang="en-US" dirty="0" err="1" smtClean="0"/>
              <a:t>ajuste</a:t>
            </a:r>
            <a:r>
              <a:rPr lang="en-US" dirty="0" smtClean="0"/>
              <a:t>. El </a:t>
            </a:r>
            <a:r>
              <a:rPr lang="en-US" dirty="0" err="1" smtClean="0"/>
              <a:t>relé</a:t>
            </a:r>
            <a:r>
              <a:rPr lang="en-US" dirty="0" smtClean="0"/>
              <a:t> de </a:t>
            </a:r>
            <a:r>
              <a:rPr lang="en-US" dirty="0" err="1" smtClean="0"/>
              <a:t>bajo</a:t>
            </a:r>
            <a:r>
              <a:rPr lang="en-US" dirty="0" smtClean="0"/>
              <a:t> </a:t>
            </a:r>
            <a:r>
              <a:rPr lang="en-US" dirty="0" err="1" smtClean="0"/>
              <a:t>voltaje</a:t>
            </a:r>
            <a:r>
              <a:rPr lang="en-US" dirty="0" smtClean="0"/>
              <a:t> </a:t>
            </a:r>
            <a:r>
              <a:rPr lang="en-US" dirty="0" err="1" smtClean="0"/>
              <a:t>monitoreará</a:t>
            </a:r>
            <a:r>
              <a:rPr lang="en-US" dirty="0" smtClean="0"/>
              <a:t> el </a:t>
            </a:r>
            <a:r>
              <a:rPr lang="en-US" dirty="0" err="1" smtClean="0"/>
              <a:t>voltaje</a:t>
            </a:r>
            <a:r>
              <a:rPr lang="en-US" dirty="0" smtClean="0"/>
              <a:t> y </a:t>
            </a:r>
            <a:r>
              <a:rPr lang="en-US" dirty="0" err="1" smtClean="0"/>
              <a:t>actuará</a:t>
            </a:r>
            <a:r>
              <a:rPr lang="en-US" dirty="0" smtClean="0"/>
              <a:t> </a:t>
            </a:r>
            <a:r>
              <a:rPr lang="en-US" dirty="0" err="1" smtClean="0"/>
              <a:t>cuando</a:t>
            </a:r>
            <a:r>
              <a:rPr lang="en-US" dirty="0" smtClean="0"/>
              <a:t> el </a:t>
            </a:r>
            <a:r>
              <a:rPr lang="en-US" dirty="0" err="1" smtClean="0"/>
              <a:t>voltaje</a:t>
            </a:r>
            <a:r>
              <a:rPr lang="en-US" dirty="0" smtClean="0"/>
              <a:t> sea </a:t>
            </a:r>
            <a:r>
              <a:rPr lang="en-US" dirty="0" err="1" smtClean="0"/>
              <a:t>más</a:t>
            </a:r>
            <a:r>
              <a:rPr lang="en-US" dirty="0" smtClean="0"/>
              <a:t> </a:t>
            </a:r>
            <a:r>
              <a:rPr lang="en-US" dirty="0" err="1" smtClean="0"/>
              <a:t>bajo</a:t>
            </a:r>
            <a:r>
              <a:rPr lang="en-US" dirty="0" smtClean="0"/>
              <a:t> que el </a:t>
            </a:r>
            <a:r>
              <a:rPr lang="en-US" dirty="0" err="1" smtClean="0"/>
              <a:t>ajuste</a:t>
            </a:r>
            <a:r>
              <a:rPr lang="en-US" dirty="0" smtClean="0"/>
              <a:t>.</a:t>
            </a:r>
          </a:p>
          <a:p>
            <a:pPr algn="just"/>
            <a:r>
              <a:rPr lang="en-US" dirty="0" smtClean="0"/>
              <a:t>Los </a:t>
            </a:r>
            <a:r>
              <a:rPr lang="en-US" dirty="0" err="1" smtClean="0"/>
              <a:t>siguientes</a:t>
            </a:r>
            <a:r>
              <a:rPr lang="en-US" dirty="0" smtClean="0"/>
              <a:t> son </a:t>
            </a:r>
            <a:r>
              <a:rPr lang="en-US" dirty="0" err="1" smtClean="0"/>
              <a:t>los</a:t>
            </a:r>
            <a:r>
              <a:rPr lang="en-US" dirty="0" smtClean="0"/>
              <a:t> </a:t>
            </a:r>
            <a:r>
              <a:rPr lang="en-US" dirty="0" err="1" smtClean="0"/>
              <a:t>principales</a:t>
            </a:r>
            <a:r>
              <a:rPr lang="en-US" dirty="0" smtClean="0"/>
              <a:t> </a:t>
            </a:r>
            <a:r>
              <a:rPr lang="en-US" dirty="0" err="1" smtClean="0"/>
              <a:t>tipos</a:t>
            </a:r>
            <a:r>
              <a:rPr lang="en-US" dirty="0" smtClean="0"/>
              <a:t> de </a:t>
            </a:r>
            <a:r>
              <a:rPr lang="en-US" dirty="0" err="1" smtClean="0"/>
              <a:t>relés</a:t>
            </a:r>
            <a:r>
              <a:rPr lang="en-US" dirty="0" smtClean="0"/>
              <a:t>:</a:t>
            </a:r>
          </a:p>
          <a:p>
            <a:pPr algn="just"/>
            <a:r>
              <a:rPr lang="en-US" dirty="0" smtClean="0"/>
              <a:t>• </a:t>
            </a:r>
            <a:r>
              <a:rPr lang="en-US" dirty="0" err="1" smtClean="0"/>
              <a:t>Electromecánica</a:t>
            </a:r>
            <a:endParaRPr lang="en-US" dirty="0" smtClean="0"/>
          </a:p>
          <a:p>
            <a:pPr algn="just"/>
            <a:r>
              <a:rPr lang="en-US" dirty="0" smtClean="0"/>
              <a:t>• </a:t>
            </a:r>
            <a:r>
              <a:rPr lang="en-US" dirty="0" err="1" smtClean="0"/>
              <a:t>Microprocesador</a:t>
            </a:r>
            <a:endParaRPr lang="en-US" dirty="0" smtClean="0"/>
          </a:p>
        </p:txBody>
      </p:sp>
      <p:sp>
        <p:nvSpPr>
          <p:cNvPr id="3" name="Rectángulo 2"/>
          <p:cNvSpPr/>
          <p:nvPr/>
        </p:nvSpPr>
        <p:spPr>
          <a:xfrm>
            <a:off x="6096000" y="409138"/>
            <a:ext cx="5818496" cy="1754326"/>
          </a:xfrm>
          <a:prstGeom prst="rect">
            <a:avLst/>
          </a:prstGeom>
        </p:spPr>
        <p:txBody>
          <a:bodyPr wrap="square">
            <a:spAutoFit/>
          </a:bodyPr>
          <a:lstStyle/>
          <a:p>
            <a:pPr algn="just"/>
            <a:r>
              <a:rPr lang="en-US" dirty="0" smtClean="0"/>
              <a:t>Se </a:t>
            </a:r>
            <a:r>
              <a:rPr lang="en-US" dirty="0" err="1" smtClean="0"/>
              <a:t>pueden</a:t>
            </a:r>
            <a:r>
              <a:rPr lang="en-US" dirty="0" smtClean="0"/>
              <a:t> </a:t>
            </a:r>
            <a:r>
              <a:rPr lang="en-US" dirty="0" err="1" smtClean="0"/>
              <a:t>instalar</a:t>
            </a:r>
            <a:r>
              <a:rPr lang="en-US" dirty="0" smtClean="0"/>
              <a:t> </a:t>
            </a:r>
            <a:r>
              <a:rPr lang="en-US" dirty="0" err="1" smtClean="0"/>
              <a:t>en</a:t>
            </a:r>
            <a:r>
              <a:rPr lang="en-US" dirty="0" smtClean="0"/>
              <a:t>:</a:t>
            </a:r>
          </a:p>
          <a:p>
            <a:pPr algn="just"/>
            <a:r>
              <a:rPr lang="en-US" dirty="0" smtClean="0"/>
              <a:t>• </a:t>
            </a:r>
            <a:r>
              <a:rPr lang="en-US" dirty="0" err="1" smtClean="0"/>
              <a:t>Bastidores</a:t>
            </a:r>
            <a:r>
              <a:rPr lang="en-US" dirty="0" smtClean="0"/>
              <a:t> de </a:t>
            </a:r>
            <a:r>
              <a:rPr lang="en-US" dirty="0" err="1" smtClean="0"/>
              <a:t>relés</a:t>
            </a:r>
            <a:endParaRPr lang="en-US" dirty="0" smtClean="0"/>
          </a:p>
          <a:p>
            <a:pPr algn="just"/>
            <a:r>
              <a:rPr lang="en-US" dirty="0" smtClean="0"/>
              <a:t>• </a:t>
            </a:r>
            <a:r>
              <a:rPr lang="en-US" dirty="0" err="1" smtClean="0"/>
              <a:t>Paneles</a:t>
            </a:r>
            <a:r>
              <a:rPr lang="en-US" dirty="0" smtClean="0"/>
              <a:t> de </a:t>
            </a:r>
            <a:r>
              <a:rPr lang="en-US" dirty="0" err="1" smtClean="0"/>
              <a:t>relés</a:t>
            </a:r>
            <a:endParaRPr lang="en-US" dirty="0" smtClean="0"/>
          </a:p>
          <a:p>
            <a:pPr algn="just"/>
            <a:r>
              <a:rPr lang="en-US" dirty="0" smtClean="0"/>
              <a:t>Como </a:t>
            </a:r>
            <a:r>
              <a:rPr lang="en-US" dirty="0" err="1" smtClean="0"/>
              <a:t>ejemplos</a:t>
            </a:r>
            <a:r>
              <a:rPr lang="en-US" dirty="0" smtClean="0"/>
              <a:t>, la Fig. 2 </a:t>
            </a:r>
            <a:r>
              <a:rPr lang="en-US" dirty="0" err="1" smtClean="0"/>
              <a:t>muestra</a:t>
            </a:r>
            <a:r>
              <a:rPr lang="en-US" dirty="0" smtClean="0"/>
              <a:t> </a:t>
            </a:r>
            <a:r>
              <a:rPr lang="en-US" dirty="0" err="1" smtClean="0"/>
              <a:t>relés</a:t>
            </a:r>
            <a:r>
              <a:rPr lang="en-US" dirty="0" smtClean="0"/>
              <a:t> </a:t>
            </a:r>
            <a:r>
              <a:rPr lang="en-US" dirty="0" err="1" smtClean="0"/>
              <a:t>electromecánicos</a:t>
            </a:r>
            <a:r>
              <a:rPr lang="en-US" dirty="0" smtClean="0"/>
              <a:t> </a:t>
            </a:r>
            <a:r>
              <a:rPr lang="en-US" dirty="0" err="1" smtClean="0"/>
              <a:t>instalados</a:t>
            </a:r>
            <a:r>
              <a:rPr lang="en-US" dirty="0" smtClean="0"/>
              <a:t> </a:t>
            </a:r>
            <a:r>
              <a:rPr lang="en-US" dirty="0" err="1" smtClean="0"/>
              <a:t>enbastidores</a:t>
            </a:r>
            <a:r>
              <a:rPr lang="en-US" dirty="0" smtClean="0"/>
              <a:t> de </a:t>
            </a:r>
            <a:r>
              <a:rPr lang="en-US" dirty="0" err="1" smtClean="0"/>
              <a:t>relés</a:t>
            </a:r>
            <a:r>
              <a:rPr lang="en-US" dirty="0" smtClean="0"/>
              <a:t>, y la Fig. 3 </a:t>
            </a:r>
            <a:r>
              <a:rPr lang="en-US" dirty="0" err="1" smtClean="0"/>
              <a:t>muestra</a:t>
            </a:r>
            <a:r>
              <a:rPr lang="en-US" dirty="0" smtClean="0"/>
              <a:t> </a:t>
            </a:r>
            <a:r>
              <a:rPr lang="en-US" dirty="0" err="1" smtClean="0"/>
              <a:t>los</a:t>
            </a:r>
            <a:r>
              <a:rPr lang="en-US" dirty="0" smtClean="0"/>
              <a:t> </a:t>
            </a:r>
            <a:r>
              <a:rPr lang="en-US" dirty="0" err="1" smtClean="0"/>
              <a:t>relés</a:t>
            </a:r>
            <a:r>
              <a:rPr lang="en-US" dirty="0" smtClean="0"/>
              <a:t> del </a:t>
            </a:r>
            <a:r>
              <a:rPr lang="en-US" dirty="0" err="1" smtClean="0"/>
              <a:t>microprocesador</a:t>
            </a:r>
            <a:r>
              <a:rPr lang="en-US" dirty="0" smtClean="0"/>
              <a:t> </a:t>
            </a:r>
            <a:r>
              <a:rPr lang="en-US" dirty="0" err="1" smtClean="0"/>
              <a:t>instalados</a:t>
            </a:r>
            <a:r>
              <a:rPr lang="en-US" dirty="0" smtClean="0"/>
              <a:t> </a:t>
            </a:r>
            <a:r>
              <a:rPr lang="en-US" dirty="0" err="1" smtClean="0"/>
              <a:t>en</a:t>
            </a:r>
            <a:r>
              <a:rPr lang="en-US" dirty="0" smtClean="0"/>
              <a:t> el panel.</a:t>
            </a:r>
          </a:p>
        </p:txBody>
      </p:sp>
      <p:pic>
        <p:nvPicPr>
          <p:cNvPr id="4" name="Imagen 3"/>
          <p:cNvPicPr>
            <a:picLocks noChangeAspect="1"/>
          </p:cNvPicPr>
          <p:nvPr/>
        </p:nvPicPr>
        <p:blipFill rotWithShape="1">
          <a:blip r:embed="rId3"/>
          <a:srcRect r="62772"/>
          <a:stretch/>
        </p:blipFill>
        <p:spPr>
          <a:xfrm>
            <a:off x="6629755" y="2163464"/>
            <a:ext cx="2106304" cy="2517720"/>
          </a:xfrm>
          <a:prstGeom prst="rect">
            <a:avLst/>
          </a:prstGeom>
        </p:spPr>
      </p:pic>
      <p:pic>
        <p:nvPicPr>
          <p:cNvPr id="5" name="Imagen 4"/>
          <p:cNvPicPr>
            <a:picLocks noChangeAspect="1"/>
          </p:cNvPicPr>
          <p:nvPr/>
        </p:nvPicPr>
        <p:blipFill rotWithShape="1">
          <a:blip r:embed="rId3"/>
          <a:srcRect l="62342"/>
          <a:stretch/>
        </p:blipFill>
        <p:spPr>
          <a:xfrm>
            <a:off x="9469982" y="2163465"/>
            <a:ext cx="2130615" cy="2517718"/>
          </a:xfrm>
          <a:prstGeom prst="rect">
            <a:avLst/>
          </a:prstGeom>
        </p:spPr>
      </p:pic>
      <p:pic>
        <p:nvPicPr>
          <p:cNvPr id="6" name="Imagen 5"/>
          <p:cNvPicPr>
            <a:picLocks noChangeAspect="1"/>
          </p:cNvPicPr>
          <p:nvPr/>
        </p:nvPicPr>
        <p:blipFill>
          <a:blip r:embed="rId4"/>
          <a:stretch>
            <a:fillRect/>
          </a:stretch>
        </p:blipFill>
        <p:spPr>
          <a:xfrm>
            <a:off x="9269814" y="4681183"/>
            <a:ext cx="2644682" cy="1919571"/>
          </a:xfrm>
          <a:prstGeom prst="rect">
            <a:avLst/>
          </a:prstGeom>
        </p:spPr>
      </p:pic>
      <p:sp>
        <p:nvSpPr>
          <p:cNvPr id="7" name="Rectángulo 6"/>
          <p:cNvSpPr/>
          <p:nvPr/>
        </p:nvSpPr>
        <p:spPr>
          <a:xfrm>
            <a:off x="5895833" y="4671472"/>
            <a:ext cx="3060082" cy="923330"/>
          </a:xfrm>
          <a:prstGeom prst="rect">
            <a:avLst/>
          </a:prstGeom>
        </p:spPr>
        <p:txBody>
          <a:bodyPr wrap="square">
            <a:spAutoFit/>
          </a:bodyPr>
          <a:lstStyle/>
          <a:p>
            <a:r>
              <a:rPr lang="en-US" b="1" dirty="0" smtClean="0"/>
              <a:t>Fig. 2. </a:t>
            </a:r>
            <a:r>
              <a:rPr lang="en-US" b="1" dirty="0" err="1" smtClean="0"/>
              <a:t>Ejemplos</a:t>
            </a:r>
            <a:r>
              <a:rPr lang="en-US" b="1" dirty="0" smtClean="0"/>
              <a:t> de </a:t>
            </a:r>
            <a:r>
              <a:rPr lang="en-US" b="1" dirty="0" err="1" smtClean="0"/>
              <a:t>relés</a:t>
            </a:r>
            <a:r>
              <a:rPr lang="en-US" b="1" dirty="0" smtClean="0"/>
              <a:t> </a:t>
            </a:r>
            <a:r>
              <a:rPr lang="en-US" b="1" dirty="0" err="1" smtClean="0"/>
              <a:t>electromecánicos</a:t>
            </a:r>
            <a:r>
              <a:rPr lang="en-US" b="1" dirty="0" smtClean="0"/>
              <a:t> </a:t>
            </a:r>
            <a:r>
              <a:rPr lang="en-US" b="1" dirty="0" err="1" smtClean="0"/>
              <a:t>instalados</a:t>
            </a:r>
            <a:r>
              <a:rPr lang="en-US" b="1" dirty="0" smtClean="0"/>
              <a:t> </a:t>
            </a:r>
            <a:r>
              <a:rPr lang="en-US" b="1" dirty="0" err="1" smtClean="0"/>
              <a:t>en</a:t>
            </a:r>
            <a:r>
              <a:rPr lang="en-US" b="1" dirty="0" smtClean="0"/>
              <a:t> </a:t>
            </a:r>
            <a:r>
              <a:rPr lang="en-US" b="1" dirty="0" err="1" smtClean="0"/>
              <a:t>Bastidores</a:t>
            </a:r>
            <a:r>
              <a:rPr lang="en-US" b="1" dirty="0" smtClean="0"/>
              <a:t> de </a:t>
            </a:r>
            <a:r>
              <a:rPr lang="en-US" b="1" dirty="0" err="1" smtClean="0"/>
              <a:t>relés</a:t>
            </a:r>
            <a:endParaRPr lang="en-US" b="1" dirty="0"/>
          </a:p>
        </p:txBody>
      </p:sp>
      <p:sp>
        <p:nvSpPr>
          <p:cNvPr id="8" name="Rectángulo 7"/>
          <p:cNvSpPr/>
          <p:nvPr/>
        </p:nvSpPr>
        <p:spPr>
          <a:xfrm>
            <a:off x="5895833" y="6066178"/>
            <a:ext cx="3248167" cy="646331"/>
          </a:xfrm>
          <a:prstGeom prst="rect">
            <a:avLst/>
          </a:prstGeom>
        </p:spPr>
        <p:txBody>
          <a:bodyPr wrap="square">
            <a:spAutoFit/>
          </a:bodyPr>
          <a:lstStyle/>
          <a:p>
            <a:r>
              <a:rPr lang="en-US" b="1" dirty="0" smtClean="0"/>
              <a:t>Fig. 3. </a:t>
            </a:r>
            <a:r>
              <a:rPr lang="en-US" b="1" dirty="0" err="1" smtClean="0"/>
              <a:t>Relés</a:t>
            </a:r>
            <a:r>
              <a:rPr lang="en-US" b="1" dirty="0" smtClean="0"/>
              <a:t> de </a:t>
            </a:r>
            <a:r>
              <a:rPr lang="en-US" b="1" dirty="0" err="1" smtClean="0"/>
              <a:t>microprocesador</a:t>
            </a:r>
            <a:r>
              <a:rPr lang="en-US" b="1" dirty="0" smtClean="0"/>
              <a:t> </a:t>
            </a:r>
            <a:r>
              <a:rPr lang="en-US" b="1" dirty="0" err="1" smtClean="0"/>
              <a:t>instalados</a:t>
            </a:r>
            <a:r>
              <a:rPr lang="en-US" b="1" dirty="0" smtClean="0"/>
              <a:t> </a:t>
            </a:r>
            <a:r>
              <a:rPr lang="en-US" b="1" dirty="0" err="1" smtClean="0"/>
              <a:t>en</a:t>
            </a:r>
            <a:r>
              <a:rPr lang="en-US" b="1" dirty="0" smtClean="0"/>
              <a:t> el panel</a:t>
            </a:r>
            <a:endParaRPr lang="en-US" b="1" dirty="0"/>
          </a:p>
        </p:txBody>
      </p:sp>
    </p:spTree>
    <p:extLst>
      <p:ext uri="{BB962C8B-B14F-4D97-AF65-F5344CB8AC3E}">
        <p14:creationId xmlns:p14="http://schemas.microsoft.com/office/powerpoint/2010/main" val="34633961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6" y="177646"/>
            <a:ext cx="5222544" cy="5909310"/>
          </a:xfrm>
          <a:prstGeom prst="rect">
            <a:avLst/>
          </a:prstGeom>
        </p:spPr>
        <p:txBody>
          <a:bodyPr wrap="square">
            <a:spAutoFit/>
          </a:bodyPr>
          <a:lstStyle/>
          <a:p>
            <a:pPr algn="just"/>
            <a:r>
              <a:rPr lang="en-US" dirty="0" err="1" smtClean="0"/>
              <a:t>Existen</a:t>
            </a:r>
            <a:r>
              <a:rPr lang="en-US" dirty="0" smtClean="0"/>
              <a:t> </a:t>
            </a:r>
            <a:r>
              <a:rPr lang="en-US" dirty="0" err="1" smtClean="0"/>
              <a:t>numerosos</a:t>
            </a:r>
            <a:r>
              <a:rPr lang="en-US" dirty="0" smtClean="0"/>
              <a:t> </a:t>
            </a:r>
            <a:r>
              <a:rPr lang="en-US" dirty="0" err="1" smtClean="0"/>
              <a:t>tipos</a:t>
            </a:r>
            <a:r>
              <a:rPr lang="en-US" dirty="0" smtClean="0"/>
              <a:t> de </a:t>
            </a:r>
            <a:r>
              <a:rPr lang="en-US" dirty="0" err="1" smtClean="0"/>
              <a:t>esquemas</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relés</a:t>
            </a:r>
            <a:r>
              <a:rPr lang="en-US" dirty="0" smtClean="0"/>
              <a:t>, </a:t>
            </a:r>
            <a:r>
              <a:rPr lang="en-US" dirty="0" err="1" smtClean="0"/>
              <a:t>siendo</a:t>
            </a:r>
            <a:r>
              <a:rPr lang="en-US" dirty="0" smtClean="0"/>
              <a:t> </a:t>
            </a:r>
            <a:r>
              <a:rPr lang="en-US" dirty="0" err="1" smtClean="0"/>
              <a:t>los</a:t>
            </a:r>
            <a:r>
              <a:rPr lang="en-US" dirty="0" smtClean="0"/>
              <a:t> </a:t>
            </a:r>
            <a:r>
              <a:rPr lang="en-US" dirty="0" err="1" smtClean="0"/>
              <a:t>más</a:t>
            </a:r>
            <a:r>
              <a:rPr lang="en-US" dirty="0" smtClean="0"/>
              <a:t> </a:t>
            </a:r>
            <a:r>
              <a:rPr lang="en-US" dirty="0" err="1" smtClean="0"/>
              <a:t>populares</a:t>
            </a:r>
            <a:r>
              <a:rPr lang="en-US" dirty="0" smtClean="0"/>
              <a:t>:</a:t>
            </a:r>
          </a:p>
          <a:p>
            <a:pPr algn="just"/>
            <a:r>
              <a:rPr lang="en-US" dirty="0" smtClean="0"/>
              <a:t>• </a:t>
            </a:r>
            <a:r>
              <a:rPr lang="en-US" dirty="0" err="1" smtClean="0"/>
              <a:t>Protección</a:t>
            </a:r>
            <a:r>
              <a:rPr lang="en-US" dirty="0" smtClean="0"/>
              <a:t> contra la </a:t>
            </a:r>
            <a:r>
              <a:rPr lang="en-US" dirty="0" err="1" smtClean="0"/>
              <a:t>sobretensión</a:t>
            </a:r>
            <a:endParaRPr lang="en-US" dirty="0" smtClean="0"/>
          </a:p>
          <a:p>
            <a:pPr algn="just"/>
            <a:r>
              <a:rPr lang="en-US" dirty="0" smtClean="0"/>
              <a:t>• </a:t>
            </a:r>
            <a:r>
              <a:rPr lang="en-US" dirty="0" err="1" smtClean="0"/>
              <a:t>Protección</a:t>
            </a:r>
            <a:r>
              <a:rPr lang="en-US" dirty="0" smtClean="0"/>
              <a:t> de </a:t>
            </a:r>
            <a:r>
              <a:rPr lang="en-US" dirty="0" err="1" smtClean="0"/>
              <a:t>distancia</a:t>
            </a:r>
            <a:endParaRPr lang="en-US" dirty="0" smtClean="0"/>
          </a:p>
          <a:p>
            <a:pPr algn="just"/>
            <a:r>
              <a:rPr lang="en-US" dirty="0" smtClean="0"/>
              <a:t>• </a:t>
            </a:r>
            <a:r>
              <a:rPr lang="en-US" dirty="0" err="1" smtClean="0"/>
              <a:t>Protección</a:t>
            </a:r>
            <a:r>
              <a:rPr lang="en-US" dirty="0" smtClean="0"/>
              <a:t> </a:t>
            </a:r>
            <a:r>
              <a:rPr lang="en-US" dirty="0" err="1" smtClean="0"/>
              <a:t>diferencial</a:t>
            </a:r>
            <a:r>
              <a:rPr lang="en-US" dirty="0" smtClean="0"/>
              <a:t>:</a:t>
            </a:r>
          </a:p>
          <a:p>
            <a:pPr algn="just"/>
            <a:r>
              <a:rPr lang="en-US" dirty="0" smtClean="0"/>
              <a:t>– </a:t>
            </a:r>
            <a:r>
              <a:rPr lang="en-US" dirty="0" err="1" smtClean="0"/>
              <a:t>Protección</a:t>
            </a:r>
            <a:r>
              <a:rPr lang="en-US" dirty="0" smtClean="0"/>
              <a:t> </a:t>
            </a:r>
            <a:r>
              <a:rPr lang="en-US" dirty="0" err="1" smtClean="0"/>
              <a:t>diferencial</a:t>
            </a:r>
            <a:r>
              <a:rPr lang="en-US" dirty="0" smtClean="0"/>
              <a:t> de </a:t>
            </a:r>
            <a:r>
              <a:rPr lang="en-US" dirty="0" err="1" smtClean="0"/>
              <a:t>corriente</a:t>
            </a:r>
            <a:r>
              <a:rPr lang="en-US" dirty="0" smtClean="0"/>
              <a:t>– </a:t>
            </a:r>
            <a:r>
              <a:rPr lang="en-US" dirty="0" err="1" smtClean="0"/>
              <a:t>Protección</a:t>
            </a:r>
            <a:r>
              <a:rPr lang="en-US" dirty="0" smtClean="0"/>
              <a:t> </a:t>
            </a:r>
            <a:r>
              <a:rPr lang="en-US" dirty="0" err="1" smtClean="0"/>
              <a:t>diferencial</a:t>
            </a:r>
            <a:r>
              <a:rPr lang="en-US" dirty="0" smtClean="0"/>
              <a:t> de </a:t>
            </a:r>
            <a:r>
              <a:rPr lang="en-US" dirty="0" err="1" smtClean="0"/>
              <a:t>tensión</a:t>
            </a:r>
            <a:endParaRPr lang="en-US" dirty="0" smtClean="0"/>
          </a:p>
          <a:p>
            <a:pPr algn="just"/>
            <a:r>
              <a:rPr lang="en-US" dirty="0" smtClean="0"/>
              <a:t>• </a:t>
            </a:r>
            <a:r>
              <a:rPr lang="en-US" dirty="0" err="1" smtClean="0"/>
              <a:t>Protección</a:t>
            </a:r>
            <a:r>
              <a:rPr lang="en-US" dirty="0" smtClean="0"/>
              <a:t> contra </a:t>
            </a:r>
            <a:r>
              <a:rPr lang="en-US" dirty="0" err="1" smtClean="0"/>
              <a:t>subtensión</a:t>
            </a:r>
            <a:endParaRPr lang="en-US" dirty="0" smtClean="0"/>
          </a:p>
          <a:p>
            <a:pPr algn="just"/>
            <a:r>
              <a:rPr lang="en-US" dirty="0" smtClean="0"/>
              <a:t>• </a:t>
            </a:r>
            <a:r>
              <a:rPr lang="en-US" dirty="0" err="1" smtClean="0"/>
              <a:t>Proteccion</a:t>
            </a:r>
            <a:r>
              <a:rPr lang="en-US" dirty="0" smtClean="0"/>
              <a:t> al </a:t>
            </a:r>
            <a:r>
              <a:rPr lang="en-US" dirty="0" err="1" smtClean="0"/>
              <a:t>sobrevoltaje</a:t>
            </a:r>
            <a:endParaRPr lang="en-US" dirty="0" smtClean="0"/>
          </a:p>
          <a:p>
            <a:pPr algn="just"/>
            <a:r>
              <a:rPr lang="en-US" dirty="0" smtClean="0"/>
              <a:t>• </a:t>
            </a:r>
            <a:r>
              <a:rPr lang="en-US" dirty="0" err="1" smtClean="0"/>
              <a:t>Protección</a:t>
            </a:r>
            <a:r>
              <a:rPr lang="en-US" dirty="0" smtClean="0"/>
              <a:t> de </a:t>
            </a:r>
            <a:r>
              <a:rPr lang="en-US" dirty="0" err="1" smtClean="0"/>
              <a:t>baja</a:t>
            </a:r>
            <a:r>
              <a:rPr lang="en-US" dirty="0" smtClean="0"/>
              <a:t> </a:t>
            </a:r>
            <a:r>
              <a:rPr lang="en-US" dirty="0" err="1" smtClean="0"/>
              <a:t>frecuencia</a:t>
            </a:r>
            <a:endParaRPr lang="en-US" dirty="0" smtClean="0"/>
          </a:p>
          <a:p>
            <a:pPr algn="just"/>
            <a:r>
              <a:rPr lang="en-US" dirty="0" err="1" smtClean="0"/>
              <a:t>Consideremos</a:t>
            </a:r>
            <a:r>
              <a:rPr lang="en-US" dirty="0" smtClean="0"/>
              <a:t> </a:t>
            </a:r>
            <a:r>
              <a:rPr lang="en-US" dirty="0" err="1" smtClean="0"/>
              <a:t>algunos</a:t>
            </a:r>
            <a:r>
              <a:rPr lang="en-US" dirty="0" smtClean="0"/>
              <a:t> de </a:t>
            </a:r>
            <a:r>
              <a:rPr lang="en-US" dirty="0" err="1" smtClean="0"/>
              <a:t>estos</a:t>
            </a:r>
            <a:r>
              <a:rPr lang="en-US" dirty="0" smtClean="0"/>
              <a:t> </a:t>
            </a:r>
            <a:r>
              <a:rPr lang="en-US" dirty="0" err="1" smtClean="0"/>
              <a:t>esquemas</a:t>
            </a:r>
            <a:r>
              <a:rPr lang="en-US" dirty="0" smtClean="0"/>
              <a:t> </a:t>
            </a:r>
            <a:r>
              <a:rPr lang="en-US" dirty="0" err="1" smtClean="0"/>
              <a:t>en</a:t>
            </a:r>
            <a:r>
              <a:rPr lang="en-US" dirty="0" smtClean="0"/>
              <a:t> mayor </a:t>
            </a:r>
            <a:r>
              <a:rPr lang="en-US" dirty="0" err="1" smtClean="0"/>
              <a:t>detalle</a:t>
            </a:r>
            <a:r>
              <a:rPr lang="en-US" dirty="0" smtClean="0"/>
              <a:t> </a:t>
            </a:r>
            <a:r>
              <a:rPr lang="en-US" dirty="0" err="1" smtClean="0"/>
              <a:t>comenzando</a:t>
            </a:r>
            <a:r>
              <a:rPr lang="en-US" dirty="0" smtClean="0"/>
              <a:t> con el </a:t>
            </a:r>
            <a:r>
              <a:rPr lang="en-US" dirty="0" err="1" smtClean="0"/>
              <a:t>más</a:t>
            </a:r>
            <a:r>
              <a:rPr lang="en-US" dirty="0" smtClean="0"/>
              <a:t> simple.</a:t>
            </a:r>
          </a:p>
          <a:p>
            <a:pPr algn="just"/>
            <a:endParaRPr lang="en-US" dirty="0" smtClean="0"/>
          </a:p>
          <a:p>
            <a:pPr algn="just"/>
            <a:r>
              <a:rPr lang="en-US" b="1" dirty="0" smtClean="0"/>
              <a:t>1.4. </a:t>
            </a:r>
            <a:r>
              <a:rPr lang="en-US" b="1" dirty="0" err="1" smtClean="0"/>
              <a:t>Protección</a:t>
            </a:r>
            <a:r>
              <a:rPr lang="en-US" b="1" dirty="0" smtClean="0"/>
              <a:t> contra </a:t>
            </a:r>
            <a:r>
              <a:rPr lang="en-US" b="1" dirty="0" err="1" smtClean="0"/>
              <a:t>sobretensión</a:t>
            </a:r>
            <a:endParaRPr lang="en-US" b="1" dirty="0" smtClean="0"/>
          </a:p>
          <a:p>
            <a:pPr algn="just"/>
            <a:endParaRPr lang="en-US" dirty="0" smtClean="0"/>
          </a:p>
          <a:p>
            <a:pPr algn="just"/>
            <a:r>
              <a:rPr lang="en-US" dirty="0" smtClean="0"/>
              <a:t>Su principio </a:t>
            </a:r>
            <a:r>
              <a:rPr lang="en-US" dirty="0" err="1" smtClean="0"/>
              <a:t>es</a:t>
            </a:r>
            <a:r>
              <a:rPr lang="en-US" dirty="0" smtClean="0"/>
              <a:t> la </a:t>
            </a:r>
            <a:r>
              <a:rPr lang="en-US" dirty="0" err="1" smtClean="0"/>
              <a:t>detección</a:t>
            </a:r>
            <a:r>
              <a:rPr lang="en-US" dirty="0" smtClean="0"/>
              <a:t> de un </a:t>
            </a:r>
            <a:r>
              <a:rPr lang="en-US" dirty="0" err="1" smtClean="0"/>
              <a:t>nivel</a:t>
            </a:r>
            <a:r>
              <a:rPr lang="en-US" dirty="0" smtClean="0"/>
              <a:t> de </a:t>
            </a:r>
            <a:r>
              <a:rPr lang="en-US" dirty="0" err="1" smtClean="0"/>
              <a:t>corriente</a:t>
            </a:r>
            <a:r>
              <a:rPr lang="en-US" dirty="0" smtClean="0"/>
              <a:t> superior a un valor </a:t>
            </a:r>
            <a:r>
              <a:rPr lang="en-US" dirty="0" err="1" smtClean="0"/>
              <a:t>predeterminado</a:t>
            </a:r>
            <a:r>
              <a:rPr lang="en-US" dirty="0" smtClean="0"/>
              <a:t> (</a:t>
            </a:r>
            <a:r>
              <a:rPr lang="en-US" dirty="0" err="1" smtClean="0"/>
              <a:t>ajuste</a:t>
            </a:r>
            <a:r>
              <a:rPr lang="en-US" dirty="0" smtClean="0"/>
              <a:t> de </a:t>
            </a:r>
            <a:r>
              <a:rPr lang="en-US" dirty="0" err="1" smtClean="0"/>
              <a:t>relé</a:t>
            </a:r>
            <a:r>
              <a:rPr lang="en-US" dirty="0" smtClean="0"/>
              <a:t>). Se </a:t>
            </a:r>
            <a:r>
              <a:rPr lang="en-US" dirty="0" err="1" smtClean="0"/>
              <a:t>pueden</a:t>
            </a:r>
            <a:r>
              <a:rPr lang="en-US" dirty="0" smtClean="0"/>
              <a:t> </a:t>
            </a:r>
            <a:r>
              <a:rPr lang="en-US" dirty="0" err="1" smtClean="0"/>
              <a:t>mencionar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de </a:t>
            </a:r>
            <a:r>
              <a:rPr lang="en-US" dirty="0" err="1" smtClean="0"/>
              <a:t>protección</a:t>
            </a:r>
            <a:r>
              <a:rPr lang="en-US" dirty="0" smtClean="0"/>
              <a:t> contra </a:t>
            </a:r>
            <a:r>
              <a:rPr lang="en-US" dirty="0" err="1" smtClean="0"/>
              <a:t>sobrecorriente</a:t>
            </a:r>
            <a:r>
              <a:rPr lang="en-US" dirty="0" smtClean="0"/>
              <a:t>:</a:t>
            </a:r>
          </a:p>
          <a:p>
            <a:pPr algn="just"/>
            <a:r>
              <a:rPr lang="en-US" b="1" dirty="0" smtClean="0"/>
              <a:t>• </a:t>
            </a:r>
            <a:r>
              <a:rPr lang="en-US" b="1" dirty="0" err="1" smtClean="0"/>
              <a:t>Instantáneo</a:t>
            </a:r>
            <a:endParaRPr lang="en-US" b="1" dirty="0" smtClean="0"/>
          </a:p>
          <a:p>
            <a:pPr algn="just"/>
            <a:r>
              <a:rPr lang="en-US" b="1" dirty="0" smtClean="0"/>
              <a:t>• Con </a:t>
            </a:r>
            <a:r>
              <a:rPr lang="en-US" b="1" dirty="0" err="1" smtClean="0"/>
              <a:t>retraso</a:t>
            </a:r>
            <a:r>
              <a:rPr lang="en-US" b="1" dirty="0" smtClean="0"/>
              <a:t> de </a:t>
            </a:r>
            <a:r>
              <a:rPr lang="en-US" b="1" dirty="0" err="1" smtClean="0"/>
              <a:t>tiempo</a:t>
            </a:r>
            <a:endParaRPr lang="en-US" b="1" dirty="0" smtClean="0"/>
          </a:p>
        </p:txBody>
      </p:sp>
      <p:sp>
        <p:nvSpPr>
          <p:cNvPr id="3" name="Rectángulo 2"/>
          <p:cNvSpPr/>
          <p:nvPr/>
        </p:nvSpPr>
        <p:spPr>
          <a:xfrm>
            <a:off x="5431809" y="269979"/>
            <a:ext cx="6605515" cy="2585323"/>
          </a:xfrm>
          <a:prstGeom prst="rect">
            <a:avLst/>
          </a:prstGeom>
        </p:spPr>
        <p:txBody>
          <a:bodyPr wrap="square">
            <a:spAutoFit/>
          </a:bodyPr>
          <a:lstStyle/>
          <a:p>
            <a:pPr algn="just"/>
            <a:r>
              <a:rPr lang="en-US" dirty="0" smtClean="0"/>
              <a:t>• </a:t>
            </a:r>
            <a:r>
              <a:rPr lang="en-US" b="1" dirty="0" err="1" smtClean="0"/>
              <a:t>Direccional</a:t>
            </a:r>
            <a:r>
              <a:rPr lang="en-US" dirty="0" smtClean="0"/>
              <a:t>: </a:t>
            </a:r>
            <a:r>
              <a:rPr lang="en-US" dirty="0" err="1" smtClean="0"/>
              <a:t>funciona</a:t>
            </a:r>
            <a:r>
              <a:rPr lang="en-US" dirty="0" smtClean="0"/>
              <a:t> </a:t>
            </a:r>
            <a:r>
              <a:rPr lang="en-US" dirty="0" err="1" smtClean="0"/>
              <a:t>cuando</a:t>
            </a:r>
            <a:r>
              <a:rPr lang="en-US" dirty="0" smtClean="0"/>
              <a:t>:</a:t>
            </a:r>
          </a:p>
          <a:p>
            <a:pPr algn="just"/>
            <a:r>
              <a:rPr lang="en-US" dirty="0" smtClean="0"/>
              <a:t>– La </a:t>
            </a:r>
            <a:r>
              <a:rPr lang="en-US" dirty="0" err="1" smtClean="0"/>
              <a:t>corriente</a:t>
            </a:r>
            <a:r>
              <a:rPr lang="en-US" dirty="0" smtClean="0"/>
              <a:t> </a:t>
            </a:r>
            <a:r>
              <a:rPr lang="en-US" dirty="0" err="1" smtClean="0"/>
              <a:t>medida</a:t>
            </a:r>
            <a:r>
              <a:rPr lang="en-US" dirty="0" smtClean="0"/>
              <a:t> </a:t>
            </a:r>
            <a:r>
              <a:rPr lang="en-US" dirty="0" err="1" smtClean="0"/>
              <a:t>es</a:t>
            </a:r>
            <a:r>
              <a:rPr lang="en-US" dirty="0" smtClean="0"/>
              <a:t> mayor que la </a:t>
            </a:r>
            <a:r>
              <a:rPr lang="en-US" dirty="0" err="1" smtClean="0"/>
              <a:t>configuración</a:t>
            </a:r>
            <a:endParaRPr lang="en-US" dirty="0" smtClean="0"/>
          </a:p>
          <a:p>
            <a:pPr algn="just"/>
            <a:r>
              <a:rPr lang="en-US" dirty="0" smtClean="0"/>
              <a:t>– La </a:t>
            </a:r>
            <a:r>
              <a:rPr lang="en-US" dirty="0" err="1" smtClean="0"/>
              <a:t>energía</a:t>
            </a:r>
            <a:r>
              <a:rPr lang="en-US" dirty="0" smtClean="0"/>
              <a:t> </a:t>
            </a:r>
            <a:r>
              <a:rPr lang="en-US" dirty="0" err="1" smtClean="0"/>
              <a:t>fluye</a:t>
            </a:r>
            <a:r>
              <a:rPr lang="en-US" dirty="0" smtClean="0"/>
              <a:t> a </a:t>
            </a:r>
            <a:r>
              <a:rPr lang="en-US" dirty="0" err="1" smtClean="0"/>
              <a:t>través</a:t>
            </a:r>
            <a:r>
              <a:rPr lang="en-US" dirty="0" smtClean="0"/>
              <a:t> del </a:t>
            </a:r>
            <a:r>
              <a:rPr lang="en-US" dirty="0" err="1" smtClean="0"/>
              <a:t>elemento</a:t>
            </a:r>
            <a:r>
              <a:rPr lang="en-US" dirty="0" smtClean="0"/>
              <a:t> del </a:t>
            </a:r>
            <a:r>
              <a:rPr lang="en-US" dirty="0" err="1" smtClean="0"/>
              <a:t>sistema</a:t>
            </a:r>
            <a:r>
              <a:rPr lang="en-US" dirty="0" smtClean="0"/>
              <a:t> </a:t>
            </a:r>
            <a:r>
              <a:rPr lang="en-US" dirty="0" err="1" smtClean="0"/>
              <a:t>en</a:t>
            </a:r>
            <a:r>
              <a:rPr lang="en-US" dirty="0" smtClean="0"/>
              <a:t> </a:t>
            </a:r>
            <a:r>
              <a:rPr lang="en-US" dirty="0" err="1" smtClean="0"/>
              <a:t>una</a:t>
            </a:r>
            <a:r>
              <a:rPr lang="en-US" dirty="0" smtClean="0"/>
              <a:t> </a:t>
            </a:r>
            <a:r>
              <a:rPr lang="en-US" dirty="0" err="1" smtClean="0"/>
              <a:t>dirección</a:t>
            </a:r>
            <a:r>
              <a:rPr lang="en-US" dirty="0" smtClean="0"/>
              <a:t> </a:t>
            </a:r>
            <a:r>
              <a:rPr lang="en-US" dirty="0" err="1" smtClean="0"/>
              <a:t>determinada</a:t>
            </a:r>
            <a:endParaRPr lang="en-US" dirty="0" smtClean="0"/>
          </a:p>
          <a:p>
            <a:pPr algn="just"/>
            <a:r>
              <a:rPr lang="en-US" b="1" dirty="0" smtClean="0"/>
              <a:t>• No </a:t>
            </a:r>
            <a:r>
              <a:rPr lang="en-US" b="1" dirty="0" err="1" smtClean="0"/>
              <a:t>direccional</a:t>
            </a:r>
            <a:endParaRPr lang="en-US" b="1" dirty="0" smtClean="0"/>
          </a:p>
          <a:p>
            <a:pPr algn="just"/>
            <a:r>
              <a:rPr lang="en-US" dirty="0" err="1" smtClean="0"/>
              <a:t>Analicemos</a:t>
            </a:r>
            <a:r>
              <a:rPr lang="en-US" dirty="0" smtClean="0"/>
              <a:t> un </a:t>
            </a:r>
            <a:r>
              <a:rPr lang="en-US" dirty="0" err="1" smtClean="0"/>
              <a:t>razonamiento</a:t>
            </a:r>
            <a:r>
              <a:rPr lang="en-US" dirty="0" smtClean="0"/>
              <a:t> </a:t>
            </a:r>
            <a:r>
              <a:rPr lang="en-US" dirty="0" err="1" smtClean="0"/>
              <a:t>detrás</a:t>
            </a:r>
            <a:r>
              <a:rPr lang="en-US" dirty="0" smtClean="0"/>
              <a:t> de </a:t>
            </a:r>
            <a:r>
              <a:rPr lang="en-US" dirty="0" err="1" smtClean="0"/>
              <a:t>los</a:t>
            </a:r>
            <a:r>
              <a:rPr lang="en-US" dirty="0" smtClean="0"/>
              <a:t> </a:t>
            </a:r>
            <a:r>
              <a:rPr lang="en-US" dirty="0" err="1" smtClean="0"/>
              <a:t>diferentes</a:t>
            </a:r>
            <a:r>
              <a:rPr lang="en-US" dirty="0" smtClean="0"/>
              <a:t> </a:t>
            </a:r>
            <a:r>
              <a:rPr lang="en-US" dirty="0" err="1" smtClean="0"/>
              <a:t>tipos</a:t>
            </a:r>
            <a:r>
              <a:rPr lang="en-US" dirty="0" smtClean="0"/>
              <a:t> de </a:t>
            </a:r>
            <a:r>
              <a:rPr lang="en-US" dirty="0" err="1" smtClean="0"/>
              <a:t>protección</a:t>
            </a:r>
            <a:r>
              <a:rPr lang="en-US" dirty="0" smtClean="0"/>
              <a:t> contra </a:t>
            </a:r>
            <a:r>
              <a:rPr lang="en-US" dirty="0" err="1" smtClean="0"/>
              <a:t>sobrecorriente</a:t>
            </a:r>
            <a:r>
              <a:rPr lang="en-US" dirty="0" smtClean="0"/>
              <a:t> </a:t>
            </a:r>
            <a:r>
              <a:rPr lang="en-US" dirty="0" err="1" smtClean="0"/>
              <a:t>usando</a:t>
            </a:r>
            <a:r>
              <a:rPr lang="en-US" dirty="0" smtClean="0"/>
              <a:t> </a:t>
            </a:r>
            <a:r>
              <a:rPr lang="en-US" dirty="0" err="1" smtClean="0"/>
              <a:t>como</a:t>
            </a:r>
            <a:r>
              <a:rPr lang="en-US" dirty="0" smtClean="0"/>
              <a:t> </a:t>
            </a:r>
            <a:r>
              <a:rPr lang="en-US" dirty="0" err="1" smtClean="0"/>
              <a:t>ejemplo</a:t>
            </a:r>
            <a:r>
              <a:rPr lang="en-US" dirty="0" smtClean="0"/>
              <a:t> el </a:t>
            </a:r>
            <a:r>
              <a:rPr lang="en-US" dirty="0" err="1" smtClean="0"/>
              <a:t>sistema</a:t>
            </a:r>
            <a:r>
              <a:rPr lang="en-US" dirty="0" smtClean="0"/>
              <a:t> de </a:t>
            </a:r>
            <a:r>
              <a:rPr lang="en-US" dirty="0" err="1" smtClean="0"/>
              <a:t>energía</a:t>
            </a:r>
            <a:r>
              <a:rPr lang="en-US" dirty="0" smtClean="0"/>
              <a:t> que se </a:t>
            </a:r>
            <a:r>
              <a:rPr lang="en-US" dirty="0" err="1" smtClean="0"/>
              <a:t>muestra</a:t>
            </a:r>
            <a:r>
              <a:rPr lang="en-US" dirty="0" smtClean="0"/>
              <a:t> </a:t>
            </a:r>
            <a:r>
              <a:rPr lang="en-US" dirty="0" err="1" smtClean="0"/>
              <a:t>en</a:t>
            </a:r>
            <a:r>
              <a:rPr lang="en-US" dirty="0" smtClean="0"/>
              <a:t> la Fig. 4, que </a:t>
            </a:r>
            <a:r>
              <a:rPr lang="en-US" dirty="0" err="1" smtClean="0"/>
              <a:t>consta</a:t>
            </a:r>
            <a:r>
              <a:rPr lang="en-US" dirty="0" smtClean="0"/>
              <a:t> de dos (2) </a:t>
            </a:r>
            <a:r>
              <a:rPr lang="en-US" dirty="0" err="1" smtClean="0"/>
              <a:t>líneas</a:t>
            </a:r>
            <a:r>
              <a:rPr lang="en-US" dirty="0" smtClean="0"/>
              <a:t>, </a:t>
            </a:r>
            <a:r>
              <a:rPr lang="en-US" dirty="0" err="1" smtClean="0"/>
              <a:t>tres</a:t>
            </a:r>
            <a:r>
              <a:rPr lang="en-US" dirty="0" smtClean="0"/>
              <a:t> (3) </a:t>
            </a:r>
            <a:r>
              <a:rPr lang="en-US" dirty="0" err="1" smtClean="0"/>
              <a:t>subestaciones</a:t>
            </a:r>
            <a:r>
              <a:rPr lang="en-US" dirty="0" smtClean="0"/>
              <a:t> y </a:t>
            </a:r>
            <a:r>
              <a:rPr lang="en-US" dirty="0" err="1" smtClean="0"/>
              <a:t>cuatro</a:t>
            </a:r>
            <a:r>
              <a:rPr lang="en-US" dirty="0" smtClean="0"/>
              <a:t> (4) </a:t>
            </a:r>
            <a:r>
              <a:rPr lang="en-US" dirty="0" err="1" smtClean="0"/>
              <a:t>interruptores</a:t>
            </a:r>
            <a:r>
              <a:rPr lang="en-US" dirty="0" smtClean="0"/>
              <a:t> </a:t>
            </a:r>
            <a:r>
              <a:rPr lang="en-US" dirty="0" err="1" smtClean="0"/>
              <a:t>automáticos</a:t>
            </a:r>
            <a:r>
              <a:rPr lang="en-US" dirty="0" smtClean="0"/>
              <a:t>.</a:t>
            </a:r>
          </a:p>
        </p:txBody>
      </p:sp>
      <p:pic>
        <p:nvPicPr>
          <p:cNvPr id="4" name="Imagen 3"/>
          <p:cNvPicPr>
            <a:picLocks noChangeAspect="1"/>
          </p:cNvPicPr>
          <p:nvPr/>
        </p:nvPicPr>
        <p:blipFill>
          <a:blip r:embed="rId3"/>
          <a:stretch>
            <a:fillRect/>
          </a:stretch>
        </p:blipFill>
        <p:spPr>
          <a:xfrm>
            <a:off x="5431808" y="3132301"/>
            <a:ext cx="6605515" cy="1494290"/>
          </a:xfrm>
          <a:prstGeom prst="rect">
            <a:avLst/>
          </a:prstGeom>
        </p:spPr>
      </p:pic>
      <p:sp>
        <p:nvSpPr>
          <p:cNvPr id="5" name="Rectángulo 4"/>
          <p:cNvSpPr/>
          <p:nvPr/>
        </p:nvSpPr>
        <p:spPr>
          <a:xfrm>
            <a:off x="5686566" y="4915113"/>
            <a:ext cx="6096000" cy="646331"/>
          </a:xfrm>
          <a:prstGeom prst="rect">
            <a:avLst/>
          </a:prstGeom>
        </p:spPr>
        <p:txBody>
          <a:bodyPr>
            <a:spAutoFit/>
          </a:bodyPr>
          <a:lstStyle/>
          <a:p>
            <a:pPr algn="ctr"/>
            <a:r>
              <a:rPr lang="en-US" b="1" dirty="0" err="1" smtClean="0"/>
              <a:t>Figura</a:t>
            </a:r>
            <a:r>
              <a:rPr lang="en-US" b="1" dirty="0" smtClean="0"/>
              <a:t> 4. </a:t>
            </a:r>
            <a:r>
              <a:rPr lang="en-US" b="1" dirty="0" err="1" smtClean="0"/>
              <a:t>Ejemplo</a:t>
            </a:r>
            <a:r>
              <a:rPr lang="en-US" b="1" dirty="0" smtClean="0"/>
              <a:t> de Sistema de </a:t>
            </a:r>
            <a:r>
              <a:rPr lang="en-US" b="1" dirty="0" err="1" smtClean="0"/>
              <a:t>Potencia</a:t>
            </a:r>
            <a:r>
              <a:rPr lang="en-US" b="1" dirty="0" smtClean="0"/>
              <a:t> </a:t>
            </a:r>
            <a:r>
              <a:rPr lang="en-US" b="1" dirty="0" err="1" smtClean="0"/>
              <a:t>Protegido</a:t>
            </a:r>
            <a:r>
              <a:rPr lang="en-US" b="1" dirty="0" smtClean="0"/>
              <a:t> </a:t>
            </a:r>
            <a:r>
              <a:rPr lang="en-US" b="1" dirty="0" err="1" smtClean="0"/>
              <a:t>por</a:t>
            </a:r>
            <a:r>
              <a:rPr lang="en-US" b="1" dirty="0" smtClean="0"/>
              <a:t> </a:t>
            </a:r>
            <a:r>
              <a:rPr lang="en-US" b="1" dirty="0" err="1" smtClean="0"/>
              <a:t>Sobrecorriente</a:t>
            </a:r>
            <a:endParaRPr lang="en-US" b="1" dirty="0" smtClean="0"/>
          </a:p>
        </p:txBody>
      </p:sp>
    </p:spTree>
    <p:extLst>
      <p:ext uri="{BB962C8B-B14F-4D97-AF65-F5344CB8AC3E}">
        <p14:creationId xmlns:p14="http://schemas.microsoft.com/office/powerpoint/2010/main" val="3942496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11582400" cy="6463308"/>
          </a:xfrm>
          <a:prstGeom prst="rect">
            <a:avLst/>
          </a:prstGeom>
        </p:spPr>
        <p:txBody>
          <a:bodyPr wrap="square">
            <a:spAutoFit/>
          </a:bodyPr>
          <a:lstStyle/>
          <a:p>
            <a:pPr algn="just"/>
            <a:r>
              <a:rPr lang="en-US" b="1" dirty="0" err="1" smtClean="0"/>
              <a:t>Esquema</a:t>
            </a:r>
            <a:r>
              <a:rPr lang="en-US" b="1" dirty="0" smtClean="0"/>
              <a:t> de </a:t>
            </a:r>
            <a:r>
              <a:rPr lang="en-US" b="1" dirty="0" err="1" smtClean="0"/>
              <a:t>protección</a:t>
            </a:r>
            <a:endParaRPr lang="en-US" b="1" dirty="0" smtClean="0"/>
          </a:p>
          <a:p>
            <a:pPr algn="just"/>
            <a:endParaRPr lang="en-US" b="1" dirty="0" smtClean="0"/>
          </a:p>
          <a:p>
            <a:pPr algn="just"/>
            <a:r>
              <a:rPr lang="en-US" dirty="0" smtClean="0"/>
              <a:t>El </a:t>
            </a:r>
            <a:r>
              <a:rPr lang="en-US" dirty="0" err="1" smtClean="0"/>
              <a:t>objetivo</a:t>
            </a:r>
            <a:r>
              <a:rPr lang="en-US" dirty="0" smtClean="0"/>
              <a:t> principal de </a:t>
            </a:r>
            <a:r>
              <a:rPr lang="en-US" dirty="0" err="1" smtClean="0"/>
              <a:t>una</a:t>
            </a:r>
            <a:r>
              <a:rPr lang="en-US" dirty="0" smtClean="0"/>
              <a:t>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elegida</a:t>
            </a:r>
            <a:r>
              <a:rPr lang="en-US" dirty="0" smtClean="0"/>
              <a:t> </a:t>
            </a:r>
            <a:r>
              <a:rPr lang="en-US" dirty="0" err="1" smtClean="0"/>
              <a:t>correctamente</a:t>
            </a:r>
            <a:r>
              <a:rPr lang="en-US" dirty="0" smtClean="0"/>
              <a:t> </a:t>
            </a:r>
            <a:r>
              <a:rPr lang="en-US" dirty="0" err="1" smtClean="0"/>
              <a:t>es</a:t>
            </a:r>
            <a:r>
              <a:rPr lang="en-US" dirty="0" smtClean="0"/>
              <a:t> </a:t>
            </a:r>
            <a:r>
              <a:rPr lang="en-US" dirty="0" err="1" smtClean="0"/>
              <a:t>desenergizar</a:t>
            </a:r>
            <a:r>
              <a:rPr lang="en-US" dirty="0" smtClean="0"/>
              <a:t> </a:t>
            </a:r>
            <a:r>
              <a:rPr lang="en-US" dirty="0" err="1" smtClean="0"/>
              <a:t>una</a:t>
            </a:r>
            <a:r>
              <a:rPr lang="en-US" dirty="0" smtClean="0"/>
              <a:t> parte </a:t>
            </a:r>
            <a:r>
              <a:rPr lang="en-US" dirty="0" err="1" smtClean="0"/>
              <a:t>fallada</a:t>
            </a:r>
            <a:r>
              <a:rPr lang="en-US" dirty="0" smtClean="0"/>
              <a:t> del </a:t>
            </a:r>
            <a:r>
              <a:rPr lang="en-US" dirty="0" err="1" smtClean="0"/>
              <a:t>sistema</a:t>
            </a:r>
            <a:r>
              <a:rPr lang="en-US" dirty="0" smtClean="0"/>
              <a:t> de </a:t>
            </a:r>
            <a:r>
              <a:rPr lang="en-US" dirty="0" err="1" smtClean="0"/>
              <a:t>potencia</a:t>
            </a:r>
            <a:r>
              <a:rPr lang="en-US" dirty="0" smtClean="0"/>
              <a:t> </a:t>
            </a:r>
            <a:r>
              <a:rPr lang="en-US" dirty="0" err="1" smtClean="0"/>
              <a:t>cuanto</a:t>
            </a:r>
            <a:r>
              <a:rPr lang="en-US" dirty="0" smtClean="0"/>
              <a:t> antes </a:t>
            </a:r>
            <a:r>
              <a:rPr lang="en-US" dirty="0" err="1" smtClean="0"/>
              <a:t>mejor</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tener</a:t>
            </a:r>
            <a:r>
              <a:rPr lang="en-US" dirty="0" smtClean="0"/>
              <a:t> </a:t>
            </a:r>
            <a:r>
              <a:rPr lang="en-US" dirty="0" err="1" smtClean="0"/>
              <a:t>una</a:t>
            </a:r>
            <a:r>
              <a:rPr lang="en-US" dirty="0" smtClean="0"/>
              <a:t> </a:t>
            </a:r>
            <a:r>
              <a:rPr lang="en-US" dirty="0" err="1" smtClean="0"/>
              <a:t>condición</a:t>
            </a:r>
            <a:r>
              <a:rPr lang="en-US" dirty="0" smtClean="0"/>
              <a:t> de </a:t>
            </a:r>
            <a:r>
              <a:rPr lang="en-US" dirty="0" err="1" smtClean="0"/>
              <a:t>falla</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es</a:t>
            </a:r>
            <a:r>
              <a:rPr lang="en-US" dirty="0" smtClean="0"/>
              <a:t> </a:t>
            </a:r>
            <a:r>
              <a:rPr lang="en-US" dirty="0" err="1" smtClean="0"/>
              <a:t>perjudicial</a:t>
            </a:r>
            <a:r>
              <a:rPr lang="en-US" dirty="0" smtClean="0"/>
              <a:t> para el </a:t>
            </a:r>
            <a:r>
              <a:rPr lang="en-US" dirty="0" err="1" smtClean="0"/>
              <a:t>equipo</a:t>
            </a:r>
            <a:r>
              <a:rPr lang="en-US" dirty="0" smtClean="0"/>
              <a:t> e </a:t>
            </a:r>
            <a:r>
              <a:rPr lang="en-US" dirty="0" err="1" smtClean="0"/>
              <a:t>inseguro</a:t>
            </a:r>
            <a:r>
              <a:rPr lang="en-US" dirty="0" smtClean="0"/>
              <a:t> para el personal. Al </a:t>
            </a:r>
            <a:r>
              <a:rPr lang="en-US" dirty="0" err="1" smtClean="0"/>
              <a:t>mismo</a:t>
            </a:r>
            <a:r>
              <a:rPr lang="en-US" dirty="0" smtClean="0"/>
              <a:t> </a:t>
            </a:r>
            <a:r>
              <a:rPr lang="en-US" dirty="0" err="1" smtClean="0"/>
              <a:t>tiempo</a:t>
            </a:r>
            <a:r>
              <a:rPr lang="en-US" dirty="0" smtClean="0"/>
              <a:t>, </a:t>
            </a:r>
            <a:r>
              <a:rPr lang="en-US" dirty="0" err="1" smtClean="0"/>
              <a:t>queremos</a:t>
            </a:r>
            <a:r>
              <a:rPr lang="en-US" dirty="0" smtClean="0"/>
              <a:t> </a:t>
            </a:r>
            <a:r>
              <a:rPr lang="en-US" dirty="0" err="1" smtClean="0"/>
              <a:t>sacar</a:t>
            </a:r>
            <a:r>
              <a:rPr lang="en-US" dirty="0" smtClean="0"/>
              <a:t> de </a:t>
            </a:r>
            <a:r>
              <a:rPr lang="en-US" dirty="0" err="1" smtClean="0"/>
              <a:t>servicio</a:t>
            </a:r>
            <a:r>
              <a:rPr lang="en-US" dirty="0" smtClean="0"/>
              <a:t> la </a:t>
            </a:r>
            <a:r>
              <a:rPr lang="en-US" dirty="0" err="1" smtClean="0"/>
              <a:t>menor</a:t>
            </a:r>
            <a:r>
              <a:rPr lang="en-US" dirty="0" smtClean="0"/>
              <a:t> parte </a:t>
            </a:r>
            <a:r>
              <a:rPr lang="en-US" dirty="0" err="1" smtClean="0"/>
              <a:t>posible</a:t>
            </a:r>
            <a:r>
              <a:rPr lang="en-US" dirty="0" smtClean="0"/>
              <a:t> del </a:t>
            </a:r>
            <a:r>
              <a:rPr lang="en-US" dirty="0" err="1" smtClean="0"/>
              <a:t>sistema</a:t>
            </a:r>
            <a:r>
              <a:rPr lang="en-US" dirty="0" smtClean="0"/>
              <a:t> </a:t>
            </a:r>
            <a:r>
              <a:rPr lang="en-US" dirty="0" err="1" smtClean="0"/>
              <a:t>adyacente</a:t>
            </a:r>
            <a:r>
              <a:rPr lang="en-US" dirty="0" smtClean="0"/>
              <a:t> a la </a:t>
            </a:r>
            <a:r>
              <a:rPr lang="en-US" dirty="0" err="1" smtClean="0"/>
              <a:t>falla.para</a:t>
            </a:r>
            <a:r>
              <a:rPr lang="en-US" dirty="0" smtClean="0"/>
              <a:t> </a:t>
            </a:r>
            <a:r>
              <a:rPr lang="en-US" dirty="0" err="1" smtClean="0"/>
              <a:t>reducir</a:t>
            </a:r>
            <a:r>
              <a:rPr lang="en-US" dirty="0" smtClean="0"/>
              <a:t> el </a:t>
            </a:r>
            <a:r>
              <a:rPr lang="en-US" dirty="0" err="1" smtClean="0"/>
              <a:t>número</a:t>
            </a:r>
            <a:r>
              <a:rPr lang="en-US" dirty="0" smtClean="0"/>
              <a:t> de </a:t>
            </a:r>
            <a:r>
              <a:rPr lang="en-US" dirty="0" err="1" smtClean="0"/>
              <a:t>apagones</a:t>
            </a:r>
            <a:r>
              <a:rPr lang="en-US" dirty="0" smtClean="0"/>
              <a:t> de </a:t>
            </a:r>
            <a:r>
              <a:rPr lang="en-US" dirty="0" err="1" smtClean="0"/>
              <a:t>los</a:t>
            </a:r>
            <a:r>
              <a:rPr lang="en-US" dirty="0" smtClean="0"/>
              <a:t> </a:t>
            </a:r>
            <a:r>
              <a:rPr lang="en-US" dirty="0" err="1" smtClean="0"/>
              <a:t>clientes</a:t>
            </a:r>
            <a:r>
              <a:rPr lang="en-US" dirty="0" smtClean="0"/>
              <a:t>.</a:t>
            </a:r>
          </a:p>
          <a:p>
            <a:pPr algn="just"/>
            <a:r>
              <a:rPr lang="en-US" dirty="0" err="1" smtClean="0"/>
              <a:t>Dicho</a:t>
            </a:r>
            <a:r>
              <a:rPr lang="en-US" dirty="0" smtClean="0"/>
              <a:t> </a:t>
            </a:r>
            <a:r>
              <a:rPr lang="en-US" dirty="0" err="1" smtClean="0"/>
              <a:t>esto</a:t>
            </a:r>
            <a:r>
              <a:rPr lang="en-US" dirty="0" smtClean="0"/>
              <a:t>, </a:t>
            </a:r>
            <a:r>
              <a:rPr lang="en-US" dirty="0" err="1" smtClean="0"/>
              <a:t>consideremos</a:t>
            </a:r>
            <a:r>
              <a:rPr lang="en-US" dirty="0" smtClean="0"/>
              <a:t> </a:t>
            </a:r>
            <a:r>
              <a:rPr lang="en-US" dirty="0" err="1" smtClean="0"/>
              <a:t>una</a:t>
            </a:r>
            <a:r>
              <a:rPr lang="en-US" dirty="0" smtClean="0"/>
              <a:t>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L1 que </a:t>
            </a:r>
            <a:r>
              <a:rPr lang="en-US" dirty="0" err="1" smtClean="0"/>
              <a:t>conecta</a:t>
            </a:r>
            <a:r>
              <a:rPr lang="en-US" dirty="0" smtClean="0"/>
              <a:t> las </a:t>
            </a:r>
            <a:r>
              <a:rPr lang="en-US" dirty="0" err="1" smtClean="0"/>
              <a:t>subestaciones</a:t>
            </a:r>
            <a:r>
              <a:rPr lang="en-US" dirty="0" smtClean="0"/>
              <a:t> A y B. </a:t>
            </a:r>
            <a:r>
              <a:rPr lang="en-US" dirty="0" err="1" smtClean="0"/>
              <a:t>Obviamente</a:t>
            </a:r>
            <a:r>
              <a:rPr lang="en-US" dirty="0" smtClean="0"/>
              <a:t>, la </a:t>
            </a:r>
            <a:r>
              <a:rPr lang="en-US" dirty="0" err="1" smtClean="0"/>
              <a:t>mejor</a:t>
            </a:r>
            <a:r>
              <a:rPr lang="en-US" dirty="0" smtClean="0"/>
              <a:t> </a:t>
            </a:r>
            <a:r>
              <a:rPr lang="en-US" dirty="0" err="1" smtClean="0"/>
              <a:t>manera</a:t>
            </a:r>
            <a:r>
              <a:rPr lang="en-US" dirty="0" smtClean="0"/>
              <a:t> de </a:t>
            </a:r>
            <a:r>
              <a:rPr lang="en-US" dirty="0" err="1" smtClean="0"/>
              <a:t>desenergizar</a:t>
            </a:r>
            <a:r>
              <a:rPr lang="en-US" dirty="0" smtClean="0"/>
              <a:t> la </a:t>
            </a:r>
            <a:r>
              <a:rPr lang="en-US" dirty="0" err="1" smtClean="0"/>
              <a:t>falla</a:t>
            </a:r>
            <a:r>
              <a:rPr lang="en-US" dirty="0" smtClean="0"/>
              <a:t> </a:t>
            </a:r>
            <a:r>
              <a:rPr lang="en-US" dirty="0" err="1" smtClean="0"/>
              <a:t>es</a:t>
            </a:r>
            <a:r>
              <a:rPr lang="en-US" dirty="0" smtClean="0"/>
              <a:t> </a:t>
            </a:r>
            <a:r>
              <a:rPr lang="en-US" dirty="0" err="1" smtClean="0"/>
              <a:t>disparar</a:t>
            </a:r>
            <a:r>
              <a:rPr lang="en-US" dirty="0" smtClean="0"/>
              <a:t> el </a:t>
            </a:r>
            <a:r>
              <a:rPr lang="en-US" dirty="0" err="1" smtClean="0"/>
              <a:t>interruptor</a:t>
            </a:r>
            <a:r>
              <a:rPr lang="en-US" dirty="0" smtClean="0"/>
              <a:t> B1 </a:t>
            </a:r>
            <a:r>
              <a:rPr lang="en-US" dirty="0" err="1" smtClean="0"/>
              <a:t>en</a:t>
            </a:r>
            <a:r>
              <a:rPr lang="en-US" dirty="0" smtClean="0"/>
              <a:t> la </a:t>
            </a:r>
            <a:r>
              <a:rPr lang="en-US" dirty="0" err="1" smtClean="0"/>
              <a:t>subestación</a:t>
            </a:r>
            <a:r>
              <a:rPr lang="en-US" dirty="0" smtClean="0"/>
              <a:t> B y A1 </a:t>
            </a:r>
            <a:r>
              <a:rPr lang="en-US" dirty="0" err="1" smtClean="0"/>
              <a:t>en</a:t>
            </a:r>
            <a:r>
              <a:rPr lang="en-US" dirty="0" smtClean="0"/>
              <a:t> la </a:t>
            </a:r>
            <a:r>
              <a:rPr lang="en-US" dirty="0" err="1" smtClean="0"/>
              <a:t>subestación</a:t>
            </a:r>
            <a:r>
              <a:rPr lang="en-US" dirty="0" smtClean="0"/>
              <a:t> A, y lo </a:t>
            </a:r>
            <a:r>
              <a:rPr lang="en-US" dirty="0" err="1" smtClean="0"/>
              <a:t>queremos</a:t>
            </a:r>
            <a:r>
              <a:rPr lang="en-US" dirty="0" smtClean="0"/>
              <a:t>. </a:t>
            </a:r>
            <a:r>
              <a:rPr lang="en-US" dirty="0" err="1" smtClean="0"/>
              <a:t>ocurrir</a:t>
            </a:r>
            <a:r>
              <a:rPr lang="en-US" dirty="0" smtClean="0"/>
              <a:t> </a:t>
            </a:r>
          </a:p>
          <a:p>
            <a:pPr algn="just"/>
            <a:r>
              <a:rPr lang="en-US" dirty="0" err="1" smtClean="0"/>
              <a:t>instantáneamente</a:t>
            </a:r>
            <a:r>
              <a:rPr lang="en-US" dirty="0" smtClean="0"/>
              <a:t> (</a:t>
            </a:r>
            <a:r>
              <a:rPr lang="en-US" dirty="0" err="1" smtClean="0"/>
              <a:t>todavía</a:t>
            </a:r>
            <a:r>
              <a:rPr lang="en-US" dirty="0" smtClean="0"/>
              <a:t> </a:t>
            </a:r>
            <a:r>
              <a:rPr lang="en-US" dirty="0" err="1" smtClean="0"/>
              <a:t>puede</a:t>
            </a:r>
            <a:r>
              <a:rPr lang="en-US" dirty="0" smtClean="0"/>
              <a:t> </a:t>
            </a:r>
            <a:r>
              <a:rPr lang="en-US" dirty="0" err="1" smtClean="0"/>
              <a:t>tomar</a:t>
            </a:r>
            <a:r>
              <a:rPr lang="en-US" dirty="0" smtClean="0"/>
              <a:t> un par de </a:t>
            </a:r>
            <a:r>
              <a:rPr lang="en-US" dirty="0" err="1" smtClean="0"/>
              <a:t>ciclos</a:t>
            </a:r>
            <a:r>
              <a:rPr lang="en-US" dirty="0" smtClean="0"/>
              <a:t> para que un </a:t>
            </a:r>
            <a:r>
              <a:rPr lang="en-US" dirty="0" err="1" smtClean="0"/>
              <a:t>interruptor</a:t>
            </a:r>
            <a:r>
              <a:rPr lang="en-US" dirty="0" smtClean="0"/>
              <a:t> se </a:t>
            </a:r>
            <a:r>
              <a:rPr lang="en-US" dirty="0" err="1" smtClean="0"/>
              <a:t>abra</a:t>
            </a:r>
            <a:r>
              <a:rPr lang="en-US" dirty="0" smtClean="0"/>
              <a:t> </a:t>
            </a:r>
            <a:r>
              <a:rPr lang="en-US" dirty="0" err="1" smtClean="0"/>
              <a:t>físicamente</a:t>
            </a:r>
            <a:r>
              <a:rPr lang="en-US" dirty="0" smtClean="0"/>
              <a:t>, </a:t>
            </a:r>
            <a:r>
              <a:rPr lang="en-US" dirty="0" err="1" smtClean="0"/>
              <a:t>digamos</a:t>
            </a:r>
            <a:r>
              <a:rPr lang="en-US" dirty="0" smtClean="0"/>
              <a:t>, </a:t>
            </a:r>
            <a:r>
              <a:rPr lang="en-US" dirty="0" err="1" smtClean="0"/>
              <a:t>seis</a:t>
            </a:r>
            <a:r>
              <a:rPr lang="en-US" dirty="0" smtClean="0"/>
              <a:t> </a:t>
            </a:r>
            <a:r>
              <a:rPr lang="en-US" dirty="0" err="1" smtClean="0"/>
              <a:t>ciclos</a:t>
            </a:r>
            <a:r>
              <a:rPr lang="en-US" dirty="0" smtClean="0"/>
              <a:t>, lo que para un </a:t>
            </a:r>
            <a:r>
              <a:rPr lang="en-US" dirty="0" err="1" smtClean="0"/>
              <a:t>sistema</a:t>
            </a:r>
            <a:r>
              <a:rPr lang="en-US" dirty="0" smtClean="0"/>
              <a:t> de 60 Hz </a:t>
            </a:r>
            <a:r>
              <a:rPr lang="en-US" dirty="0" err="1" smtClean="0"/>
              <a:t>equivale</a:t>
            </a:r>
            <a:r>
              <a:rPr lang="en-US" dirty="0" smtClean="0"/>
              <a:t> a 0,1 s.).</a:t>
            </a:r>
          </a:p>
          <a:p>
            <a:pPr algn="just"/>
            <a:r>
              <a:rPr lang="en-US" dirty="0" err="1" smtClean="0"/>
              <a:t>Eso</a:t>
            </a:r>
            <a:r>
              <a:rPr lang="en-US" dirty="0" smtClean="0"/>
              <a:t> </a:t>
            </a:r>
            <a:r>
              <a:rPr lang="en-US" dirty="0" err="1" smtClean="0"/>
              <a:t>es</a:t>
            </a:r>
            <a:r>
              <a:rPr lang="en-US" dirty="0" smtClean="0"/>
              <a:t> </a:t>
            </a:r>
            <a:r>
              <a:rPr lang="en-US" dirty="0" err="1" smtClean="0"/>
              <a:t>todo</a:t>
            </a:r>
            <a:r>
              <a:rPr lang="en-US" dirty="0" smtClean="0"/>
              <a:t> lo que </a:t>
            </a:r>
            <a:r>
              <a:rPr lang="en-US" dirty="0" err="1" smtClean="0"/>
              <a:t>queremos</a:t>
            </a:r>
            <a:r>
              <a:rPr lang="en-US" dirty="0" smtClean="0"/>
              <a:t> que </a:t>
            </a:r>
            <a:r>
              <a:rPr lang="en-US" dirty="0" err="1" smtClean="0"/>
              <a:t>suceda</a:t>
            </a:r>
            <a:r>
              <a:rPr lang="en-US" dirty="0" smtClean="0"/>
              <a:t>. Sin embargo, el </a:t>
            </a:r>
            <a:r>
              <a:rPr lang="en-US" dirty="0" err="1" smtClean="0"/>
              <a:t>interruptor</a:t>
            </a:r>
            <a:r>
              <a:rPr lang="en-US" dirty="0" smtClean="0"/>
              <a:t> B2 </a:t>
            </a:r>
            <a:r>
              <a:rPr lang="en-US" dirty="0" err="1" smtClean="0"/>
              <a:t>en</a:t>
            </a:r>
            <a:r>
              <a:rPr lang="en-US" dirty="0" smtClean="0"/>
              <a:t> la </a:t>
            </a:r>
            <a:r>
              <a:rPr lang="en-US" dirty="0" err="1" smtClean="0"/>
              <a:t>subestación</a:t>
            </a:r>
            <a:r>
              <a:rPr lang="en-US" dirty="0" smtClean="0"/>
              <a:t> B </a:t>
            </a:r>
            <a:r>
              <a:rPr lang="en-US" dirty="0" err="1" smtClean="0"/>
              <a:t>verá</a:t>
            </a:r>
            <a:r>
              <a:rPr lang="en-US" dirty="0" smtClean="0"/>
              <a:t> la </a:t>
            </a:r>
            <a:r>
              <a:rPr lang="en-US" dirty="0" err="1" smtClean="0"/>
              <a:t>misma</a:t>
            </a:r>
            <a:r>
              <a:rPr lang="en-US" dirty="0" smtClean="0"/>
              <a:t> </a:t>
            </a:r>
            <a:r>
              <a:rPr lang="en-US" dirty="0" err="1" smtClean="0"/>
              <a:t>corriente</a:t>
            </a:r>
            <a:r>
              <a:rPr lang="en-US" dirty="0" smtClean="0"/>
              <a:t> que el </a:t>
            </a:r>
            <a:r>
              <a:rPr lang="en-US" dirty="0" err="1" smtClean="0"/>
              <a:t>interruptor</a:t>
            </a:r>
            <a:r>
              <a:rPr lang="en-US" dirty="0" smtClean="0"/>
              <a:t> B1 y, a </a:t>
            </a:r>
            <a:r>
              <a:rPr lang="en-US" dirty="0" err="1" smtClean="0"/>
              <a:t>menos</a:t>
            </a:r>
            <a:r>
              <a:rPr lang="en-US" dirty="0" smtClean="0"/>
              <a:t> que </a:t>
            </a:r>
            <a:r>
              <a:rPr lang="en-US" dirty="0" err="1" smtClean="0"/>
              <a:t>retrasemos</a:t>
            </a:r>
            <a:r>
              <a:rPr lang="en-US" dirty="0" smtClean="0"/>
              <a:t> </a:t>
            </a:r>
            <a:r>
              <a:rPr lang="en-US" dirty="0" err="1" smtClean="0"/>
              <a:t>su</a:t>
            </a:r>
            <a:r>
              <a:rPr lang="en-US" dirty="0" smtClean="0"/>
              <a:t> </a:t>
            </a:r>
            <a:r>
              <a:rPr lang="en-US" dirty="0" err="1" smtClean="0"/>
              <a:t>disparo</a:t>
            </a:r>
            <a:r>
              <a:rPr lang="en-US" dirty="0" smtClean="0"/>
              <a:t>, B2 se </a:t>
            </a:r>
            <a:r>
              <a:rPr lang="en-US" dirty="0" err="1" smtClean="0"/>
              <a:t>abrirá</a:t>
            </a:r>
            <a:r>
              <a:rPr lang="en-US" dirty="0" smtClean="0"/>
              <a:t> </a:t>
            </a:r>
            <a:r>
              <a:rPr lang="en-US" dirty="0" err="1" smtClean="0"/>
              <a:t>simultáneamente</a:t>
            </a:r>
            <a:r>
              <a:rPr lang="en-US" dirty="0" smtClean="0"/>
              <a:t> con B1, </a:t>
            </a:r>
            <a:r>
              <a:rPr lang="en-US" dirty="0" err="1" smtClean="0"/>
              <a:t>dejando</a:t>
            </a:r>
            <a:r>
              <a:rPr lang="en-US" dirty="0" smtClean="0"/>
              <a:t> </a:t>
            </a:r>
            <a:r>
              <a:rPr lang="en-US" dirty="0" err="1" smtClean="0"/>
              <a:t>fuera</a:t>
            </a:r>
            <a:r>
              <a:rPr lang="en-US" dirty="0" smtClean="0"/>
              <a:t> de </a:t>
            </a:r>
            <a:r>
              <a:rPr lang="en-US" dirty="0" err="1" smtClean="0"/>
              <a:t>servicio</a:t>
            </a:r>
            <a:r>
              <a:rPr lang="en-US" dirty="0" smtClean="0"/>
              <a:t> a </a:t>
            </a:r>
            <a:r>
              <a:rPr lang="en-US" dirty="0" err="1" smtClean="0"/>
              <a:t>toda</a:t>
            </a:r>
            <a:r>
              <a:rPr lang="en-US" dirty="0" smtClean="0"/>
              <a:t> la </a:t>
            </a:r>
            <a:r>
              <a:rPr lang="en-US" dirty="0" err="1" smtClean="0"/>
              <a:t>subestación</a:t>
            </a:r>
            <a:r>
              <a:rPr lang="en-US" dirty="0" smtClean="0"/>
              <a:t> B y a </a:t>
            </a:r>
            <a:r>
              <a:rPr lang="en-US" dirty="0" err="1" smtClean="0"/>
              <a:t>sus</a:t>
            </a:r>
            <a:r>
              <a:rPr lang="en-US" dirty="0" smtClean="0"/>
              <a:t> </a:t>
            </a:r>
            <a:r>
              <a:rPr lang="en-US" dirty="0" err="1" smtClean="0"/>
              <a:t>clientes</a:t>
            </a:r>
            <a:r>
              <a:rPr lang="en-US" dirty="0" smtClean="0"/>
              <a:t>, lo </a:t>
            </a:r>
            <a:r>
              <a:rPr lang="en-US" dirty="0" err="1" smtClean="0"/>
              <a:t>cual</a:t>
            </a:r>
            <a:r>
              <a:rPr lang="en-US" dirty="0" smtClean="0"/>
              <a:t> </a:t>
            </a:r>
            <a:r>
              <a:rPr lang="en-US" dirty="0" err="1" smtClean="0"/>
              <a:t>es</a:t>
            </a:r>
            <a:r>
              <a:rPr lang="en-US" dirty="0" smtClean="0"/>
              <a:t> </a:t>
            </a:r>
            <a:r>
              <a:rPr lang="en-US" dirty="0" err="1" smtClean="0"/>
              <a:t>inaceptable</a:t>
            </a:r>
            <a:r>
              <a:rPr lang="en-US" dirty="0" smtClean="0"/>
              <a:t>. Para que </a:t>
            </a:r>
            <a:r>
              <a:rPr lang="en-US" dirty="0" err="1" smtClean="0"/>
              <a:t>eso</a:t>
            </a:r>
            <a:r>
              <a:rPr lang="en-US" dirty="0" smtClean="0"/>
              <a:t> no </a:t>
            </a:r>
            <a:r>
              <a:rPr lang="en-US" dirty="0" err="1" smtClean="0"/>
              <a:t>suceda</a:t>
            </a:r>
            <a:r>
              <a:rPr lang="en-US" dirty="0" smtClean="0"/>
              <a:t>, un </a:t>
            </a:r>
            <a:r>
              <a:rPr lang="en-US" dirty="0" err="1" smtClean="0"/>
              <a:t>disparo</a:t>
            </a:r>
            <a:r>
              <a:rPr lang="en-US" dirty="0" smtClean="0"/>
              <a:t> del </a:t>
            </a:r>
            <a:r>
              <a:rPr lang="en-US" dirty="0" err="1" smtClean="0"/>
              <a:t>interruptor</a:t>
            </a:r>
            <a:r>
              <a:rPr lang="en-US" dirty="0" smtClean="0"/>
              <a:t> B2 </a:t>
            </a:r>
            <a:r>
              <a:rPr lang="en-US" dirty="0" err="1" smtClean="0"/>
              <a:t>por</a:t>
            </a:r>
            <a:r>
              <a:rPr lang="en-US" dirty="0" smtClean="0"/>
              <a:t> </a:t>
            </a:r>
            <a:r>
              <a:rPr lang="en-US" dirty="0" err="1" smtClean="0"/>
              <a:t>fallas</a:t>
            </a:r>
            <a:r>
              <a:rPr lang="en-US" dirty="0" smtClean="0"/>
              <a:t> </a:t>
            </a:r>
            <a:r>
              <a:rPr lang="en-US" dirty="0" err="1" smtClean="0"/>
              <a:t>en</a:t>
            </a:r>
            <a:r>
              <a:rPr lang="en-US" dirty="0" smtClean="0"/>
              <a:t> la </a:t>
            </a:r>
            <a:r>
              <a:rPr lang="en-US" dirty="0" err="1" smtClean="0"/>
              <a:t>Línea</a:t>
            </a:r>
            <a:r>
              <a:rPr lang="en-US" dirty="0" smtClean="0"/>
              <a:t> L1 </a:t>
            </a:r>
            <a:r>
              <a:rPr lang="en-US" dirty="0" err="1" smtClean="0"/>
              <a:t>debe</a:t>
            </a:r>
            <a:r>
              <a:rPr lang="en-US" dirty="0" smtClean="0"/>
              <a:t> </a:t>
            </a:r>
            <a:r>
              <a:rPr lang="en-US" dirty="0" err="1" smtClean="0"/>
              <a:t>retrasarse</a:t>
            </a:r>
            <a:r>
              <a:rPr lang="en-US" dirty="0" smtClean="0"/>
              <a:t> </a:t>
            </a:r>
            <a:r>
              <a:rPr lang="en-US" dirty="0" err="1" smtClean="0"/>
              <a:t>en</a:t>
            </a:r>
            <a:r>
              <a:rPr lang="en-US" dirty="0" smtClean="0"/>
              <a:t> </a:t>
            </a:r>
            <a:r>
              <a:rPr lang="en-US" dirty="0" err="1" smtClean="0"/>
              <a:t>comparación</a:t>
            </a:r>
            <a:r>
              <a:rPr lang="en-US" dirty="0" smtClean="0"/>
              <a:t> con el </a:t>
            </a:r>
            <a:r>
              <a:rPr lang="en-US" dirty="0" err="1" smtClean="0"/>
              <a:t>disparo</a:t>
            </a:r>
            <a:r>
              <a:rPr lang="en-US" dirty="0" smtClean="0"/>
              <a:t> del </a:t>
            </a:r>
            <a:r>
              <a:rPr lang="en-US" dirty="0" err="1" smtClean="0"/>
              <a:t>interruptor</a:t>
            </a:r>
            <a:r>
              <a:rPr lang="en-US" dirty="0" smtClean="0"/>
              <a:t> B1, </a:t>
            </a:r>
            <a:r>
              <a:rPr lang="en-US" dirty="0" err="1" smtClean="0"/>
              <a:t>por</a:t>
            </a:r>
            <a:r>
              <a:rPr lang="en-US" dirty="0" smtClean="0"/>
              <a:t> lo que B1 </a:t>
            </a:r>
            <a:r>
              <a:rPr lang="en-US" dirty="0" err="1" smtClean="0"/>
              <a:t>disparará</a:t>
            </a:r>
            <a:r>
              <a:rPr lang="en-US" dirty="0" smtClean="0"/>
              <a:t> primero y el </a:t>
            </a:r>
            <a:r>
              <a:rPr lang="en-US" dirty="0" err="1" smtClean="0"/>
              <a:t>esquema</a:t>
            </a:r>
            <a:r>
              <a:rPr lang="en-US" dirty="0" smtClean="0"/>
              <a:t> de </a:t>
            </a:r>
            <a:r>
              <a:rPr lang="en-US" dirty="0" err="1" smtClean="0"/>
              <a:t>protección</a:t>
            </a:r>
            <a:r>
              <a:rPr lang="en-US" dirty="0" smtClean="0"/>
              <a:t> </a:t>
            </a:r>
            <a:r>
              <a:rPr lang="en-US" dirty="0" err="1" smtClean="0"/>
              <a:t>abortará</a:t>
            </a:r>
            <a:r>
              <a:rPr lang="en-US" dirty="0" smtClean="0"/>
              <a:t> un </a:t>
            </a:r>
            <a:r>
              <a:rPr lang="en-US" dirty="0" err="1" smtClean="0"/>
              <a:t>disparo</a:t>
            </a:r>
            <a:r>
              <a:rPr lang="en-US" dirty="0" smtClean="0"/>
              <a:t> de B2, </a:t>
            </a:r>
            <a:r>
              <a:rPr lang="en-US" dirty="0" err="1" smtClean="0"/>
              <a:t>porque</a:t>
            </a:r>
            <a:r>
              <a:rPr lang="en-US" dirty="0" smtClean="0"/>
              <a:t> la </a:t>
            </a:r>
            <a:r>
              <a:rPr lang="en-US" dirty="0" err="1" smtClean="0"/>
              <a:t>falla</a:t>
            </a:r>
            <a:r>
              <a:rPr lang="en-US" dirty="0" smtClean="0"/>
              <a:t> no se </a:t>
            </a:r>
            <a:r>
              <a:rPr lang="en-US" dirty="0" err="1" smtClean="0"/>
              <a:t>alimenta</a:t>
            </a:r>
            <a:r>
              <a:rPr lang="en-US" dirty="0" smtClean="0"/>
              <a:t> </a:t>
            </a:r>
            <a:r>
              <a:rPr lang="en-US" dirty="0" err="1" smtClean="0"/>
              <a:t>desde</a:t>
            </a:r>
            <a:r>
              <a:rPr lang="en-US" dirty="0" smtClean="0"/>
              <a:t> la </a:t>
            </a:r>
            <a:r>
              <a:rPr lang="en-US" dirty="0" err="1" smtClean="0"/>
              <a:t>subestación</a:t>
            </a:r>
            <a:r>
              <a:rPr lang="en-US" dirty="0" smtClean="0"/>
              <a:t> B. </a:t>
            </a:r>
            <a:r>
              <a:rPr lang="en-US" dirty="0" err="1" smtClean="0"/>
              <a:t>ya</a:t>
            </a:r>
            <a:r>
              <a:rPr lang="en-US" dirty="0" smtClean="0"/>
              <a:t> no. </a:t>
            </a:r>
            <a:r>
              <a:rPr lang="en-US" dirty="0" err="1" smtClean="0"/>
              <a:t>Entonces</a:t>
            </a:r>
            <a:r>
              <a:rPr lang="en-US" dirty="0" smtClean="0"/>
              <a:t>, </a:t>
            </a:r>
            <a:r>
              <a:rPr lang="en-US" dirty="0" err="1" smtClean="0"/>
              <a:t>si</a:t>
            </a:r>
            <a:r>
              <a:rPr lang="en-US" dirty="0" smtClean="0"/>
              <a:t> un </a:t>
            </a:r>
            <a:r>
              <a:rPr lang="en-US" dirty="0" err="1" smtClean="0"/>
              <a:t>interruptor</a:t>
            </a:r>
            <a:r>
              <a:rPr lang="en-US" dirty="0" smtClean="0"/>
              <a:t> B1 </a:t>
            </a:r>
            <a:r>
              <a:rPr lang="en-US" dirty="0" err="1" smtClean="0"/>
              <a:t>tiene</a:t>
            </a:r>
            <a:r>
              <a:rPr lang="en-US" dirty="0" smtClean="0"/>
              <a:t> un </a:t>
            </a:r>
            <a:r>
              <a:rPr lang="en-US" dirty="0" err="1" smtClean="0"/>
              <a:t>tiempo</a:t>
            </a:r>
            <a:r>
              <a:rPr lang="en-US" dirty="0" smtClean="0"/>
              <a:t> de </a:t>
            </a:r>
            <a:r>
              <a:rPr lang="en-US" dirty="0" err="1" smtClean="0"/>
              <a:t>disparo</a:t>
            </a:r>
            <a:r>
              <a:rPr lang="en-US" dirty="0" smtClean="0"/>
              <a:t> de 0,1 s, el </a:t>
            </a:r>
            <a:r>
              <a:rPr lang="en-US" dirty="0" err="1" smtClean="0"/>
              <a:t>interruptor</a:t>
            </a:r>
            <a:r>
              <a:rPr lang="en-US" dirty="0" smtClean="0"/>
              <a:t> B2 </a:t>
            </a:r>
            <a:r>
              <a:rPr lang="en-US" dirty="0" err="1" smtClean="0"/>
              <a:t>debería</a:t>
            </a:r>
            <a:r>
              <a:rPr lang="en-US" dirty="0" smtClean="0"/>
              <a:t> </a:t>
            </a:r>
            <a:r>
              <a:rPr lang="en-US" dirty="0" err="1" smtClean="0"/>
              <a:t>tener</a:t>
            </a:r>
            <a:r>
              <a:rPr lang="en-US" dirty="0" smtClean="0"/>
              <a:t> un </a:t>
            </a:r>
            <a:r>
              <a:rPr lang="en-US" dirty="0" err="1" smtClean="0"/>
              <a:t>tiempo</a:t>
            </a:r>
            <a:r>
              <a:rPr lang="en-US" dirty="0" smtClean="0"/>
              <a:t> de </a:t>
            </a:r>
            <a:r>
              <a:rPr lang="en-US" dirty="0" err="1" smtClean="0"/>
              <a:t>disparo</a:t>
            </a:r>
            <a:r>
              <a:rPr lang="en-US" dirty="0" smtClean="0"/>
              <a:t> </a:t>
            </a:r>
            <a:r>
              <a:rPr lang="en-US" dirty="0" err="1" smtClean="0"/>
              <a:t>más</a:t>
            </a:r>
            <a:r>
              <a:rPr lang="en-US" dirty="0" smtClean="0"/>
              <a:t> largo </a:t>
            </a:r>
          </a:p>
          <a:p>
            <a:pPr algn="just"/>
            <a:r>
              <a:rPr lang="en-US" dirty="0" smtClean="0"/>
              <a:t>(</a:t>
            </a:r>
            <a:r>
              <a:rPr lang="en-US" dirty="0" err="1" smtClean="0"/>
              <a:t>por</a:t>
            </a:r>
            <a:r>
              <a:rPr lang="en-US" dirty="0" smtClean="0"/>
              <a:t> </a:t>
            </a:r>
            <a:r>
              <a:rPr lang="en-US" dirty="0" err="1" smtClean="0"/>
              <a:t>ejemplo</a:t>
            </a:r>
            <a:r>
              <a:rPr lang="en-US" dirty="0" smtClean="0"/>
              <a:t>, 0,3 s, </a:t>
            </a:r>
            <a:r>
              <a:rPr lang="en-US" dirty="0" err="1" smtClean="0"/>
              <a:t>por</a:t>
            </a:r>
            <a:r>
              <a:rPr lang="en-US" dirty="0" smtClean="0"/>
              <a:t> lo que el </a:t>
            </a:r>
            <a:r>
              <a:rPr lang="en-US" dirty="0" err="1" smtClean="0"/>
              <a:t>tiempo</a:t>
            </a:r>
            <a:r>
              <a:rPr lang="en-US" dirty="0" smtClean="0"/>
              <a:t> de </a:t>
            </a:r>
            <a:r>
              <a:rPr lang="en-US" dirty="0" err="1" smtClean="0"/>
              <a:t>retardo</a:t>
            </a:r>
            <a:r>
              <a:rPr lang="en-US" dirty="0" smtClean="0"/>
              <a:t> </a:t>
            </a:r>
            <a:r>
              <a:rPr lang="en-US" dirty="0" err="1" smtClean="0"/>
              <a:t>será</a:t>
            </a:r>
            <a:r>
              <a:rPr lang="en-US" dirty="0" smtClean="0"/>
              <a:t> de 0,2 s). Este </a:t>
            </a:r>
            <a:r>
              <a:rPr lang="en-US" dirty="0" err="1" smtClean="0"/>
              <a:t>retardo</a:t>
            </a:r>
            <a:r>
              <a:rPr lang="en-US" dirty="0" smtClean="0"/>
              <a:t> de </a:t>
            </a:r>
            <a:r>
              <a:rPr lang="en-US" dirty="0" err="1" smtClean="0"/>
              <a:t>tiempo</a:t>
            </a:r>
            <a:r>
              <a:rPr lang="en-US" dirty="0" smtClean="0"/>
              <a:t> lo </a:t>
            </a:r>
            <a:r>
              <a:rPr lang="en-US" dirty="0" err="1" smtClean="0"/>
              <a:t>proporcionará</a:t>
            </a:r>
            <a:r>
              <a:rPr lang="en-US" dirty="0" smtClean="0"/>
              <a:t> un </a:t>
            </a:r>
            <a:r>
              <a:rPr lang="en-US" dirty="0" err="1" smtClean="0"/>
              <a:t>temporizador</a:t>
            </a:r>
            <a:r>
              <a:rPr lang="en-US" dirty="0" smtClean="0"/>
              <a:t>, que </a:t>
            </a:r>
            <a:r>
              <a:rPr lang="en-US" dirty="0" err="1" smtClean="0"/>
              <a:t>es</a:t>
            </a:r>
            <a:r>
              <a:rPr lang="en-US" dirty="0" smtClean="0"/>
              <a:t> parte de un </a:t>
            </a:r>
            <a:r>
              <a:rPr lang="en-US" dirty="0" err="1" smtClean="0"/>
              <a:t>sistema</a:t>
            </a:r>
            <a:r>
              <a:rPr lang="en-US" dirty="0" smtClean="0"/>
              <a:t> de </a:t>
            </a:r>
            <a:r>
              <a:rPr lang="en-US" dirty="0" err="1" smtClean="0"/>
              <a:t>protección</a:t>
            </a:r>
            <a:r>
              <a:rPr lang="en-US" dirty="0" smtClean="0"/>
              <a:t> contra </a:t>
            </a:r>
            <a:r>
              <a:rPr lang="en-US" dirty="0" err="1" smtClean="0"/>
              <a:t>sobrecorriente</a:t>
            </a:r>
            <a:r>
              <a:rPr lang="en-US" dirty="0" smtClean="0"/>
              <a:t>.</a:t>
            </a:r>
          </a:p>
          <a:p>
            <a:pPr algn="just"/>
            <a:r>
              <a:rPr lang="en-US" dirty="0" err="1" smtClean="0"/>
              <a:t>Veamos</a:t>
            </a:r>
            <a:r>
              <a:rPr lang="en-US" dirty="0" smtClean="0"/>
              <a:t> </a:t>
            </a:r>
            <a:r>
              <a:rPr lang="en-US" dirty="0" err="1" smtClean="0"/>
              <a:t>qué</a:t>
            </a:r>
            <a:r>
              <a:rPr lang="en-US" dirty="0" smtClean="0"/>
              <a:t> </a:t>
            </a:r>
            <a:r>
              <a:rPr lang="en-US" dirty="0" err="1" smtClean="0"/>
              <a:t>sucederá</a:t>
            </a:r>
            <a:r>
              <a:rPr lang="en-US" dirty="0" smtClean="0"/>
              <a:t> con un </a:t>
            </a:r>
            <a:r>
              <a:rPr lang="en-US" dirty="0" err="1" smtClean="0"/>
              <a:t>interruptor</a:t>
            </a:r>
            <a:r>
              <a:rPr lang="en-US" dirty="0" smtClean="0"/>
              <a:t> C1 </a:t>
            </a:r>
            <a:r>
              <a:rPr lang="en-US" dirty="0" err="1" smtClean="0"/>
              <a:t>en</a:t>
            </a:r>
            <a:r>
              <a:rPr lang="en-US" dirty="0" smtClean="0"/>
              <a:t> la </a:t>
            </a:r>
            <a:r>
              <a:rPr lang="en-US" dirty="0" err="1" smtClean="0"/>
              <a:t>subestación</a:t>
            </a:r>
            <a:r>
              <a:rPr lang="en-US" dirty="0" smtClean="0"/>
              <a:t> C </a:t>
            </a:r>
            <a:r>
              <a:rPr lang="en-US" dirty="0" err="1" smtClean="0"/>
              <a:t>durante</a:t>
            </a:r>
            <a:r>
              <a:rPr lang="en-US" dirty="0" smtClean="0"/>
              <a:t> la </a:t>
            </a:r>
            <a:r>
              <a:rPr lang="en-US" dirty="0" err="1" smtClean="0"/>
              <a:t>falla</a:t>
            </a:r>
            <a:r>
              <a:rPr lang="en-US" dirty="0" smtClean="0"/>
              <a:t> SC-1 </a:t>
            </a:r>
            <a:r>
              <a:rPr lang="en-US" dirty="0" err="1" smtClean="0"/>
              <a:t>en</a:t>
            </a:r>
            <a:r>
              <a:rPr lang="en-US" dirty="0" smtClean="0"/>
              <a:t> </a:t>
            </a:r>
            <a:r>
              <a:rPr lang="en-US" dirty="0" err="1" smtClean="0"/>
              <a:t>una</a:t>
            </a:r>
            <a:r>
              <a:rPr lang="en-US" dirty="0" smtClean="0"/>
              <a:t> </a:t>
            </a:r>
            <a:r>
              <a:rPr lang="en-US" dirty="0" err="1" smtClean="0"/>
              <a:t>línea</a:t>
            </a:r>
            <a:r>
              <a:rPr lang="en-US" dirty="0" smtClean="0"/>
              <a:t> L1. El </a:t>
            </a:r>
            <a:r>
              <a:rPr lang="en-US" dirty="0" err="1" smtClean="0"/>
              <a:t>interruptor</a:t>
            </a:r>
            <a:r>
              <a:rPr lang="en-US" dirty="0" smtClean="0"/>
              <a:t> C1 </a:t>
            </a:r>
            <a:r>
              <a:rPr lang="en-US" dirty="0" err="1" smtClean="0"/>
              <a:t>verá</a:t>
            </a:r>
            <a:r>
              <a:rPr lang="en-US" dirty="0" smtClean="0"/>
              <a:t> la </a:t>
            </a:r>
            <a:r>
              <a:rPr lang="en-US" dirty="0" err="1" smtClean="0"/>
              <a:t>misma</a:t>
            </a:r>
            <a:r>
              <a:rPr lang="en-US" dirty="0" smtClean="0"/>
              <a:t> </a:t>
            </a:r>
            <a:r>
              <a:rPr lang="en-US" dirty="0" err="1" smtClean="0"/>
              <a:t>corriente</a:t>
            </a:r>
            <a:r>
              <a:rPr lang="en-US" dirty="0" smtClean="0"/>
              <a:t> de </a:t>
            </a:r>
            <a:r>
              <a:rPr lang="en-US" dirty="0" err="1" smtClean="0"/>
              <a:t>falla</a:t>
            </a:r>
            <a:r>
              <a:rPr lang="en-US" dirty="0" smtClean="0"/>
              <a:t> que un </a:t>
            </a:r>
            <a:r>
              <a:rPr lang="en-US" dirty="0" err="1" smtClean="0"/>
              <a:t>interruptor</a:t>
            </a:r>
            <a:r>
              <a:rPr lang="en-US" dirty="0" smtClean="0"/>
              <a:t> B1, y </a:t>
            </a:r>
            <a:r>
              <a:rPr lang="en-US" dirty="0" err="1" smtClean="0"/>
              <a:t>si</a:t>
            </a:r>
            <a:r>
              <a:rPr lang="en-US" dirty="0" smtClean="0"/>
              <a:t> no </a:t>
            </a:r>
            <a:r>
              <a:rPr lang="en-US" dirty="0" err="1" smtClean="0"/>
              <a:t>retrasamos</a:t>
            </a:r>
            <a:r>
              <a:rPr lang="en-US" dirty="0" smtClean="0"/>
              <a:t> </a:t>
            </a:r>
            <a:r>
              <a:rPr lang="en-US" dirty="0" err="1" smtClean="0"/>
              <a:t>su</a:t>
            </a:r>
            <a:r>
              <a:rPr lang="en-US" dirty="0" smtClean="0"/>
              <a:t> </a:t>
            </a:r>
            <a:r>
              <a:rPr lang="en-US" dirty="0" err="1" smtClean="0"/>
              <a:t>disparo</a:t>
            </a:r>
            <a:r>
              <a:rPr lang="en-US" dirty="0" smtClean="0"/>
              <a:t>, se </a:t>
            </a:r>
            <a:r>
              <a:rPr lang="en-US" dirty="0" err="1" smtClean="0"/>
              <a:t>disparará</a:t>
            </a:r>
            <a:r>
              <a:rPr lang="en-US" dirty="0" smtClean="0"/>
              <a:t> </a:t>
            </a:r>
            <a:r>
              <a:rPr lang="en-US" dirty="0" err="1" smtClean="0"/>
              <a:t>simultáneamente</a:t>
            </a:r>
            <a:r>
              <a:rPr lang="en-US" dirty="0" smtClean="0"/>
              <a:t> con B1 </a:t>
            </a:r>
            <a:r>
              <a:rPr lang="en-US" dirty="0" err="1" smtClean="0"/>
              <a:t>dejando</a:t>
            </a:r>
            <a:r>
              <a:rPr lang="en-US" dirty="0" smtClean="0"/>
              <a:t> </a:t>
            </a:r>
            <a:r>
              <a:rPr lang="en-US" dirty="0" err="1" smtClean="0"/>
              <a:t>fuera</a:t>
            </a:r>
            <a:r>
              <a:rPr lang="en-US" dirty="0" smtClean="0"/>
              <a:t> de </a:t>
            </a:r>
            <a:r>
              <a:rPr lang="en-US" dirty="0" err="1" smtClean="0"/>
              <a:t>servicio</a:t>
            </a:r>
            <a:r>
              <a:rPr lang="en-US" dirty="0" smtClean="0"/>
              <a:t> a </a:t>
            </a:r>
            <a:r>
              <a:rPr lang="en-US" dirty="0" err="1" smtClean="0"/>
              <a:t>una</a:t>
            </a:r>
            <a:r>
              <a:rPr lang="en-US" dirty="0" smtClean="0"/>
              <a:t> </a:t>
            </a:r>
            <a:r>
              <a:rPr lang="en-US" dirty="0" err="1" smtClean="0"/>
              <a:t>línea</a:t>
            </a:r>
            <a:r>
              <a:rPr lang="en-US" dirty="0" smtClean="0"/>
              <a:t> </a:t>
            </a:r>
            <a:r>
              <a:rPr lang="en-US" dirty="0" err="1" smtClean="0"/>
              <a:t>saludable</a:t>
            </a:r>
            <a:r>
              <a:rPr lang="en-US" dirty="0" smtClean="0"/>
              <a:t> L2 y a </a:t>
            </a:r>
            <a:r>
              <a:rPr lang="en-US" dirty="0" err="1" smtClean="0"/>
              <a:t>sus</a:t>
            </a:r>
            <a:r>
              <a:rPr lang="en-US" dirty="0" smtClean="0"/>
              <a:t> </a:t>
            </a:r>
            <a:r>
              <a:rPr lang="en-US" dirty="0" err="1" smtClean="0"/>
              <a:t>clientes</a:t>
            </a:r>
            <a:r>
              <a:rPr lang="en-US" dirty="0" smtClean="0"/>
              <a:t>, lo </a:t>
            </a:r>
            <a:r>
              <a:rPr lang="en-US" dirty="0" err="1" smtClean="0"/>
              <a:t>cual</a:t>
            </a:r>
            <a:r>
              <a:rPr lang="en-US" dirty="0" smtClean="0"/>
              <a:t> </a:t>
            </a:r>
            <a:r>
              <a:rPr lang="en-US" dirty="0" err="1" smtClean="0"/>
              <a:t>es</a:t>
            </a:r>
            <a:r>
              <a:rPr lang="en-US" dirty="0" smtClean="0"/>
              <a:t> </a:t>
            </a:r>
            <a:r>
              <a:rPr lang="en-US" dirty="0" err="1" smtClean="0"/>
              <a:t>inaceptable</a:t>
            </a:r>
            <a:r>
              <a:rPr lang="en-US" dirty="0" smtClean="0"/>
              <a:t>. Para que </a:t>
            </a:r>
            <a:r>
              <a:rPr lang="en-US" dirty="0" err="1" smtClean="0"/>
              <a:t>eso</a:t>
            </a:r>
            <a:r>
              <a:rPr lang="en-US" dirty="0" smtClean="0"/>
              <a:t> no </a:t>
            </a:r>
            <a:r>
              <a:rPr lang="en-US" dirty="0" err="1" smtClean="0"/>
              <a:t>suceda</a:t>
            </a:r>
            <a:r>
              <a:rPr lang="en-US" dirty="0" smtClean="0"/>
              <a:t>, un </a:t>
            </a:r>
            <a:r>
              <a:rPr lang="en-US" dirty="0" err="1" smtClean="0"/>
              <a:t>interruptor</a:t>
            </a:r>
            <a:r>
              <a:rPr lang="en-US" dirty="0" smtClean="0"/>
              <a:t> C1 </a:t>
            </a:r>
            <a:r>
              <a:rPr lang="en-US" dirty="0" err="1" smtClean="0"/>
              <a:t>debería</a:t>
            </a:r>
            <a:r>
              <a:rPr lang="en-US" dirty="0" smtClean="0"/>
              <a:t> </a:t>
            </a:r>
            <a:r>
              <a:rPr lang="en-US" dirty="0" err="1" smtClean="0"/>
              <a:t>tener</a:t>
            </a:r>
            <a:r>
              <a:rPr lang="en-US" dirty="0" smtClean="0"/>
              <a:t> un </a:t>
            </a:r>
            <a:r>
              <a:rPr lang="en-US" dirty="0" err="1" smtClean="0"/>
              <a:t>retardo</a:t>
            </a:r>
            <a:r>
              <a:rPr lang="en-US" dirty="0" smtClean="0"/>
              <a:t> de </a:t>
            </a:r>
            <a:r>
              <a:rPr lang="en-US" dirty="0" err="1" smtClean="0"/>
              <a:t>tiempo</a:t>
            </a:r>
            <a:r>
              <a:rPr lang="en-US" dirty="0" smtClean="0"/>
              <a:t> </a:t>
            </a:r>
            <a:r>
              <a:rPr lang="en-US" dirty="0" err="1" smtClean="0"/>
              <a:t>en</a:t>
            </a:r>
            <a:r>
              <a:rPr lang="en-US" dirty="0" smtClean="0"/>
              <a:t> </a:t>
            </a:r>
            <a:r>
              <a:rPr lang="en-US" dirty="0" err="1" smtClean="0"/>
              <a:t>comparación</a:t>
            </a:r>
            <a:r>
              <a:rPr lang="en-US" dirty="0" smtClean="0"/>
              <a:t> con B1, </a:t>
            </a:r>
            <a:r>
              <a:rPr lang="en-US" dirty="0" err="1" smtClean="0"/>
              <a:t>pero</a:t>
            </a:r>
            <a:r>
              <a:rPr lang="en-US" dirty="0" smtClean="0"/>
              <a:t> no </a:t>
            </a:r>
            <a:r>
              <a:rPr lang="en-US" dirty="0" err="1" smtClean="0"/>
              <a:t>es</a:t>
            </a:r>
            <a:r>
              <a:rPr lang="en-US" dirty="0" smtClean="0"/>
              <a:t> </a:t>
            </a:r>
            <a:r>
              <a:rPr lang="en-US" dirty="0" err="1" smtClean="0"/>
              <a:t>suficiente</a:t>
            </a:r>
            <a:r>
              <a:rPr lang="en-US" dirty="0" smtClean="0"/>
              <a:t>. </a:t>
            </a:r>
          </a:p>
          <a:p>
            <a:pPr algn="just"/>
            <a:endParaRPr lang="en-US" dirty="0"/>
          </a:p>
        </p:txBody>
      </p:sp>
    </p:spTree>
    <p:extLst>
      <p:ext uri="{BB962C8B-B14F-4D97-AF65-F5344CB8AC3E}">
        <p14:creationId xmlns:p14="http://schemas.microsoft.com/office/powerpoint/2010/main" val="33137527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11582400" cy="6740307"/>
          </a:xfrm>
          <a:prstGeom prst="rect">
            <a:avLst/>
          </a:prstGeom>
        </p:spPr>
        <p:txBody>
          <a:bodyPr wrap="square">
            <a:spAutoFit/>
          </a:bodyPr>
          <a:lstStyle/>
          <a:p>
            <a:pPr algn="just"/>
            <a:r>
              <a:rPr lang="en-US" dirty="0" smtClean="0"/>
              <a:t>Si hay </a:t>
            </a:r>
            <a:r>
              <a:rPr lang="en-US" dirty="0" err="1" smtClean="0"/>
              <a:t>una</a:t>
            </a:r>
            <a:r>
              <a:rPr lang="en-US" dirty="0" smtClean="0"/>
              <a:t> </a:t>
            </a:r>
            <a:r>
              <a:rPr lang="en-US" dirty="0" err="1" smtClean="0"/>
              <a:t>falla</a:t>
            </a:r>
            <a:r>
              <a:rPr lang="en-US" dirty="0" smtClean="0"/>
              <a:t> </a:t>
            </a:r>
            <a:r>
              <a:rPr lang="en-US" dirty="0" err="1" smtClean="0"/>
              <a:t>en</a:t>
            </a:r>
            <a:r>
              <a:rPr lang="en-US" dirty="0" smtClean="0"/>
              <a:t> el bus de la </a:t>
            </a:r>
            <a:r>
              <a:rPr lang="en-US" dirty="0" err="1" smtClean="0"/>
              <a:t>subestación</a:t>
            </a:r>
            <a:r>
              <a:rPr lang="en-US" dirty="0" smtClean="0"/>
              <a:t> B (no se </a:t>
            </a:r>
            <a:r>
              <a:rPr lang="en-US" dirty="0" err="1" smtClean="0"/>
              <a:t>muestra</a:t>
            </a:r>
            <a:r>
              <a:rPr lang="en-US" dirty="0" smtClean="0"/>
              <a:t>), </a:t>
            </a:r>
            <a:r>
              <a:rPr lang="en-US" dirty="0" err="1" smtClean="0"/>
              <a:t>queremos</a:t>
            </a:r>
            <a:r>
              <a:rPr lang="en-US" dirty="0" smtClean="0"/>
              <a:t> que se </a:t>
            </a:r>
            <a:r>
              <a:rPr lang="en-US" dirty="0" err="1" smtClean="0"/>
              <a:t>abra</a:t>
            </a:r>
            <a:r>
              <a:rPr lang="en-US" dirty="0" smtClean="0"/>
              <a:t> el </a:t>
            </a:r>
            <a:r>
              <a:rPr lang="en-US" dirty="0" err="1" smtClean="0"/>
              <a:t>interruptor</a:t>
            </a:r>
            <a:r>
              <a:rPr lang="en-US" dirty="0" smtClean="0"/>
              <a:t> B2, </a:t>
            </a:r>
            <a:r>
              <a:rPr lang="en-US" dirty="0" err="1" smtClean="0"/>
              <a:t>pero</a:t>
            </a:r>
            <a:r>
              <a:rPr lang="en-US" dirty="0" smtClean="0"/>
              <a:t> no C1. Para </a:t>
            </a:r>
            <a:r>
              <a:rPr lang="en-US" dirty="0" err="1" smtClean="0"/>
              <a:t>eso</a:t>
            </a:r>
            <a:r>
              <a:rPr lang="en-US" dirty="0" smtClean="0"/>
              <a:t>, </a:t>
            </a:r>
            <a:r>
              <a:rPr lang="en-US" dirty="0" err="1" smtClean="0"/>
              <a:t>necesitamos</a:t>
            </a:r>
            <a:r>
              <a:rPr lang="en-US" dirty="0" smtClean="0"/>
              <a:t> que C1 </a:t>
            </a:r>
            <a:r>
              <a:rPr lang="en-US" dirty="0" err="1" smtClean="0"/>
              <a:t>tenga</a:t>
            </a:r>
            <a:r>
              <a:rPr lang="en-US" dirty="0" smtClean="0"/>
              <a:t> un </a:t>
            </a:r>
            <a:r>
              <a:rPr lang="en-US" dirty="0" err="1" smtClean="0"/>
              <a:t>retraso</a:t>
            </a:r>
            <a:r>
              <a:rPr lang="en-US" dirty="0" smtClean="0"/>
              <a:t> de </a:t>
            </a:r>
            <a:r>
              <a:rPr lang="en-US" dirty="0" err="1" smtClean="0"/>
              <a:t>tiempo</a:t>
            </a:r>
            <a:r>
              <a:rPr lang="en-US" dirty="0" smtClean="0"/>
              <a:t> </a:t>
            </a:r>
            <a:r>
              <a:rPr lang="en-US" dirty="0" err="1" smtClean="0"/>
              <a:t>en</a:t>
            </a:r>
            <a:r>
              <a:rPr lang="en-US" dirty="0" smtClean="0"/>
              <a:t> </a:t>
            </a:r>
            <a:r>
              <a:rPr lang="en-US" dirty="0" err="1" smtClean="0"/>
              <a:t>comparación</a:t>
            </a:r>
            <a:r>
              <a:rPr lang="en-US" dirty="0" smtClean="0"/>
              <a:t> con B2. </a:t>
            </a:r>
            <a:r>
              <a:rPr lang="en-US" dirty="0" err="1" smtClean="0"/>
              <a:t>Por</a:t>
            </a:r>
            <a:r>
              <a:rPr lang="en-US" dirty="0" smtClean="0"/>
              <a:t> lo </a:t>
            </a:r>
            <a:r>
              <a:rPr lang="en-US" dirty="0" err="1" smtClean="0"/>
              <a:t>tanto</a:t>
            </a:r>
            <a:r>
              <a:rPr lang="en-US" dirty="0" smtClean="0"/>
              <a:t>, </a:t>
            </a:r>
            <a:r>
              <a:rPr lang="en-US" dirty="0" err="1" smtClean="0"/>
              <a:t>si</a:t>
            </a:r>
            <a:r>
              <a:rPr lang="en-US" dirty="0" smtClean="0"/>
              <a:t> el </a:t>
            </a:r>
            <a:r>
              <a:rPr lang="en-US" dirty="0" err="1" smtClean="0"/>
              <a:t>tiempo</a:t>
            </a:r>
            <a:r>
              <a:rPr lang="en-US" dirty="0" smtClean="0"/>
              <a:t> de </a:t>
            </a:r>
            <a:r>
              <a:rPr lang="en-US" dirty="0" err="1" smtClean="0"/>
              <a:t>disparo</a:t>
            </a:r>
            <a:r>
              <a:rPr lang="en-US" dirty="0" smtClean="0"/>
              <a:t> de B2 </a:t>
            </a:r>
            <a:r>
              <a:rPr lang="en-US" dirty="0" err="1" smtClean="0"/>
              <a:t>es</a:t>
            </a:r>
            <a:r>
              <a:rPr lang="en-US" dirty="0" smtClean="0"/>
              <a:t> de 0,3 s, el C1 </a:t>
            </a:r>
            <a:r>
              <a:rPr lang="en-US" dirty="0" err="1" smtClean="0"/>
              <a:t>debería</a:t>
            </a:r>
            <a:r>
              <a:rPr lang="en-US" dirty="0" smtClean="0"/>
              <a:t> </a:t>
            </a:r>
            <a:r>
              <a:rPr lang="en-US" dirty="0" err="1" smtClean="0"/>
              <a:t>disparar</a:t>
            </a:r>
            <a:r>
              <a:rPr lang="en-US" dirty="0" smtClean="0"/>
              <a:t> </a:t>
            </a:r>
            <a:r>
              <a:rPr lang="en-US" dirty="0" err="1" smtClean="0"/>
              <a:t>en</a:t>
            </a:r>
            <a:r>
              <a:rPr lang="en-US" dirty="0" smtClean="0"/>
              <a:t> 0,5 s (</a:t>
            </a:r>
            <a:r>
              <a:rPr lang="en-US" dirty="0" err="1" smtClean="0"/>
              <a:t>tiempos</a:t>
            </a:r>
            <a:r>
              <a:rPr lang="en-US" dirty="0" smtClean="0"/>
              <a:t> de </a:t>
            </a:r>
            <a:r>
              <a:rPr lang="en-US" dirty="0" err="1" smtClean="0"/>
              <a:t>retardo</a:t>
            </a:r>
            <a:r>
              <a:rPr lang="en-US" dirty="0" smtClean="0"/>
              <a:t> de 0,2 s y 0,4 s </a:t>
            </a:r>
            <a:r>
              <a:rPr lang="en-US" dirty="0" err="1" smtClean="0"/>
              <a:t>en</a:t>
            </a:r>
            <a:r>
              <a:rPr lang="en-US" dirty="0" smtClean="0"/>
              <a:t> </a:t>
            </a:r>
            <a:r>
              <a:rPr lang="en-US" dirty="0" err="1" smtClean="0"/>
              <a:t>comparación</a:t>
            </a:r>
            <a:r>
              <a:rPr lang="en-US" dirty="0" smtClean="0"/>
              <a:t> con </a:t>
            </a:r>
            <a:r>
              <a:rPr lang="en-US" dirty="0" err="1" smtClean="0"/>
              <a:t>los</a:t>
            </a:r>
            <a:r>
              <a:rPr lang="en-US" dirty="0" smtClean="0"/>
              <a:t> </a:t>
            </a:r>
            <a:r>
              <a:rPr lang="en-US" dirty="0" err="1" smtClean="0"/>
              <a:t>tiempos</a:t>
            </a:r>
            <a:r>
              <a:rPr lang="en-US" dirty="0" smtClean="0"/>
              <a:t> de </a:t>
            </a:r>
            <a:r>
              <a:rPr lang="en-US" dirty="0" err="1" smtClean="0"/>
              <a:t>disparo</a:t>
            </a:r>
            <a:r>
              <a:rPr lang="en-US" dirty="0" smtClean="0"/>
              <a:t> de </a:t>
            </a:r>
            <a:r>
              <a:rPr lang="en-US" dirty="0" err="1" smtClean="0"/>
              <a:t>los</a:t>
            </a:r>
            <a:r>
              <a:rPr lang="en-US" dirty="0" smtClean="0"/>
              <a:t> </a:t>
            </a:r>
            <a:r>
              <a:rPr lang="en-US" dirty="0" err="1" smtClean="0"/>
              <a:t>interruptores</a:t>
            </a:r>
            <a:r>
              <a:rPr lang="en-US" dirty="0" smtClean="0"/>
              <a:t> B2 y B1 </a:t>
            </a:r>
            <a:r>
              <a:rPr lang="en-US" dirty="0" err="1" smtClean="0"/>
              <a:t>correspondientes</a:t>
            </a:r>
            <a:r>
              <a:rPr lang="en-US" dirty="0" smtClean="0"/>
              <a:t>).</a:t>
            </a:r>
          </a:p>
          <a:p>
            <a:pPr algn="just"/>
            <a:r>
              <a:rPr lang="en-US" dirty="0" err="1" smtClean="0"/>
              <a:t>Otra</a:t>
            </a:r>
            <a:r>
              <a:rPr lang="en-US" dirty="0" smtClean="0"/>
              <a:t> forma de </a:t>
            </a:r>
            <a:r>
              <a:rPr lang="en-US" dirty="0" err="1" smtClean="0"/>
              <a:t>proporcionar</a:t>
            </a:r>
            <a:r>
              <a:rPr lang="en-US" dirty="0" smtClean="0"/>
              <a:t> </a:t>
            </a:r>
            <a:r>
              <a:rPr lang="en-US" dirty="0" err="1" smtClean="0"/>
              <a:t>una</a:t>
            </a:r>
            <a:r>
              <a:rPr lang="en-US" dirty="0" smtClean="0"/>
              <a:t> </a:t>
            </a:r>
            <a:r>
              <a:rPr lang="en-US" dirty="0" err="1" smtClean="0"/>
              <a:t>selectividad</a:t>
            </a:r>
            <a:r>
              <a:rPr lang="en-US" dirty="0" smtClean="0"/>
              <a:t> para la </a:t>
            </a:r>
            <a:r>
              <a:rPr lang="en-US" dirty="0" err="1" smtClean="0"/>
              <a:t>operación</a:t>
            </a:r>
            <a:r>
              <a:rPr lang="en-US" dirty="0" smtClean="0"/>
              <a:t> de </a:t>
            </a:r>
            <a:r>
              <a:rPr lang="en-US" dirty="0" err="1" smtClean="0"/>
              <a:t>los</a:t>
            </a:r>
            <a:r>
              <a:rPr lang="en-US" dirty="0" smtClean="0"/>
              <a:t> </a:t>
            </a:r>
            <a:r>
              <a:rPr lang="en-US" dirty="0" err="1" smtClean="0"/>
              <a:t>interruptores</a:t>
            </a:r>
            <a:r>
              <a:rPr lang="en-US" dirty="0" smtClean="0"/>
              <a:t> B1 y B2 </a:t>
            </a:r>
            <a:r>
              <a:rPr lang="en-US" dirty="0" err="1" smtClean="0"/>
              <a:t>en</a:t>
            </a:r>
            <a:r>
              <a:rPr lang="en-US" dirty="0" smtClean="0"/>
              <a:t> </a:t>
            </a:r>
            <a:r>
              <a:rPr lang="en-US" dirty="0" err="1" smtClean="0"/>
              <a:t>este</a:t>
            </a:r>
            <a:r>
              <a:rPr lang="en-US" dirty="0" smtClean="0"/>
              <a:t> </a:t>
            </a:r>
            <a:r>
              <a:rPr lang="en-US" dirty="0" err="1" smtClean="0"/>
              <a:t>ejemplo</a:t>
            </a:r>
            <a:r>
              <a:rPr lang="en-US" dirty="0" smtClean="0"/>
              <a:t> </a:t>
            </a:r>
            <a:r>
              <a:rPr lang="en-US" dirty="0" err="1" smtClean="0"/>
              <a:t>es</a:t>
            </a:r>
            <a:r>
              <a:rPr lang="en-US" dirty="0" smtClean="0"/>
              <a:t> </a:t>
            </a:r>
            <a:r>
              <a:rPr lang="en-US" dirty="0" err="1" smtClean="0"/>
              <a:t>usar</a:t>
            </a:r>
            <a:r>
              <a:rPr lang="en-US" dirty="0" smtClean="0"/>
              <a:t> un </a:t>
            </a:r>
            <a:r>
              <a:rPr lang="en-US" dirty="0" err="1" smtClean="0"/>
              <a:t>esquema</a:t>
            </a:r>
            <a:r>
              <a:rPr lang="en-US" dirty="0" smtClean="0"/>
              <a:t> </a:t>
            </a:r>
            <a:r>
              <a:rPr lang="en-US" dirty="0" err="1" smtClean="0"/>
              <a:t>direccional</a:t>
            </a:r>
            <a:r>
              <a:rPr lang="en-US" dirty="0" smtClean="0"/>
              <a:t>, que </a:t>
            </a:r>
            <a:r>
              <a:rPr lang="en-US" dirty="0" err="1" smtClean="0"/>
              <a:t>diferencia</a:t>
            </a:r>
            <a:r>
              <a:rPr lang="en-US" dirty="0" smtClean="0"/>
              <a:t> la </a:t>
            </a:r>
            <a:r>
              <a:rPr lang="en-US" dirty="0" err="1" smtClean="0"/>
              <a:t>dirección</a:t>
            </a:r>
            <a:r>
              <a:rPr lang="en-US" dirty="0" smtClean="0"/>
              <a:t> del </a:t>
            </a:r>
            <a:r>
              <a:rPr lang="en-US" dirty="0" err="1" smtClean="0"/>
              <a:t>flujo</a:t>
            </a:r>
            <a:r>
              <a:rPr lang="en-US" dirty="0" smtClean="0"/>
              <a:t> de </a:t>
            </a:r>
            <a:r>
              <a:rPr lang="en-US" dirty="0" err="1" smtClean="0"/>
              <a:t>energía</a:t>
            </a:r>
            <a:r>
              <a:rPr lang="en-US" dirty="0" smtClean="0"/>
              <a:t> de la </a:t>
            </a:r>
            <a:r>
              <a:rPr lang="en-US" dirty="0" err="1" smtClean="0"/>
              <a:t>barra</a:t>
            </a:r>
            <a:r>
              <a:rPr lang="en-US" dirty="0" smtClean="0"/>
              <a:t> a la </a:t>
            </a:r>
            <a:r>
              <a:rPr lang="en-US" dirty="0" err="1" smtClean="0"/>
              <a:t>línea</a:t>
            </a:r>
            <a:r>
              <a:rPr lang="en-US" dirty="0" smtClean="0"/>
              <a:t> (</a:t>
            </a:r>
            <a:r>
              <a:rPr lang="en-US" dirty="0" err="1" smtClean="0"/>
              <a:t>permitida</a:t>
            </a:r>
            <a:r>
              <a:rPr lang="en-US" dirty="0" smtClean="0"/>
              <a:t> para </a:t>
            </a:r>
            <a:r>
              <a:rPr lang="en-US" dirty="0" err="1" smtClean="0"/>
              <a:t>disparar</a:t>
            </a:r>
            <a:r>
              <a:rPr lang="en-US" dirty="0" smtClean="0"/>
              <a:t>) de </a:t>
            </a:r>
            <a:r>
              <a:rPr lang="en-US" dirty="0" err="1" smtClean="0"/>
              <a:t>una</a:t>
            </a:r>
            <a:r>
              <a:rPr lang="en-US" dirty="0" smtClean="0"/>
              <a:t> </a:t>
            </a:r>
            <a:r>
              <a:rPr lang="en-US" dirty="0" err="1" smtClean="0"/>
              <a:t>dirección</a:t>
            </a:r>
            <a:r>
              <a:rPr lang="en-US" dirty="0" smtClean="0"/>
              <a:t> de </a:t>
            </a:r>
            <a:r>
              <a:rPr lang="en-US" dirty="0" err="1" smtClean="0"/>
              <a:t>flujo</a:t>
            </a:r>
            <a:r>
              <a:rPr lang="en-US" dirty="0" smtClean="0"/>
              <a:t> de la </a:t>
            </a:r>
            <a:r>
              <a:rPr lang="en-US" dirty="0" err="1" smtClean="0"/>
              <a:t>línea</a:t>
            </a:r>
            <a:r>
              <a:rPr lang="en-US" dirty="0" smtClean="0"/>
              <a:t> a el </a:t>
            </a:r>
            <a:r>
              <a:rPr lang="en-US" dirty="0" err="1" smtClean="0"/>
              <a:t>autobús</a:t>
            </a:r>
            <a:r>
              <a:rPr lang="en-US" dirty="0" smtClean="0"/>
              <a:t> (el </a:t>
            </a:r>
            <a:r>
              <a:rPr lang="en-US" dirty="0" err="1" smtClean="0"/>
              <a:t>viaje</a:t>
            </a:r>
            <a:r>
              <a:rPr lang="en-US" dirty="0" smtClean="0"/>
              <a:t> </a:t>
            </a:r>
            <a:r>
              <a:rPr lang="en-US" dirty="0" err="1" smtClean="0"/>
              <a:t>está</a:t>
            </a:r>
            <a:r>
              <a:rPr lang="en-US" dirty="0" smtClean="0"/>
              <a:t> </a:t>
            </a:r>
            <a:r>
              <a:rPr lang="en-US" dirty="0" err="1" smtClean="0"/>
              <a:t>bloqueado</a:t>
            </a:r>
            <a:r>
              <a:rPr lang="en-US" dirty="0" smtClean="0"/>
              <a:t>). </a:t>
            </a:r>
            <a:r>
              <a:rPr lang="en-US" dirty="0" err="1" smtClean="0"/>
              <a:t>En</a:t>
            </a:r>
            <a:r>
              <a:rPr lang="en-US" dirty="0" smtClean="0"/>
              <a:t> base a </a:t>
            </a:r>
            <a:r>
              <a:rPr lang="en-US" dirty="0" err="1" smtClean="0"/>
              <a:t>este</a:t>
            </a:r>
            <a:r>
              <a:rPr lang="en-US" dirty="0" smtClean="0"/>
              <a:t> principio, </a:t>
            </a:r>
            <a:r>
              <a:rPr lang="en-US" dirty="0" err="1" smtClean="0"/>
              <a:t>por</a:t>
            </a:r>
            <a:r>
              <a:rPr lang="en-US" dirty="0" smtClean="0"/>
              <a:t> </a:t>
            </a:r>
            <a:r>
              <a:rPr lang="en-US" dirty="0" err="1" smtClean="0"/>
              <a:t>ejemplo</a:t>
            </a:r>
            <a:r>
              <a:rPr lang="en-US" dirty="0" smtClean="0"/>
              <a:t>, para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L1, </a:t>
            </a:r>
            <a:r>
              <a:rPr lang="en-US" dirty="0" err="1" smtClean="0"/>
              <a:t>una</a:t>
            </a:r>
            <a:r>
              <a:rPr lang="en-US" dirty="0" smtClean="0"/>
              <a:t> </a:t>
            </a:r>
            <a:r>
              <a:rPr lang="en-US" dirty="0" err="1" smtClean="0"/>
              <a:t>protección</a:t>
            </a:r>
            <a:r>
              <a:rPr lang="en-US" dirty="0" smtClean="0"/>
              <a:t> </a:t>
            </a:r>
            <a:r>
              <a:rPr lang="en-US" dirty="0" err="1" smtClean="0"/>
              <a:t>direccional</a:t>
            </a:r>
            <a:r>
              <a:rPr lang="en-US" dirty="0" smtClean="0"/>
              <a:t> </a:t>
            </a:r>
            <a:r>
              <a:rPr lang="en-US" dirty="0" err="1" smtClean="0"/>
              <a:t>permitirá</a:t>
            </a:r>
            <a:r>
              <a:rPr lang="en-US" dirty="0" smtClean="0"/>
              <a:t> que solo </a:t>
            </a:r>
            <a:r>
              <a:rPr lang="en-US" dirty="0" err="1" smtClean="0"/>
              <a:t>dispare</a:t>
            </a:r>
            <a:r>
              <a:rPr lang="en-US" dirty="0" smtClean="0"/>
              <a:t> el </a:t>
            </a:r>
            <a:r>
              <a:rPr lang="en-US" dirty="0" err="1" smtClean="0"/>
              <a:t>interruptor</a:t>
            </a:r>
            <a:r>
              <a:rPr lang="en-US" dirty="0" smtClean="0"/>
              <a:t> B1, </a:t>
            </a:r>
            <a:r>
              <a:rPr lang="en-US" dirty="0" err="1" smtClean="0"/>
              <a:t>pero</a:t>
            </a:r>
            <a:r>
              <a:rPr lang="en-US" dirty="0" smtClean="0"/>
              <a:t> B2 </a:t>
            </a:r>
            <a:r>
              <a:rPr lang="en-US" dirty="0" err="1" smtClean="0"/>
              <a:t>permanecerá</a:t>
            </a:r>
            <a:r>
              <a:rPr lang="en-US" dirty="0" smtClean="0"/>
              <a:t> </a:t>
            </a:r>
            <a:r>
              <a:rPr lang="en-US" dirty="0" err="1" smtClean="0"/>
              <a:t>cerradodejando</a:t>
            </a:r>
            <a:r>
              <a:rPr lang="en-US" dirty="0" smtClean="0"/>
              <a:t> </a:t>
            </a:r>
            <a:r>
              <a:rPr lang="en-US" dirty="0" err="1" smtClean="0"/>
              <a:t>en</a:t>
            </a:r>
            <a:r>
              <a:rPr lang="en-US" dirty="0" smtClean="0"/>
              <a:t> </a:t>
            </a:r>
            <a:r>
              <a:rPr lang="en-US" dirty="0" err="1" smtClean="0"/>
              <a:t>servicio</a:t>
            </a:r>
            <a:r>
              <a:rPr lang="en-US" dirty="0" smtClean="0"/>
              <a:t> la </a:t>
            </a:r>
            <a:r>
              <a:rPr lang="en-US" dirty="0" err="1" smtClean="0"/>
              <a:t>subestación</a:t>
            </a:r>
            <a:r>
              <a:rPr lang="en-US" dirty="0" smtClean="0"/>
              <a:t> B, que </a:t>
            </a:r>
            <a:r>
              <a:rPr lang="en-US" dirty="0" err="1" smtClean="0"/>
              <a:t>es</a:t>
            </a:r>
            <a:r>
              <a:rPr lang="en-US" dirty="0" smtClean="0"/>
              <a:t> </a:t>
            </a:r>
            <a:r>
              <a:rPr lang="en-US" dirty="0" err="1" smtClean="0"/>
              <a:t>exactamente</a:t>
            </a:r>
            <a:r>
              <a:rPr lang="en-US" dirty="0" smtClean="0"/>
              <a:t> lo que </a:t>
            </a:r>
            <a:r>
              <a:rPr lang="en-US" dirty="0" err="1" smtClean="0"/>
              <a:t>queríamos</a:t>
            </a:r>
            <a:r>
              <a:rPr lang="en-US" dirty="0" smtClean="0"/>
              <a:t> que </a:t>
            </a:r>
            <a:r>
              <a:rPr lang="en-US" dirty="0" err="1" smtClean="0"/>
              <a:t>ocurriera</a:t>
            </a:r>
            <a:r>
              <a:rPr lang="en-US" dirty="0" smtClean="0"/>
              <a:t>. </a:t>
            </a:r>
          </a:p>
          <a:p>
            <a:pPr algn="just"/>
            <a:r>
              <a:rPr lang="en-US" dirty="0" err="1" smtClean="0"/>
              <a:t>Por</a:t>
            </a:r>
            <a:r>
              <a:rPr lang="en-US" dirty="0" smtClean="0"/>
              <a:t> lo </a:t>
            </a:r>
            <a:r>
              <a:rPr lang="en-US" dirty="0" err="1" smtClean="0"/>
              <a:t>tanto</a:t>
            </a:r>
            <a:r>
              <a:rPr lang="en-US" dirty="0" smtClean="0"/>
              <a:t>, </a:t>
            </a:r>
            <a:r>
              <a:rPr lang="en-US" dirty="0" err="1" smtClean="0"/>
              <a:t>ya</a:t>
            </a:r>
            <a:r>
              <a:rPr lang="en-US" dirty="0" smtClean="0"/>
              <a:t> no </a:t>
            </a:r>
            <a:r>
              <a:rPr lang="en-US" dirty="0" err="1" smtClean="0"/>
              <a:t>necesitamos</a:t>
            </a:r>
            <a:r>
              <a:rPr lang="en-US" dirty="0" smtClean="0"/>
              <a:t> </a:t>
            </a:r>
            <a:r>
              <a:rPr lang="en-US" dirty="0" err="1" smtClean="0"/>
              <a:t>retrasar</a:t>
            </a:r>
            <a:r>
              <a:rPr lang="en-US" dirty="0" smtClean="0"/>
              <a:t> el </a:t>
            </a:r>
            <a:r>
              <a:rPr lang="en-US" dirty="0" err="1" smtClean="0"/>
              <a:t>disparo</a:t>
            </a:r>
            <a:r>
              <a:rPr lang="en-US" dirty="0" smtClean="0"/>
              <a:t> de B2 </a:t>
            </a:r>
            <a:r>
              <a:rPr lang="en-US" dirty="0" err="1" smtClean="0"/>
              <a:t>en</a:t>
            </a:r>
            <a:r>
              <a:rPr lang="en-US" dirty="0" smtClean="0"/>
              <a:t> </a:t>
            </a:r>
            <a:r>
              <a:rPr lang="en-US" dirty="0" err="1" smtClean="0"/>
              <a:t>comparación</a:t>
            </a:r>
            <a:r>
              <a:rPr lang="en-US" dirty="0" smtClean="0"/>
              <a:t> con B1 </a:t>
            </a:r>
            <a:r>
              <a:rPr lang="en-US" dirty="0" err="1" smtClean="0"/>
              <a:t>por</a:t>
            </a:r>
            <a:r>
              <a:rPr lang="en-US" dirty="0" smtClean="0"/>
              <a:t> </a:t>
            </a:r>
            <a:r>
              <a:rPr lang="en-US" dirty="0" err="1" smtClean="0"/>
              <a:t>una</a:t>
            </a:r>
            <a:r>
              <a:rPr lang="en-US" dirty="0" smtClean="0"/>
              <a:t> </a:t>
            </a:r>
            <a:r>
              <a:rPr lang="en-US" dirty="0" err="1" smtClean="0"/>
              <a:t>falla</a:t>
            </a:r>
            <a:r>
              <a:rPr lang="en-US" dirty="0" smtClean="0"/>
              <a:t> SC-1.</a:t>
            </a:r>
          </a:p>
          <a:p>
            <a:pPr algn="just"/>
            <a:r>
              <a:rPr lang="en-US" dirty="0" smtClean="0"/>
              <a:t>Se </a:t>
            </a:r>
            <a:r>
              <a:rPr lang="en-US" dirty="0" err="1" smtClean="0"/>
              <a:t>puede</a:t>
            </a:r>
            <a:r>
              <a:rPr lang="en-US" dirty="0" smtClean="0"/>
              <a:t> </a:t>
            </a:r>
            <a:r>
              <a:rPr lang="en-US" dirty="0" err="1" smtClean="0"/>
              <a:t>realizar</a:t>
            </a:r>
            <a:r>
              <a:rPr lang="en-US" dirty="0" smtClean="0"/>
              <a:t> un </a:t>
            </a:r>
            <a:r>
              <a:rPr lang="en-US" dirty="0" err="1" smtClean="0"/>
              <a:t>análisis</a:t>
            </a:r>
            <a:r>
              <a:rPr lang="en-US" dirty="0" smtClean="0"/>
              <a:t> similar para </a:t>
            </a:r>
            <a:r>
              <a:rPr lang="en-US" dirty="0" err="1" smtClean="0"/>
              <a:t>una</a:t>
            </a:r>
            <a:r>
              <a:rPr lang="en-US" dirty="0" smtClean="0"/>
              <a:t> </a:t>
            </a:r>
            <a:r>
              <a:rPr lang="en-US" dirty="0" err="1" smtClean="0"/>
              <a:t>ubicación</a:t>
            </a:r>
            <a:r>
              <a:rPr lang="en-US" dirty="0" smtClean="0"/>
              <a:t> de </a:t>
            </a:r>
            <a:r>
              <a:rPr lang="en-US" dirty="0" err="1" smtClean="0"/>
              <a:t>falla</a:t>
            </a:r>
            <a:r>
              <a:rPr lang="en-US" dirty="0" smtClean="0"/>
              <a:t> SC-2. Los </a:t>
            </a:r>
            <a:r>
              <a:rPr lang="en-US" dirty="0" err="1" smtClean="0"/>
              <a:t>resultados</a:t>
            </a:r>
            <a:r>
              <a:rPr lang="en-US" dirty="0" smtClean="0"/>
              <a:t> para </a:t>
            </a:r>
            <a:r>
              <a:rPr lang="en-US" dirty="0" err="1" smtClean="0"/>
              <a:t>todas</a:t>
            </a:r>
            <a:r>
              <a:rPr lang="en-US" dirty="0" smtClean="0"/>
              <a:t> las </a:t>
            </a:r>
            <a:r>
              <a:rPr lang="en-US" dirty="0" err="1" smtClean="0"/>
              <a:t>protecciones</a:t>
            </a:r>
            <a:r>
              <a:rPr lang="en-US" dirty="0" smtClean="0"/>
              <a:t> con </a:t>
            </a:r>
            <a:r>
              <a:rPr lang="en-US" dirty="0" err="1" smtClean="0"/>
              <a:t>interruptor</a:t>
            </a:r>
            <a:r>
              <a:rPr lang="en-US" dirty="0" smtClean="0"/>
              <a:t> </a:t>
            </a:r>
            <a:r>
              <a:rPr lang="en-US" dirty="0" err="1" smtClean="0"/>
              <a:t>pueden</a:t>
            </a:r>
            <a:r>
              <a:rPr lang="en-US" dirty="0" smtClean="0"/>
              <a:t> </a:t>
            </a:r>
            <a:r>
              <a:rPr lang="en-US" dirty="0" err="1" smtClean="0"/>
              <a:t>resumirse</a:t>
            </a:r>
            <a:r>
              <a:rPr lang="en-US" dirty="0" smtClean="0"/>
              <a:t>:</a:t>
            </a:r>
          </a:p>
          <a:p>
            <a:pPr algn="just"/>
            <a:endParaRPr lang="en-US" dirty="0" smtClean="0"/>
          </a:p>
          <a:p>
            <a:pPr marL="342900" indent="-342900" algn="just">
              <a:buFont typeface="+mj-lt"/>
              <a:buAutoNum type="arabicPeriod"/>
            </a:pPr>
            <a:r>
              <a:rPr lang="en-US" b="1" dirty="0" smtClean="0"/>
              <a:t>El </a:t>
            </a:r>
            <a:r>
              <a:rPr lang="en-US" b="1" dirty="0" err="1" smtClean="0"/>
              <a:t>interruptor</a:t>
            </a:r>
            <a:r>
              <a:rPr lang="en-US" b="1" dirty="0" smtClean="0"/>
              <a:t> B1 </a:t>
            </a:r>
            <a:r>
              <a:rPr lang="en-US" b="1" dirty="0" err="1" smtClean="0"/>
              <a:t>tiene</a:t>
            </a:r>
            <a:r>
              <a:rPr lang="en-US" b="1" dirty="0" smtClean="0"/>
              <a:t> </a:t>
            </a:r>
            <a:r>
              <a:rPr lang="en-US" b="1" dirty="0" err="1" smtClean="0"/>
              <a:t>una</a:t>
            </a:r>
            <a:r>
              <a:rPr lang="en-US" b="1" dirty="0" smtClean="0"/>
              <a:t> </a:t>
            </a:r>
            <a:r>
              <a:rPr lang="en-US" b="1" dirty="0" err="1" smtClean="0"/>
              <a:t>apertura</a:t>
            </a:r>
            <a:r>
              <a:rPr lang="en-US" b="1" dirty="0" smtClean="0"/>
              <a:t> de </a:t>
            </a:r>
            <a:r>
              <a:rPr lang="en-US" b="1" dirty="0" err="1" smtClean="0"/>
              <a:t>protección</a:t>
            </a:r>
            <a:r>
              <a:rPr lang="en-US" b="1" dirty="0" smtClean="0"/>
              <a:t> de </a:t>
            </a:r>
            <a:r>
              <a:rPr lang="en-US" b="1" dirty="0" err="1" smtClean="0"/>
              <a:t>sobrecorriente</a:t>
            </a:r>
            <a:r>
              <a:rPr lang="en-US" b="1" dirty="0" smtClean="0"/>
              <a:t> </a:t>
            </a:r>
            <a:r>
              <a:rPr lang="en-US" b="1" dirty="0" err="1" smtClean="0"/>
              <a:t>direccional</a:t>
            </a:r>
            <a:r>
              <a:rPr lang="en-US" b="1" dirty="0" smtClean="0"/>
              <a:t> para SC-1 solo con un </a:t>
            </a:r>
            <a:r>
              <a:rPr lang="en-US" b="1" dirty="0" err="1" smtClean="0"/>
              <a:t>retardo</a:t>
            </a:r>
            <a:r>
              <a:rPr lang="en-US" b="1" dirty="0" smtClean="0"/>
              <a:t> de </a:t>
            </a:r>
            <a:r>
              <a:rPr lang="en-US" b="1" dirty="0" err="1" smtClean="0"/>
              <a:t>tiempo</a:t>
            </a:r>
            <a:r>
              <a:rPr lang="en-US" b="1" dirty="0" smtClean="0"/>
              <a:t> </a:t>
            </a:r>
            <a:r>
              <a:rPr lang="en-US" b="1" dirty="0" err="1" smtClean="0"/>
              <a:t>mínimo</a:t>
            </a:r>
            <a:r>
              <a:rPr lang="en-US" b="1" dirty="0" smtClean="0"/>
              <a:t> de 0,1 s.</a:t>
            </a:r>
          </a:p>
          <a:p>
            <a:pPr marL="342900" indent="-342900" algn="just">
              <a:buFont typeface="+mj-lt"/>
              <a:buAutoNum type="arabicPeriod"/>
            </a:pPr>
            <a:r>
              <a:rPr lang="en-US" b="1" dirty="0" smtClean="0"/>
              <a:t>El </a:t>
            </a:r>
            <a:r>
              <a:rPr lang="en-US" b="1" dirty="0" err="1" smtClean="0"/>
              <a:t>interruptor</a:t>
            </a:r>
            <a:r>
              <a:rPr lang="en-US" b="1" dirty="0" smtClean="0"/>
              <a:t> B2 </a:t>
            </a:r>
            <a:r>
              <a:rPr lang="en-US" b="1" dirty="0" err="1" smtClean="0"/>
              <a:t>tiene</a:t>
            </a:r>
            <a:r>
              <a:rPr lang="en-US" b="1" dirty="0" smtClean="0"/>
              <a:t> </a:t>
            </a:r>
            <a:r>
              <a:rPr lang="en-US" b="1" dirty="0" err="1" smtClean="0"/>
              <a:t>una</a:t>
            </a:r>
            <a:r>
              <a:rPr lang="en-US" b="1" dirty="0" smtClean="0"/>
              <a:t> </a:t>
            </a:r>
            <a:r>
              <a:rPr lang="en-US" b="1" dirty="0" err="1" smtClean="0"/>
              <a:t>apertura</a:t>
            </a:r>
            <a:r>
              <a:rPr lang="en-US" b="1" dirty="0" smtClean="0"/>
              <a:t> de </a:t>
            </a:r>
            <a:r>
              <a:rPr lang="en-US" b="1" dirty="0" err="1" smtClean="0"/>
              <a:t>protección</a:t>
            </a:r>
            <a:r>
              <a:rPr lang="en-US" b="1" dirty="0" smtClean="0"/>
              <a:t> de </a:t>
            </a:r>
            <a:r>
              <a:rPr lang="en-US" b="1" dirty="0" err="1" smtClean="0"/>
              <a:t>sobrecorriente</a:t>
            </a:r>
            <a:r>
              <a:rPr lang="en-US" b="1" dirty="0" smtClean="0"/>
              <a:t> </a:t>
            </a:r>
            <a:r>
              <a:rPr lang="en-US" b="1" dirty="0" err="1" smtClean="0"/>
              <a:t>direccional</a:t>
            </a:r>
            <a:r>
              <a:rPr lang="en-US" b="1" dirty="0" smtClean="0"/>
              <a:t> para SC-2 solo con un </a:t>
            </a:r>
            <a:r>
              <a:rPr lang="en-US" b="1" dirty="0" err="1" smtClean="0"/>
              <a:t>retardo</a:t>
            </a:r>
            <a:r>
              <a:rPr lang="en-US" b="1" dirty="0" smtClean="0"/>
              <a:t> de </a:t>
            </a:r>
            <a:r>
              <a:rPr lang="en-US" b="1" dirty="0" err="1" smtClean="0"/>
              <a:t>tiempo</a:t>
            </a:r>
            <a:r>
              <a:rPr lang="en-US" b="1" dirty="0" smtClean="0"/>
              <a:t> </a:t>
            </a:r>
            <a:r>
              <a:rPr lang="en-US" b="1" dirty="0" err="1" smtClean="0"/>
              <a:t>mínimo</a:t>
            </a:r>
            <a:r>
              <a:rPr lang="en-US" b="1" dirty="0" smtClean="0"/>
              <a:t> de 0,1 s.</a:t>
            </a:r>
          </a:p>
          <a:p>
            <a:pPr marL="342900" indent="-342900" algn="just">
              <a:buFont typeface="+mj-lt"/>
              <a:buAutoNum type="arabicPeriod"/>
            </a:pPr>
            <a:r>
              <a:rPr lang="en-US" b="1" dirty="0" smtClean="0"/>
              <a:t>El </a:t>
            </a:r>
            <a:r>
              <a:rPr lang="en-US" b="1" dirty="0" err="1" smtClean="0"/>
              <a:t>interruptor</a:t>
            </a:r>
            <a:r>
              <a:rPr lang="en-US" b="1" dirty="0" smtClean="0"/>
              <a:t> A1 </a:t>
            </a:r>
            <a:r>
              <a:rPr lang="en-US" b="1" dirty="0" err="1" smtClean="0"/>
              <a:t>tiene</a:t>
            </a:r>
            <a:r>
              <a:rPr lang="en-US" b="1" dirty="0" smtClean="0"/>
              <a:t> </a:t>
            </a:r>
            <a:r>
              <a:rPr lang="en-US" b="1" dirty="0" err="1" smtClean="0"/>
              <a:t>una</a:t>
            </a:r>
            <a:r>
              <a:rPr lang="en-US" b="1" dirty="0" smtClean="0"/>
              <a:t> </a:t>
            </a:r>
            <a:r>
              <a:rPr lang="en-US" b="1" dirty="0" err="1" smtClean="0"/>
              <a:t>protección</a:t>
            </a:r>
            <a:r>
              <a:rPr lang="en-US" b="1" dirty="0" smtClean="0"/>
              <a:t> de </a:t>
            </a:r>
            <a:r>
              <a:rPr lang="en-US" b="1" dirty="0" err="1" smtClean="0"/>
              <a:t>sobrecorriente</a:t>
            </a:r>
            <a:r>
              <a:rPr lang="en-US" b="1" dirty="0" smtClean="0"/>
              <a:t> no </a:t>
            </a:r>
            <a:r>
              <a:rPr lang="en-US" b="1" dirty="0" err="1" smtClean="0"/>
              <a:t>direccional</a:t>
            </a:r>
            <a:r>
              <a:rPr lang="en-US" b="1" dirty="0" smtClean="0"/>
              <a:t> que </a:t>
            </a:r>
            <a:r>
              <a:rPr lang="en-US" b="1" dirty="0" err="1" smtClean="0"/>
              <a:t>debe</a:t>
            </a:r>
            <a:r>
              <a:rPr lang="en-US" b="1" dirty="0" smtClean="0"/>
              <a:t> </a:t>
            </a:r>
            <a:r>
              <a:rPr lang="en-US" b="1" dirty="0" err="1" smtClean="0"/>
              <a:t>coordinarse</a:t>
            </a:r>
            <a:r>
              <a:rPr lang="en-US" b="1" dirty="0" smtClean="0"/>
              <a:t> con el </a:t>
            </a:r>
            <a:r>
              <a:rPr lang="en-US" b="1" dirty="0" err="1" smtClean="0"/>
              <a:t>disparo</a:t>
            </a:r>
            <a:r>
              <a:rPr lang="en-US" b="1" dirty="0" smtClean="0"/>
              <a:t> B2 para SC-2. </a:t>
            </a:r>
            <a:r>
              <a:rPr lang="en-US" b="1" dirty="0" err="1" smtClean="0"/>
              <a:t>Así</a:t>
            </a:r>
            <a:r>
              <a:rPr lang="en-US" b="1" dirty="0" smtClean="0"/>
              <a:t>, un </a:t>
            </a:r>
            <a:r>
              <a:rPr lang="en-US" b="1" dirty="0" err="1" smtClean="0"/>
              <a:t>tiempo</a:t>
            </a:r>
            <a:r>
              <a:rPr lang="en-US" b="1" dirty="0" smtClean="0"/>
              <a:t> de </a:t>
            </a:r>
            <a:r>
              <a:rPr lang="en-US" b="1" dirty="0" err="1" smtClean="0"/>
              <a:t>actuación</a:t>
            </a:r>
            <a:r>
              <a:rPr lang="en-US" b="1" dirty="0" smtClean="0"/>
              <a:t> de A1 para </a:t>
            </a:r>
            <a:r>
              <a:rPr lang="en-US" b="1" dirty="0" err="1" smtClean="0"/>
              <a:t>cualquier</a:t>
            </a:r>
            <a:r>
              <a:rPr lang="en-US" b="1" dirty="0" smtClean="0"/>
              <a:t> </a:t>
            </a:r>
            <a:r>
              <a:rPr lang="en-US" b="1" dirty="0" err="1" smtClean="0"/>
              <a:t>defecto</a:t>
            </a:r>
            <a:r>
              <a:rPr lang="en-US" b="1" dirty="0" smtClean="0"/>
              <a:t> (</a:t>
            </a:r>
            <a:r>
              <a:rPr lang="en-US" b="1" dirty="0" err="1" smtClean="0"/>
              <a:t>tanto</a:t>
            </a:r>
            <a:r>
              <a:rPr lang="en-US" b="1" dirty="0" smtClean="0"/>
              <a:t> SC-1 </a:t>
            </a:r>
            <a:r>
              <a:rPr lang="en-US" b="1" dirty="0" err="1" smtClean="0"/>
              <a:t>como</a:t>
            </a:r>
            <a:r>
              <a:rPr lang="en-US" b="1" dirty="0" smtClean="0"/>
              <a:t> SC-2) </a:t>
            </a:r>
            <a:r>
              <a:rPr lang="en-US" b="1" dirty="0" err="1" smtClean="0"/>
              <a:t>será</a:t>
            </a:r>
            <a:r>
              <a:rPr lang="en-US" b="1" dirty="0" smtClean="0"/>
              <a:t> de 0,3 s, </a:t>
            </a:r>
            <a:r>
              <a:rPr lang="en-US" b="1" dirty="0" err="1" smtClean="0"/>
              <a:t>incluyendo</a:t>
            </a:r>
            <a:r>
              <a:rPr lang="en-US" b="1" dirty="0" smtClean="0"/>
              <a:t> un </a:t>
            </a:r>
            <a:r>
              <a:rPr lang="en-US" b="1" dirty="0" err="1" smtClean="0"/>
              <a:t>retardo</a:t>
            </a:r>
            <a:r>
              <a:rPr lang="en-US" b="1" dirty="0" smtClean="0"/>
              <a:t> de </a:t>
            </a:r>
            <a:r>
              <a:rPr lang="en-US" b="1" dirty="0" smtClean="0"/>
              <a:t>0,2 </a:t>
            </a:r>
            <a:r>
              <a:rPr lang="en-US" b="1" dirty="0" smtClean="0"/>
              <a:t>s </a:t>
            </a:r>
            <a:r>
              <a:rPr lang="en-US" b="1" dirty="0" err="1" smtClean="0"/>
              <a:t>respecto</a:t>
            </a:r>
            <a:r>
              <a:rPr lang="en-US" b="1" dirty="0" smtClean="0"/>
              <a:t> a B2.</a:t>
            </a:r>
          </a:p>
          <a:p>
            <a:pPr marL="342900" indent="-342900" algn="just">
              <a:buFont typeface="+mj-lt"/>
              <a:buAutoNum type="arabicPeriod"/>
            </a:pPr>
            <a:r>
              <a:rPr lang="en-US" b="1" dirty="0" smtClean="0"/>
              <a:t>El </a:t>
            </a:r>
            <a:r>
              <a:rPr lang="en-US" b="1" dirty="0" err="1" smtClean="0"/>
              <a:t>interruptor</a:t>
            </a:r>
            <a:r>
              <a:rPr lang="en-US" b="1" dirty="0" smtClean="0"/>
              <a:t> C1 </a:t>
            </a:r>
            <a:r>
              <a:rPr lang="en-US" b="1" dirty="0" err="1" smtClean="0"/>
              <a:t>tiene</a:t>
            </a:r>
            <a:r>
              <a:rPr lang="en-US" b="1" dirty="0" smtClean="0"/>
              <a:t> </a:t>
            </a:r>
            <a:r>
              <a:rPr lang="en-US" b="1" dirty="0" err="1" smtClean="0"/>
              <a:t>una</a:t>
            </a:r>
            <a:r>
              <a:rPr lang="en-US" b="1" dirty="0" smtClean="0"/>
              <a:t> </a:t>
            </a:r>
            <a:r>
              <a:rPr lang="en-US" b="1" dirty="0" err="1" smtClean="0"/>
              <a:t>protección</a:t>
            </a:r>
            <a:r>
              <a:rPr lang="en-US" b="1" dirty="0" smtClean="0"/>
              <a:t> contra </a:t>
            </a:r>
            <a:r>
              <a:rPr lang="en-US" b="1" dirty="0" err="1" smtClean="0"/>
              <a:t>sobrecorriente</a:t>
            </a:r>
            <a:r>
              <a:rPr lang="en-US" b="1" dirty="0" smtClean="0"/>
              <a:t> no </a:t>
            </a:r>
            <a:r>
              <a:rPr lang="en-US" b="1" dirty="0" err="1" smtClean="0"/>
              <a:t>direccional</a:t>
            </a:r>
            <a:r>
              <a:rPr lang="en-US" b="1" dirty="0" smtClean="0"/>
              <a:t> que </a:t>
            </a:r>
            <a:r>
              <a:rPr lang="en-US" b="1" dirty="0" err="1" smtClean="0"/>
              <a:t>debe</a:t>
            </a:r>
            <a:r>
              <a:rPr lang="en-US" b="1" dirty="0" smtClean="0"/>
              <a:t> </a:t>
            </a:r>
            <a:r>
              <a:rPr lang="en-US" b="1" dirty="0" err="1" smtClean="0"/>
              <a:t>coordinarse</a:t>
            </a:r>
            <a:r>
              <a:rPr lang="en-US" b="1" dirty="0" smtClean="0"/>
              <a:t> con el </a:t>
            </a:r>
            <a:r>
              <a:rPr lang="en-US" b="1" dirty="0" err="1" smtClean="0"/>
              <a:t>disparo</a:t>
            </a:r>
            <a:r>
              <a:rPr lang="en-US" b="1" dirty="0" smtClean="0"/>
              <a:t> B1 para SC-1. </a:t>
            </a:r>
            <a:r>
              <a:rPr lang="en-US" b="1" dirty="0" err="1" smtClean="0"/>
              <a:t>Así</a:t>
            </a:r>
            <a:r>
              <a:rPr lang="en-US" b="1" dirty="0" smtClean="0"/>
              <a:t>, un </a:t>
            </a:r>
            <a:r>
              <a:rPr lang="en-US" b="1" dirty="0" err="1" smtClean="0"/>
              <a:t>tiempo</a:t>
            </a:r>
            <a:r>
              <a:rPr lang="en-US" b="1" dirty="0" smtClean="0"/>
              <a:t> de </a:t>
            </a:r>
            <a:r>
              <a:rPr lang="en-US" b="1" dirty="0" err="1" smtClean="0"/>
              <a:t>actuación</a:t>
            </a:r>
            <a:r>
              <a:rPr lang="en-US" b="1" dirty="0" smtClean="0"/>
              <a:t> de C1 para </a:t>
            </a:r>
            <a:r>
              <a:rPr lang="en-US" b="1" dirty="0" err="1" smtClean="0"/>
              <a:t>cualquier</a:t>
            </a:r>
            <a:r>
              <a:rPr lang="en-US" b="1" dirty="0" smtClean="0"/>
              <a:t> </a:t>
            </a:r>
            <a:r>
              <a:rPr lang="en-US" b="1" dirty="0" err="1" smtClean="0"/>
              <a:t>falta</a:t>
            </a:r>
            <a:r>
              <a:rPr lang="en-US" b="1" dirty="0" smtClean="0"/>
              <a:t> (</a:t>
            </a:r>
            <a:r>
              <a:rPr lang="en-US" b="1" dirty="0" err="1" smtClean="0"/>
              <a:t>tanto</a:t>
            </a:r>
            <a:r>
              <a:rPr lang="en-US" b="1" dirty="0" smtClean="0"/>
              <a:t> SC-1 </a:t>
            </a:r>
            <a:r>
              <a:rPr lang="en-US" b="1" dirty="0" err="1" smtClean="0"/>
              <a:t>como</a:t>
            </a:r>
            <a:r>
              <a:rPr lang="en-US" b="1" dirty="0" smtClean="0"/>
              <a:t> SC-2) </a:t>
            </a:r>
            <a:r>
              <a:rPr lang="en-US" b="1" dirty="0" err="1" smtClean="0"/>
              <a:t>será</a:t>
            </a:r>
            <a:r>
              <a:rPr lang="en-US" b="1" dirty="0" smtClean="0"/>
              <a:t> de 0,3 s, </a:t>
            </a:r>
            <a:r>
              <a:rPr lang="en-US" b="1" dirty="0" err="1" smtClean="0"/>
              <a:t>incluyendo</a:t>
            </a:r>
            <a:r>
              <a:rPr lang="en-US" b="1" dirty="0" smtClean="0"/>
              <a:t> un </a:t>
            </a:r>
            <a:r>
              <a:rPr lang="en-US" b="1" dirty="0" err="1" smtClean="0"/>
              <a:t>retardo</a:t>
            </a:r>
            <a:r>
              <a:rPr lang="en-US" b="1" dirty="0" smtClean="0"/>
              <a:t> de </a:t>
            </a:r>
            <a:r>
              <a:rPr lang="en-US" b="1" dirty="0" smtClean="0"/>
              <a:t>0,2 </a:t>
            </a:r>
            <a:r>
              <a:rPr lang="en-US" b="1" dirty="0" smtClean="0"/>
              <a:t>s </a:t>
            </a:r>
            <a:r>
              <a:rPr lang="en-US" b="1" dirty="0" err="1" smtClean="0"/>
              <a:t>respecto</a:t>
            </a:r>
            <a:r>
              <a:rPr lang="en-US" b="1" dirty="0" smtClean="0"/>
              <a:t> a B1.</a:t>
            </a:r>
          </a:p>
          <a:p>
            <a:pPr algn="just"/>
            <a:endParaRPr lang="en-US" dirty="0"/>
          </a:p>
        </p:txBody>
      </p:sp>
    </p:spTree>
    <p:extLst>
      <p:ext uri="{BB962C8B-B14F-4D97-AF65-F5344CB8AC3E}">
        <p14:creationId xmlns:p14="http://schemas.microsoft.com/office/powerpoint/2010/main" val="3973642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11582400" cy="4524315"/>
          </a:xfrm>
          <a:prstGeom prst="rect">
            <a:avLst/>
          </a:prstGeom>
        </p:spPr>
        <p:txBody>
          <a:bodyPr wrap="square">
            <a:spAutoFit/>
          </a:bodyPr>
          <a:lstStyle/>
          <a:p>
            <a:pPr algn="just"/>
            <a:r>
              <a:rPr lang="en-US" dirty="0" smtClean="0"/>
              <a:t>Como </a:t>
            </a:r>
            <a:r>
              <a:rPr lang="en-US" dirty="0" err="1" smtClean="0"/>
              <a:t>resultado</a:t>
            </a:r>
            <a:r>
              <a:rPr lang="en-US" dirty="0" smtClean="0"/>
              <a:t> de </a:t>
            </a:r>
            <a:r>
              <a:rPr lang="en-US" dirty="0" err="1" smtClean="0"/>
              <a:t>los</a:t>
            </a:r>
            <a:r>
              <a:rPr lang="en-US" dirty="0" smtClean="0"/>
              <a:t> </a:t>
            </a:r>
            <a:r>
              <a:rPr lang="en-US" dirty="0" err="1" smtClean="0"/>
              <a:t>esquemas</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elegidos</a:t>
            </a:r>
            <a:r>
              <a:rPr lang="en-US" dirty="0" smtClean="0"/>
              <a:t> para </a:t>
            </a:r>
            <a:r>
              <a:rPr lang="en-US" dirty="0" err="1" smtClean="0"/>
              <a:t>todos</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en</a:t>
            </a:r>
            <a:r>
              <a:rPr lang="en-US" dirty="0" smtClean="0"/>
              <a:t> la Fig. 4, para </a:t>
            </a:r>
            <a:r>
              <a:rPr lang="en-US" dirty="0" err="1" smtClean="0"/>
              <a:t>una</a:t>
            </a:r>
            <a:r>
              <a:rPr lang="en-US" dirty="0" smtClean="0"/>
              <a:t> </a:t>
            </a:r>
            <a:r>
              <a:rPr lang="en-US" dirty="0" err="1" smtClean="0"/>
              <a:t>falla</a:t>
            </a:r>
            <a:r>
              <a:rPr lang="en-US" dirty="0" smtClean="0"/>
              <a:t> SC-1, solo se </a:t>
            </a:r>
            <a:r>
              <a:rPr lang="en-US" dirty="0" err="1" smtClean="0"/>
              <a:t>dispararán</a:t>
            </a:r>
            <a:r>
              <a:rPr lang="en-US" dirty="0" smtClean="0"/>
              <a:t> </a:t>
            </a:r>
            <a:r>
              <a:rPr lang="en-US" dirty="0" err="1" smtClean="0"/>
              <a:t>los</a:t>
            </a:r>
            <a:r>
              <a:rPr lang="en-US" dirty="0" smtClean="0"/>
              <a:t> </a:t>
            </a:r>
            <a:r>
              <a:rPr lang="en-US" dirty="0" err="1" smtClean="0"/>
              <a:t>interruptores</a:t>
            </a:r>
            <a:r>
              <a:rPr lang="en-US" dirty="0" smtClean="0"/>
              <a:t> A1 y B1 y para </a:t>
            </a:r>
            <a:r>
              <a:rPr lang="en-US" dirty="0" err="1" smtClean="0"/>
              <a:t>una</a:t>
            </a:r>
            <a:r>
              <a:rPr lang="en-US" dirty="0" smtClean="0"/>
              <a:t> </a:t>
            </a:r>
            <a:r>
              <a:rPr lang="en-US" dirty="0" err="1" smtClean="0"/>
              <a:t>falla</a:t>
            </a:r>
            <a:r>
              <a:rPr lang="en-US" dirty="0" smtClean="0"/>
              <a:t> SC-2 solo </a:t>
            </a:r>
            <a:r>
              <a:rPr lang="en-US" dirty="0" err="1" smtClean="0"/>
              <a:t>los</a:t>
            </a:r>
            <a:r>
              <a:rPr lang="en-US" dirty="0" smtClean="0"/>
              <a:t> </a:t>
            </a:r>
            <a:r>
              <a:rPr lang="en-US" dirty="0" err="1" smtClean="0"/>
              <a:t>interruptores</a:t>
            </a:r>
            <a:r>
              <a:rPr lang="en-US" dirty="0" smtClean="0"/>
              <a:t> B2 y C1, que </a:t>
            </a:r>
            <a:r>
              <a:rPr lang="en-US" dirty="0" err="1" smtClean="0"/>
              <a:t>cumple</a:t>
            </a:r>
            <a:r>
              <a:rPr lang="en-US" dirty="0" smtClean="0"/>
              <a:t> </a:t>
            </a:r>
            <a:r>
              <a:rPr lang="en-US" dirty="0" err="1" smtClean="0"/>
              <a:t>tanto</a:t>
            </a:r>
            <a:r>
              <a:rPr lang="en-US" dirty="0" smtClean="0"/>
              <a:t> la </a:t>
            </a:r>
            <a:r>
              <a:rPr lang="en-US" dirty="0" err="1" smtClean="0"/>
              <a:t>selectividad</a:t>
            </a:r>
            <a:r>
              <a:rPr lang="en-US" dirty="0" smtClean="0"/>
              <a:t> </a:t>
            </a:r>
            <a:r>
              <a:rPr lang="en-US" dirty="0" err="1" smtClean="0"/>
              <a:t>como</a:t>
            </a:r>
            <a:r>
              <a:rPr lang="en-US" dirty="0" smtClean="0"/>
              <a:t> la </a:t>
            </a:r>
            <a:r>
              <a:rPr lang="en-US" dirty="0" err="1" smtClean="0"/>
              <a:t>criterios</a:t>
            </a:r>
            <a:r>
              <a:rPr lang="en-US" dirty="0" smtClean="0"/>
              <a:t> de </a:t>
            </a:r>
            <a:r>
              <a:rPr lang="en-US" dirty="0" err="1" smtClean="0"/>
              <a:t>sensibilidad</a:t>
            </a:r>
            <a:r>
              <a:rPr lang="en-US" dirty="0" smtClean="0"/>
              <a:t>. </a:t>
            </a:r>
            <a:r>
              <a:rPr lang="en-US" dirty="0" err="1" smtClean="0"/>
              <a:t>Quiero</a:t>
            </a:r>
            <a:r>
              <a:rPr lang="en-US" dirty="0" smtClean="0"/>
              <a:t> </a:t>
            </a:r>
            <a:r>
              <a:rPr lang="en-US" dirty="0" err="1" smtClean="0"/>
              <a:t>volver</a:t>
            </a:r>
            <a:r>
              <a:rPr lang="en-US" dirty="0" smtClean="0"/>
              <a:t> a </a:t>
            </a:r>
            <a:r>
              <a:rPr lang="en-US" dirty="0" err="1" smtClean="0"/>
              <a:t>enfatizar</a:t>
            </a:r>
            <a:r>
              <a:rPr lang="en-US" dirty="0" smtClean="0"/>
              <a:t> que el </a:t>
            </a:r>
            <a:r>
              <a:rPr lang="en-US" dirty="0" err="1" smtClean="0"/>
              <a:t>disparo</a:t>
            </a:r>
            <a:r>
              <a:rPr lang="en-US" dirty="0" smtClean="0"/>
              <a:t> de </a:t>
            </a:r>
            <a:r>
              <a:rPr lang="en-US" dirty="0" err="1" smtClean="0"/>
              <a:t>los</a:t>
            </a:r>
            <a:r>
              <a:rPr lang="en-US" dirty="0" smtClean="0"/>
              <a:t> </a:t>
            </a:r>
            <a:r>
              <a:rPr lang="en-US" dirty="0" err="1" smtClean="0"/>
              <a:t>interruptores</a:t>
            </a:r>
            <a:r>
              <a:rPr lang="en-US" dirty="0" smtClean="0"/>
              <a:t> B1 y B2 </a:t>
            </a:r>
            <a:r>
              <a:rPr lang="en-US" dirty="0" err="1" smtClean="0"/>
              <a:t>en</a:t>
            </a:r>
            <a:r>
              <a:rPr lang="en-US" dirty="0" smtClean="0"/>
              <a:t> un </a:t>
            </a:r>
            <a:r>
              <a:rPr lang="en-US" dirty="0" err="1" smtClean="0"/>
              <a:t>esquema</a:t>
            </a:r>
            <a:r>
              <a:rPr lang="en-US" dirty="0" smtClean="0"/>
              <a:t> de </a:t>
            </a:r>
            <a:r>
              <a:rPr lang="en-US" dirty="0" err="1" smtClean="0"/>
              <a:t>protección</a:t>
            </a:r>
            <a:r>
              <a:rPr lang="en-US" dirty="0" smtClean="0"/>
              <a:t> de </a:t>
            </a:r>
            <a:r>
              <a:rPr lang="en-US" dirty="0" err="1" smtClean="0"/>
              <a:t>sobrecorriente</a:t>
            </a:r>
            <a:r>
              <a:rPr lang="en-US" dirty="0" smtClean="0"/>
              <a:t> </a:t>
            </a:r>
            <a:r>
              <a:rPr lang="en-US" dirty="0" err="1" smtClean="0"/>
              <a:t>direccional</a:t>
            </a:r>
            <a:r>
              <a:rPr lang="en-US" dirty="0" smtClean="0"/>
              <a:t> </a:t>
            </a:r>
            <a:r>
              <a:rPr lang="en-US" dirty="0" err="1" smtClean="0"/>
              <a:t>es</a:t>
            </a:r>
            <a:r>
              <a:rPr lang="en-US" dirty="0" smtClean="0"/>
              <a:t> </a:t>
            </a:r>
            <a:r>
              <a:rPr lang="en-US" dirty="0" err="1" smtClean="0"/>
              <a:t>instantáneo</a:t>
            </a:r>
            <a:r>
              <a:rPr lang="en-US" dirty="0" smtClean="0"/>
              <a:t> </a:t>
            </a:r>
            <a:r>
              <a:rPr lang="en-US" dirty="0" err="1" smtClean="0"/>
              <a:t>en</a:t>
            </a:r>
            <a:r>
              <a:rPr lang="en-US" dirty="0" smtClean="0"/>
              <a:t> lo que </a:t>
            </a:r>
            <a:r>
              <a:rPr lang="en-US" dirty="0" err="1" smtClean="0"/>
              <a:t>respecta</a:t>
            </a:r>
            <a:r>
              <a:rPr lang="en-US" dirty="0" smtClean="0"/>
              <a:t> a la </a:t>
            </a:r>
            <a:r>
              <a:rPr lang="en-US" dirty="0" err="1" smtClean="0"/>
              <a:t>operación</a:t>
            </a:r>
            <a:r>
              <a:rPr lang="en-US" dirty="0" smtClean="0"/>
              <a:t> del </a:t>
            </a:r>
            <a:r>
              <a:rPr lang="en-US" dirty="0" err="1" smtClean="0"/>
              <a:t>sistema</a:t>
            </a:r>
            <a:r>
              <a:rPr lang="en-US" dirty="0" smtClean="0"/>
              <a:t> de </a:t>
            </a:r>
            <a:r>
              <a:rPr lang="en-US" dirty="0" err="1" smtClean="0"/>
              <a:t>protección</a:t>
            </a:r>
            <a:r>
              <a:rPr lang="en-US" dirty="0" smtClean="0"/>
              <a:t> </a:t>
            </a:r>
            <a:r>
              <a:rPr lang="en-US" dirty="0" err="1" smtClean="0"/>
              <a:t>por</a:t>
            </a:r>
            <a:r>
              <a:rPr lang="en-US" dirty="0" smtClean="0"/>
              <a:t> </a:t>
            </a:r>
            <a:r>
              <a:rPr lang="en-US" dirty="0" err="1" smtClean="0"/>
              <a:t>relé</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recibirán</a:t>
            </a:r>
            <a:r>
              <a:rPr lang="en-US" dirty="0" smtClean="0"/>
              <a:t> </a:t>
            </a:r>
            <a:r>
              <a:rPr lang="en-US" dirty="0" err="1" smtClean="0"/>
              <a:t>una</a:t>
            </a:r>
            <a:r>
              <a:rPr lang="en-US" dirty="0" smtClean="0"/>
              <a:t> </a:t>
            </a:r>
            <a:r>
              <a:rPr lang="en-US" dirty="0" err="1" smtClean="0"/>
              <a:t>orden</a:t>
            </a:r>
            <a:r>
              <a:rPr lang="en-US" dirty="0" smtClean="0"/>
              <a:t> de </a:t>
            </a:r>
            <a:r>
              <a:rPr lang="en-US" dirty="0" err="1" smtClean="0"/>
              <a:t>disparo</a:t>
            </a:r>
            <a:r>
              <a:rPr lang="en-US" dirty="0" smtClean="0"/>
              <a:t> de </a:t>
            </a:r>
            <a:r>
              <a:rPr lang="en-US" dirty="0" err="1" smtClean="0"/>
              <a:t>inmediato</a:t>
            </a:r>
            <a:r>
              <a:rPr lang="en-US" dirty="0" smtClean="0"/>
              <a:t>). El </a:t>
            </a:r>
            <a:r>
              <a:rPr lang="en-US" dirty="0" err="1" smtClean="0"/>
              <a:t>retardo</a:t>
            </a:r>
            <a:r>
              <a:rPr lang="en-US" dirty="0" smtClean="0"/>
              <a:t> de 0,1 s </a:t>
            </a:r>
            <a:r>
              <a:rPr lang="en-US" dirty="0" err="1" smtClean="0"/>
              <a:t>cubre</a:t>
            </a:r>
            <a:r>
              <a:rPr lang="en-US" dirty="0" smtClean="0"/>
              <a:t> el </a:t>
            </a:r>
            <a:r>
              <a:rPr lang="en-US" dirty="0" err="1" smtClean="0"/>
              <a:t>tiempo</a:t>
            </a:r>
            <a:r>
              <a:rPr lang="en-US" dirty="0" smtClean="0"/>
              <a:t> que </a:t>
            </a:r>
            <a:r>
              <a:rPr lang="en-US" dirty="0" err="1" smtClean="0"/>
              <a:t>tarda</a:t>
            </a:r>
            <a:r>
              <a:rPr lang="en-US" dirty="0" smtClean="0"/>
              <a:t> el </a:t>
            </a:r>
            <a:r>
              <a:rPr lang="en-US" dirty="0" err="1" smtClean="0"/>
              <a:t>mecanismo</a:t>
            </a:r>
            <a:r>
              <a:rPr lang="en-US" dirty="0" smtClean="0"/>
              <a:t> del </a:t>
            </a:r>
            <a:r>
              <a:rPr lang="en-US" dirty="0" err="1" smtClean="0"/>
              <a:t>interruptor</a:t>
            </a:r>
            <a:r>
              <a:rPr lang="en-US" dirty="0" smtClean="0"/>
              <a:t> </a:t>
            </a:r>
            <a:r>
              <a:rPr lang="en-US" dirty="0" err="1" smtClean="0"/>
              <a:t>en</a:t>
            </a:r>
            <a:r>
              <a:rPr lang="en-US" dirty="0" smtClean="0"/>
              <a:t> </a:t>
            </a:r>
            <a:r>
              <a:rPr lang="en-US" dirty="0" err="1" smtClean="0"/>
              <a:t>abrir</a:t>
            </a:r>
            <a:r>
              <a:rPr lang="en-US" dirty="0" smtClean="0"/>
              <a:t> </a:t>
            </a:r>
            <a:r>
              <a:rPr lang="en-US" dirty="0" err="1" smtClean="0"/>
              <a:t>sus</a:t>
            </a:r>
            <a:r>
              <a:rPr lang="en-US" dirty="0" smtClean="0"/>
              <a:t> </a:t>
            </a:r>
            <a:r>
              <a:rPr lang="en-US" dirty="0" err="1" smtClean="0"/>
              <a:t>contactos</a:t>
            </a:r>
            <a:r>
              <a:rPr lang="en-US" dirty="0" smtClean="0"/>
              <a:t>.</a:t>
            </a:r>
          </a:p>
          <a:p>
            <a:pPr algn="just"/>
            <a:r>
              <a:rPr lang="en-US" dirty="0" smtClean="0"/>
              <a:t>Si </a:t>
            </a:r>
            <a:r>
              <a:rPr lang="en-US" dirty="0" err="1" smtClean="0"/>
              <a:t>bien</a:t>
            </a:r>
            <a:r>
              <a:rPr lang="en-US" dirty="0" smtClean="0"/>
              <a:t> la </a:t>
            </a:r>
            <a:r>
              <a:rPr lang="en-US" dirty="0" err="1" smtClean="0"/>
              <a:t>protección</a:t>
            </a:r>
            <a:r>
              <a:rPr lang="en-US" dirty="0" smtClean="0"/>
              <a:t> contra </a:t>
            </a:r>
            <a:r>
              <a:rPr lang="en-US" dirty="0" err="1" smtClean="0"/>
              <a:t>sobrecorriente</a:t>
            </a:r>
            <a:r>
              <a:rPr lang="en-US" dirty="0" smtClean="0"/>
              <a:t> </a:t>
            </a:r>
            <a:r>
              <a:rPr lang="en-US" dirty="0" err="1" smtClean="0"/>
              <a:t>puede</a:t>
            </a:r>
            <a:r>
              <a:rPr lang="en-US" dirty="0" smtClean="0"/>
              <a:t> </a:t>
            </a:r>
            <a:r>
              <a:rPr lang="en-US" dirty="0" err="1" smtClean="0"/>
              <a:t>parecer</a:t>
            </a:r>
            <a:r>
              <a:rPr lang="en-US" dirty="0" smtClean="0"/>
              <a:t> </a:t>
            </a:r>
            <a:r>
              <a:rPr lang="en-US" dirty="0" err="1" smtClean="0"/>
              <a:t>complicada</a:t>
            </a:r>
            <a:r>
              <a:rPr lang="en-US" dirty="0" smtClean="0"/>
              <a:t>, </a:t>
            </a:r>
            <a:r>
              <a:rPr lang="en-US" dirty="0" err="1" smtClean="0"/>
              <a:t>en</a:t>
            </a:r>
            <a:r>
              <a:rPr lang="en-US" dirty="0" smtClean="0"/>
              <a:t> </a:t>
            </a:r>
            <a:r>
              <a:rPr lang="en-US" dirty="0" err="1" smtClean="0"/>
              <a:t>realidad</a:t>
            </a:r>
            <a:r>
              <a:rPr lang="en-US" dirty="0" smtClean="0"/>
              <a:t> no lo </a:t>
            </a:r>
            <a:r>
              <a:rPr lang="en-US" dirty="0" err="1" smtClean="0"/>
              <a:t>es</a:t>
            </a:r>
            <a:r>
              <a:rPr lang="en-US" dirty="0" smtClean="0"/>
              <a:t>. El </a:t>
            </a:r>
            <a:r>
              <a:rPr lang="en-US" dirty="0" err="1" smtClean="0"/>
              <a:t>problema</a:t>
            </a:r>
            <a:r>
              <a:rPr lang="en-US" dirty="0" smtClean="0"/>
              <a:t> </a:t>
            </a:r>
            <a:r>
              <a:rPr lang="en-US" dirty="0" err="1" smtClean="0"/>
              <a:t>es</a:t>
            </a:r>
            <a:r>
              <a:rPr lang="en-US" dirty="0" smtClean="0"/>
              <a:t> la </a:t>
            </a:r>
            <a:r>
              <a:rPr lang="en-US" dirty="0" err="1" smtClean="0"/>
              <a:t>acumulación</a:t>
            </a:r>
            <a:r>
              <a:rPr lang="en-US" dirty="0" smtClean="0"/>
              <a:t> de </a:t>
            </a:r>
            <a:r>
              <a:rPr lang="en-US" dirty="0" err="1" smtClean="0"/>
              <a:t>retardos</a:t>
            </a:r>
            <a:r>
              <a:rPr lang="en-US" dirty="0" smtClean="0"/>
              <a:t> de </a:t>
            </a:r>
            <a:r>
              <a:rPr lang="en-US" dirty="0" err="1" smtClean="0"/>
              <a:t>tiempo</a:t>
            </a:r>
            <a:r>
              <a:rPr lang="en-US" dirty="0" smtClean="0"/>
              <a:t> para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que </a:t>
            </a:r>
            <a:r>
              <a:rPr lang="en-US" dirty="0" err="1" smtClean="0"/>
              <a:t>tienen</a:t>
            </a:r>
            <a:r>
              <a:rPr lang="en-US" dirty="0" smtClean="0"/>
              <a:t> mucho </a:t>
            </a:r>
            <a:r>
              <a:rPr lang="en-US" dirty="0" err="1" smtClean="0"/>
              <a:t>más</a:t>
            </a:r>
            <a:r>
              <a:rPr lang="en-US" dirty="0" smtClean="0"/>
              <a:t> de dos </a:t>
            </a:r>
            <a:r>
              <a:rPr lang="en-US" dirty="0" err="1" smtClean="0"/>
              <a:t>líneas</a:t>
            </a:r>
            <a:r>
              <a:rPr lang="en-US" dirty="0" smtClean="0"/>
              <a:t> </a:t>
            </a:r>
            <a:r>
              <a:rPr lang="en-US" dirty="0" err="1" smtClean="0"/>
              <a:t>conectadas</a:t>
            </a:r>
            <a:r>
              <a:rPr lang="en-US" dirty="0" smtClean="0"/>
              <a:t> </a:t>
            </a:r>
            <a:r>
              <a:rPr lang="en-US" dirty="0" err="1" smtClean="0"/>
              <a:t>en</a:t>
            </a:r>
            <a:r>
              <a:rPr lang="en-US" dirty="0" smtClean="0"/>
              <a:t> </a:t>
            </a:r>
            <a:r>
              <a:rPr lang="en-US" dirty="0" err="1" smtClean="0"/>
              <a:t>serie</a:t>
            </a:r>
            <a:r>
              <a:rPr lang="en-US" dirty="0" smtClean="0"/>
              <a:t>, </a:t>
            </a:r>
            <a:r>
              <a:rPr lang="en-US" dirty="0" err="1" smtClean="0"/>
              <a:t>como</a:t>
            </a:r>
            <a:r>
              <a:rPr lang="en-US" dirty="0" smtClean="0"/>
              <a:t> lo </a:t>
            </a:r>
            <a:r>
              <a:rPr lang="en-US" dirty="0" err="1" smtClean="0"/>
              <a:t>teníamos</a:t>
            </a:r>
            <a:r>
              <a:rPr lang="en-US" dirty="0" smtClean="0"/>
              <a:t> </a:t>
            </a:r>
            <a:r>
              <a:rPr lang="en-US" dirty="0" err="1" smtClean="0"/>
              <a:t>en</a:t>
            </a:r>
            <a:r>
              <a:rPr lang="en-US" dirty="0" smtClean="0"/>
              <a:t> la Fig. 4. </a:t>
            </a:r>
          </a:p>
          <a:p>
            <a:pPr algn="just"/>
            <a:r>
              <a:rPr lang="en-US" dirty="0" err="1" smtClean="0"/>
              <a:t>Entonces</a:t>
            </a:r>
            <a:r>
              <a:rPr lang="en-US" dirty="0" smtClean="0"/>
              <a:t>, </a:t>
            </a:r>
            <a:r>
              <a:rPr lang="en-US" dirty="0" err="1" smtClean="0"/>
              <a:t>si</a:t>
            </a:r>
            <a:r>
              <a:rPr lang="en-US" dirty="0" smtClean="0"/>
              <a:t> </a:t>
            </a:r>
            <a:r>
              <a:rPr lang="en-US" dirty="0" err="1" smtClean="0"/>
              <a:t>necesitamos</a:t>
            </a:r>
            <a:r>
              <a:rPr lang="en-US" dirty="0" smtClean="0"/>
              <a:t> </a:t>
            </a:r>
            <a:r>
              <a:rPr lang="en-US" dirty="0" err="1" smtClean="0"/>
              <a:t>coordinar</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una</a:t>
            </a:r>
            <a:r>
              <a:rPr lang="en-US" dirty="0" smtClean="0"/>
              <a:t> </a:t>
            </a:r>
            <a:r>
              <a:rPr lang="en-US" dirty="0" err="1" smtClean="0"/>
              <a:t>protección</a:t>
            </a:r>
            <a:r>
              <a:rPr lang="en-US" dirty="0" smtClean="0"/>
              <a:t> de 10 </a:t>
            </a:r>
            <a:r>
              <a:rPr lang="en-US" dirty="0" err="1" smtClean="0"/>
              <a:t>interruptores</a:t>
            </a:r>
            <a:r>
              <a:rPr lang="en-US" dirty="0" smtClean="0"/>
              <a:t> </a:t>
            </a:r>
            <a:r>
              <a:rPr lang="en-US" dirty="0" err="1" smtClean="0"/>
              <a:t>en</a:t>
            </a:r>
            <a:r>
              <a:rPr lang="en-US" dirty="0" smtClean="0"/>
              <a:t> </a:t>
            </a:r>
            <a:r>
              <a:rPr lang="en-US" dirty="0" err="1" smtClean="0"/>
              <a:t>lugar</a:t>
            </a:r>
            <a:r>
              <a:rPr lang="en-US" dirty="0" smtClean="0"/>
              <a:t> de dos, el </a:t>
            </a:r>
            <a:r>
              <a:rPr lang="en-US" dirty="0" err="1" smtClean="0"/>
              <a:t>interruptor</a:t>
            </a:r>
            <a:r>
              <a:rPr lang="en-US" dirty="0" smtClean="0"/>
              <a:t> </a:t>
            </a:r>
            <a:r>
              <a:rPr lang="en-US" dirty="0" err="1" smtClean="0"/>
              <a:t>más</a:t>
            </a:r>
            <a:r>
              <a:rPr lang="en-US" dirty="0" smtClean="0"/>
              <a:t> lento </a:t>
            </a:r>
            <a:r>
              <a:rPr lang="en-US" dirty="0" err="1" smtClean="0"/>
              <a:t>puede</a:t>
            </a:r>
            <a:r>
              <a:rPr lang="en-US" dirty="0" smtClean="0"/>
              <a:t> </a:t>
            </a:r>
            <a:r>
              <a:rPr lang="en-US" dirty="0" err="1" smtClean="0"/>
              <a:t>tener</a:t>
            </a:r>
            <a:r>
              <a:rPr lang="en-US" dirty="0" smtClean="0"/>
              <a:t> un </a:t>
            </a:r>
            <a:r>
              <a:rPr lang="en-US" dirty="0" err="1" smtClean="0"/>
              <a:t>tiempo</a:t>
            </a:r>
            <a:r>
              <a:rPr lang="en-US" dirty="0" smtClean="0"/>
              <a:t> de </a:t>
            </a:r>
            <a:r>
              <a:rPr lang="en-US" dirty="0" err="1" smtClean="0"/>
              <a:t>retardo</a:t>
            </a:r>
            <a:r>
              <a:rPr lang="en-US" dirty="0" smtClean="0"/>
              <a:t> </a:t>
            </a:r>
            <a:r>
              <a:rPr lang="en-US" dirty="0" err="1" smtClean="0"/>
              <a:t>significativo</a:t>
            </a:r>
            <a:r>
              <a:rPr lang="en-US" dirty="0" smtClean="0"/>
              <a:t> para </a:t>
            </a:r>
            <a:r>
              <a:rPr lang="en-US" dirty="0" err="1" smtClean="0"/>
              <a:t>su</a:t>
            </a:r>
            <a:r>
              <a:rPr lang="en-US" dirty="0" smtClean="0"/>
              <a:t> </a:t>
            </a:r>
            <a:r>
              <a:rPr lang="en-US" dirty="0" err="1" smtClean="0"/>
              <a:t>disparo</a:t>
            </a:r>
            <a:r>
              <a:rPr lang="en-US" dirty="0" smtClean="0"/>
              <a:t>, lo que </a:t>
            </a:r>
            <a:r>
              <a:rPr lang="en-US" dirty="0" err="1" smtClean="0"/>
              <a:t>puede</a:t>
            </a:r>
            <a:r>
              <a:rPr lang="en-US" dirty="0" smtClean="0"/>
              <a:t> </a:t>
            </a:r>
            <a:r>
              <a:rPr lang="en-US" dirty="0" err="1" smtClean="0"/>
              <a:t>ser</a:t>
            </a:r>
            <a:r>
              <a:rPr lang="en-US" dirty="0" smtClean="0"/>
              <a:t> </a:t>
            </a:r>
            <a:r>
              <a:rPr lang="en-US" dirty="0" err="1" smtClean="0"/>
              <a:t>inaceptable</a:t>
            </a:r>
            <a:r>
              <a:rPr lang="en-US" dirty="0" smtClean="0"/>
              <a:t>, </a:t>
            </a:r>
            <a:r>
              <a:rPr lang="en-US" dirty="0" err="1" smtClean="0"/>
              <a:t>porque</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queremos</a:t>
            </a:r>
            <a:r>
              <a:rPr lang="en-US" dirty="0" smtClean="0"/>
              <a:t> </a:t>
            </a:r>
            <a:r>
              <a:rPr lang="en-US" dirty="0" err="1" smtClean="0"/>
              <a:t>aislar</a:t>
            </a:r>
            <a:r>
              <a:rPr lang="en-US" dirty="0" smtClean="0"/>
              <a:t> </a:t>
            </a:r>
            <a:r>
              <a:rPr lang="en-US" dirty="0" err="1" smtClean="0"/>
              <a:t>una</a:t>
            </a:r>
            <a:r>
              <a:rPr lang="en-US" dirty="0" smtClean="0"/>
              <a:t> parte </a:t>
            </a:r>
            <a:r>
              <a:rPr lang="en-US" dirty="0" err="1" smtClean="0"/>
              <a:t>fallada</a:t>
            </a:r>
            <a:r>
              <a:rPr lang="en-US" dirty="0" smtClean="0"/>
              <a:t> del </a:t>
            </a:r>
            <a:r>
              <a:rPr lang="en-US" dirty="0" err="1" smtClean="0"/>
              <a:t>sistema</a:t>
            </a:r>
            <a:r>
              <a:rPr lang="en-US" dirty="0" smtClean="0"/>
              <a:t> </a:t>
            </a:r>
            <a:r>
              <a:rPr lang="en-US" dirty="0" err="1" smtClean="0"/>
              <a:t>casi</a:t>
            </a:r>
            <a:r>
              <a:rPr lang="en-US" dirty="0" smtClean="0"/>
              <a:t> de </a:t>
            </a:r>
            <a:r>
              <a:rPr lang="en-US" dirty="0" err="1" smtClean="0"/>
              <a:t>inmediato.Debido</a:t>
            </a:r>
            <a:r>
              <a:rPr lang="en-US" dirty="0" smtClean="0"/>
              <a:t> a </a:t>
            </a:r>
            <a:r>
              <a:rPr lang="en-US" dirty="0" err="1" smtClean="0"/>
              <a:t>este</a:t>
            </a:r>
            <a:r>
              <a:rPr lang="en-US" dirty="0" smtClean="0"/>
              <a:t> </a:t>
            </a:r>
            <a:r>
              <a:rPr lang="en-US" dirty="0" err="1" smtClean="0"/>
              <a:t>problema</a:t>
            </a:r>
            <a:r>
              <a:rPr lang="en-US" dirty="0" smtClean="0"/>
              <a:t>, </a:t>
            </a:r>
            <a:r>
              <a:rPr lang="en-US" dirty="0" err="1" smtClean="0"/>
              <a:t>rara</a:t>
            </a:r>
            <a:r>
              <a:rPr lang="en-US" dirty="0" smtClean="0"/>
              <a:t> </a:t>
            </a:r>
            <a:r>
              <a:rPr lang="en-US" dirty="0" err="1" smtClean="0"/>
              <a:t>vez</a:t>
            </a:r>
            <a:r>
              <a:rPr lang="en-US" dirty="0" smtClean="0"/>
              <a:t> se </a:t>
            </a:r>
            <a:r>
              <a:rPr lang="en-US" dirty="0" err="1" smtClean="0"/>
              <a:t>usa</a:t>
            </a:r>
            <a:r>
              <a:rPr lang="en-US" dirty="0" smtClean="0"/>
              <a:t> </a:t>
            </a:r>
            <a:r>
              <a:rPr lang="en-US" dirty="0" err="1" smtClean="0"/>
              <a:t>una</a:t>
            </a:r>
            <a:r>
              <a:rPr lang="en-US" dirty="0" smtClean="0"/>
              <a:t> </a:t>
            </a:r>
            <a:r>
              <a:rPr lang="en-US" dirty="0" err="1" smtClean="0"/>
              <a:t>protección</a:t>
            </a:r>
            <a:r>
              <a:rPr lang="en-US" dirty="0" smtClean="0"/>
              <a:t> contra </a:t>
            </a:r>
            <a:r>
              <a:rPr lang="en-US" dirty="0" err="1" smtClean="0"/>
              <a:t>sobrecorriente</a:t>
            </a:r>
            <a:r>
              <a:rPr lang="en-US" dirty="0" smtClean="0"/>
              <a:t> solo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energía</a:t>
            </a:r>
            <a:r>
              <a:rPr lang="en-US" dirty="0" smtClean="0"/>
              <a:t>; </a:t>
            </a:r>
            <a:r>
              <a:rPr lang="en-US" dirty="0" err="1" smtClean="0"/>
              <a:t>puede</a:t>
            </a:r>
            <a:r>
              <a:rPr lang="en-US" dirty="0" smtClean="0"/>
              <a:t> </a:t>
            </a:r>
            <a:r>
              <a:rPr lang="en-US" dirty="0" err="1" smtClean="0"/>
              <a:t>servir</a:t>
            </a:r>
            <a:r>
              <a:rPr lang="en-US" dirty="0" smtClean="0"/>
              <a:t> </a:t>
            </a:r>
            <a:r>
              <a:rPr lang="en-US" dirty="0" err="1" smtClean="0"/>
              <a:t>como</a:t>
            </a:r>
            <a:r>
              <a:rPr lang="en-US" dirty="0" smtClean="0"/>
              <a:t> </a:t>
            </a:r>
            <a:r>
              <a:rPr lang="en-US" dirty="0" err="1" smtClean="0"/>
              <a:t>respaldo</a:t>
            </a:r>
            <a:r>
              <a:rPr lang="en-US" dirty="0" smtClean="0"/>
              <a:t> para </a:t>
            </a:r>
            <a:r>
              <a:rPr lang="en-US" dirty="0" err="1" smtClean="0"/>
              <a:t>esquemas</a:t>
            </a:r>
            <a:r>
              <a:rPr lang="en-US" dirty="0" smtClean="0"/>
              <a:t> de </a:t>
            </a:r>
            <a:r>
              <a:rPr lang="en-US" dirty="0" err="1" smtClean="0"/>
              <a:t>retransmisión</a:t>
            </a:r>
            <a:r>
              <a:rPr lang="en-US" dirty="0" smtClean="0"/>
              <a:t> mucho </a:t>
            </a:r>
            <a:r>
              <a:rPr lang="en-US" dirty="0" err="1" smtClean="0"/>
              <a:t>más</a:t>
            </a:r>
            <a:r>
              <a:rPr lang="en-US" dirty="0" smtClean="0"/>
              <a:t> </a:t>
            </a:r>
            <a:r>
              <a:rPr lang="en-US" dirty="0" err="1" smtClean="0"/>
              <a:t>avanzados</a:t>
            </a:r>
            <a:r>
              <a:rPr lang="en-US" dirty="0" smtClean="0"/>
              <a:t>. Sin embargo, </a:t>
            </a:r>
            <a:r>
              <a:rPr lang="en-US" dirty="0" err="1" smtClean="0"/>
              <a:t>todavía</a:t>
            </a:r>
            <a:r>
              <a:rPr lang="en-US" dirty="0" smtClean="0"/>
              <a:t> se </a:t>
            </a:r>
            <a:r>
              <a:rPr lang="en-US" dirty="0" err="1" smtClean="0"/>
              <a:t>usa</a:t>
            </a:r>
            <a:r>
              <a:rPr lang="en-US" dirty="0" smtClean="0"/>
              <a:t> mucho </a:t>
            </a:r>
            <a:r>
              <a:rPr lang="en-US" dirty="0" err="1" smtClean="0"/>
              <a:t>en</a:t>
            </a:r>
            <a:r>
              <a:rPr lang="en-US" dirty="0" smtClean="0"/>
              <a:t> </a:t>
            </a:r>
            <a:r>
              <a:rPr lang="en-US" dirty="0" err="1" smtClean="0"/>
              <a:t>instalaciones</a:t>
            </a:r>
            <a:r>
              <a:rPr lang="en-US" dirty="0" smtClean="0"/>
              <a:t> </a:t>
            </a:r>
            <a:r>
              <a:rPr lang="en-US" dirty="0" err="1" smtClean="0"/>
              <a:t>residenciales</a:t>
            </a:r>
            <a:r>
              <a:rPr lang="en-US" dirty="0" smtClean="0"/>
              <a:t> y </a:t>
            </a:r>
            <a:r>
              <a:rPr lang="en-US" dirty="0" err="1" smtClean="0"/>
              <a:t>pequeñas</a:t>
            </a:r>
            <a:r>
              <a:rPr lang="en-US" dirty="0" smtClean="0"/>
              <a:t> </a:t>
            </a:r>
            <a:r>
              <a:rPr lang="en-US" dirty="0" err="1" smtClean="0"/>
              <a:t>industrias</a:t>
            </a:r>
            <a:r>
              <a:rPr lang="en-US" dirty="0" smtClean="0"/>
              <a:t>. La </a:t>
            </a:r>
            <a:r>
              <a:rPr lang="en-US" dirty="0" err="1" smtClean="0"/>
              <a:t>protección</a:t>
            </a:r>
            <a:r>
              <a:rPr lang="en-US" dirty="0" smtClean="0"/>
              <a:t> contra </a:t>
            </a:r>
            <a:r>
              <a:rPr lang="en-US" dirty="0" err="1" smtClean="0"/>
              <a:t>sobrecorriente</a:t>
            </a:r>
            <a:r>
              <a:rPr lang="en-US" dirty="0" smtClean="0"/>
              <a:t> </a:t>
            </a:r>
            <a:r>
              <a:rPr lang="en-US" dirty="0" err="1" smtClean="0"/>
              <a:t>más</a:t>
            </a:r>
            <a:r>
              <a:rPr lang="en-US" dirty="0" smtClean="0"/>
              <a:t> simple se </a:t>
            </a:r>
            <a:r>
              <a:rPr lang="en-US" dirty="0" err="1" smtClean="0"/>
              <a:t>puede</a:t>
            </a:r>
            <a:r>
              <a:rPr lang="en-US" dirty="0" smtClean="0"/>
              <a:t> </a:t>
            </a:r>
            <a:r>
              <a:rPr lang="en-US" dirty="0" err="1" smtClean="0"/>
              <a:t>encontrar</a:t>
            </a:r>
            <a:r>
              <a:rPr lang="en-US" dirty="0" smtClean="0"/>
              <a:t> </a:t>
            </a:r>
            <a:r>
              <a:rPr lang="en-US" dirty="0" err="1" smtClean="0"/>
              <a:t>instalada</a:t>
            </a:r>
            <a:r>
              <a:rPr lang="en-US" dirty="0" smtClean="0"/>
              <a:t> </a:t>
            </a:r>
            <a:r>
              <a:rPr lang="en-US" dirty="0" err="1" smtClean="0"/>
              <a:t>en</a:t>
            </a:r>
            <a:r>
              <a:rPr lang="en-US" dirty="0" smtClean="0"/>
              <a:t> </a:t>
            </a:r>
            <a:r>
              <a:rPr lang="en-US" dirty="0" err="1" smtClean="0"/>
              <a:t>los</a:t>
            </a:r>
            <a:r>
              <a:rPr lang="en-US" dirty="0" smtClean="0"/>
              <a:t> </a:t>
            </a:r>
            <a:r>
              <a:rPr lang="en-US" dirty="0" err="1" smtClean="0"/>
              <a:t>interruptores</a:t>
            </a:r>
            <a:r>
              <a:rPr lang="en-US" dirty="0" smtClean="0"/>
              <a:t> de </a:t>
            </a:r>
            <a:r>
              <a:rPr lang="en-US" dirty="0" err="1" smtClean="0"/>
              <a:t>baja</a:t>
            </a:r>
            <a:r>
              <a:rPr lang="en-US" dirty="0" smtClean="0"/>
              <a:t> </a:t>
            </a:r>
            <a:r>
              <a:rPr lang="en-US" dirty="0" err="1" smtClean="0"/>
              <a:t>tensión</a:t>
            </a:r>
            <a:r>
              <a:rPr lang="en-US" dirty="0" smtClean="0"/>
              <a:t> que </a:t>
            </a:r>
            <a:r>
              <a:rPr lang="en-US" dirty="0" err="1" smtClean="0"/>
              <a:t>todos</a:t>
            </a:r>
            <a:r>
              <a:rPr lang="en-US" dirty="0" smtClean="0"/>
              <a:t> </a:t>
            </a:r>
            <a:r>
              <a:rPr lang="en-US" dirty="0" err="1" smtClean="0"/>
              <a:t>tenemos</a:t>
            </a:r>
            <a:r>
              <a:rPr lang="en-US" dirty="0" smtClean="0"/>
              <a:t> </a:t>
            </a:r>
            <a:r>
              <a:rPr lang="en-US" dirty="0" err="1" smtClean="0"/>
              <a:t>dentro</a:t>
            </a:r>
            <a:r>
              <a:rPr lang="en-US" dirty="0" smtClean="0"/>
              <a:t> de </a:t>
            </a:r>
            <a:r>
              <a:rPr lang="en-US" dirty="0" err="1" smtClean="0"/>
              <a:t>nuestras</a:t>
            </a:r>
            <a:r>
              <a:rPr lang="en-US" dirty="0" smtClean="0"/>
              <a:t> casas. </a:t>
            </a:r>
          </a:p>
        </p:txBody>
      </p:sp>
    </p:spTree>
    <p:extLst>
      <p:ext uri="{BB962C8B-B14F-4D97-AF65-F5344CB8AC3E}">
        <p14:creationId xmlns:p14="http://schemas.microsoft.com/office/powerpoint/2010/main" val="6576001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265" y="177646"/>
            <a:ext cx="11582400" cy="3139321"/>
          </a:xfrm>
          <a:prstGeom prst="rect">
            <a:avLst/>
          </a:prstGeom>
        </p:spPr>
        <p:txBody>
          <a:bodyPr wrap="square">
            <a:spAutoFit/>
          </a:bodyPr>
          <a:lstStyle/>
          <a:p>
            <a:pPr algn="just"/>
            <a:r>
              <a:rPr lang="en-US" dirty="0" smtClean="0"/>
              <a:t>Como se </a:t>
            </a:r>
            <a:r>
              <a:rPr lang="en-US" dirty="0" err="1" smtClean="0"/>
              <a:t>indicó</a:t>
            </a:r>
            <a:r>
              <a:rPr lang="en-US" dirty="0" smtClean="0"/>
              <a:t> </a:t>
            </a:r>
            <a:r>
              <a:rPr lang="en-US" dirty="0" err="1" smtClean="0"/>
              <a:t>anteriormente</a:t>
            </a:r>
            <a:r>
              <a:rPr lang="en-US" dirty="0" smtClean="0"/>
              <a:t>, </a:t>
            </a:r>
            <a:r>
              <a:rPr lang="en-US" dirty="0" err="1" smtClean="0"/>
              <a:t>si</a:t>
            </a:r>
            <a:r>
              <a:rPr lang="en-US" dirty="0" smtClean="0"/>
              <a:t> </a:t>
            </a:r>
            <a:r>
              <a:rPr lang="en-US" dirty="0" err="1" smtClean="0"/>
              <a:t>intenta</a:t>
            </a:r>
            <a:r>
              <a:rPr lang="en-US" dirty="0" smtClean="0"/>
              <a:t> </a:t>
            </a:r>
            <a:r>
              <a:rPr lang="en-US" dirty="0" err="1" smtClean="0"/>
              <a:t>enchufar</a:t>
            </a:r>
            <a:r>
              <a:rPr lang="en-US" dirty="0" smtClean="0"/>
              <a:t> </a:t>
            </a:r>
            <a:r>
              <a:rPr lang="en-US" dirty="0" err="1" smtClean="0"/>
              <a:t>en</a:t>
            </a:r>
            <a:r>
              <a:rPr lang="en-US" dirty="0" smtClean="0"/>
              <a:t> un </a:t>
            </a:r>
            <a:r>
              <a:rPr lang="en-US" dirty="0" err="1" smtClean="0"/>
              <a:t>receptáculo</a:t>
            </a:r>
            <a:r>
              <a:rPr lang="en-US" dirty="0" smtClean="0"/>
              <a:t> de 20 A </a:t>
            </a:r>
            <a:r>
              <a:rPr lang="en-US" dirty="0" err="1" smtClean="0"/>
              <a:t>dentro</a:t>
            </a:r>
            <a:r>
              <a:rPr lang="en-US" dirty="0" smtClean="0"/>
              <a:t> de </a:t>
            </a:r>
            <a:r>
              <a:rPr lang="en-US" dirty="0" err="1" smtClean="0"/>
              <a:t>su</a:t>
            </a:r>
            <a:r>
              <a:rPr lang="en-US" dirty="0" smtClean="0"/>
              <a:t> casa un </a:t>
            </a:r>
            <a:r>
              <a:rPr lang="en-US" dirty="0" err="1" smtClean="0"/>
              <a:t>dispositivo</a:t>
            </a:r>
            <a:r>
              <a:rPr lang="en-US" dirty="0" smtClean="0"/>
              <a:t> de 30 A, el </a:t>
            </a:r>
            <a:r>
              <a:rPr lang="en-US" dirty="0" err="1" smtClean="0"/>
              <a:t>interruptor</a:t>
            </a:r>
            <a:r>
              <a:rPr lang="en-US" dirty="0" smtClean="0"/>
              <a:t> </a:t>
            </a:r>
            <a:r>
              <a:rPr lang="en-US" dirty="0" err="1" smtClean="0"/>
              <a:t>correspondiente</a:t>
            </a:r>
            <a:r>
              <a:rPr lang="en-US" dirty="0" smtClean="0"/>
              <a:t> se </a:t>
            </a:r>
            <a:r>
              <a:rPr lang="en-US" dirty="0" err="1" smtClean="0"/>
              <a:t>disparará</a:t>
            </a:r>
            <a:r>
              <a:rPr lang="en-US" dirty="0" smtClean="0"/>
              <a:t> para </a:t>
            </a:r>
            <a:r>
              <a:rPr lang="en-US" dirty="0" err="1" smtClean="0"/>
              <a:t>evitar</a:t>
            </a:r>
            <a:r>
              <a:rPr lang="en-US" dirty="0" smtClean="0"/>
              <a:t> el </a:t>
            </a:r>
            <a:r>
              <a:rPr lang="en-US" dirty="0" err="1" smtClean="0"/>
              <a:t>sobrecalentamiento</a:t>
            </a:r>
            <a:r>
              <a:rPr lang="en-US" dirty="0" smtClean="0"/>
              <a:t> del </a:t>
            </a:r>
            <a:r>
              <a:rPr lang="en-US" dirty="0" err="1" smtClean="0"/>
              <a:t>cableado</a:t>
            </a:r>
            <a:r>
              <a:rPr lang="en-US" dirty="0" smtClean="0"/>
              <a:t> que </a:t>
            </a:r>
            <a:r>
              <a:rPr lang="en-US" dirty="0" err="1" smtClean="0"/>
              <a:t>puede</a:t>
            </a:r>
            <a:r>
              <a:rPr lang="en-US" dirty="0" smtClean="0"/>
              <a:t> </a:t>
            </a:r>
            <a:r>
              <a:rPr lang="en-US" dirty="0" err="1" smtClean="0"/>
              <a:t>provocar</a:t>
            </a:r>
            <a:r>
              <a:rPr lang="en-US" dirty="0" smtClean="0"/>
              <a:t> un </a:t>
            </a:r>
            <a:r>
              <a:rPr lang="en-US" dirty="0" err="1" smtClean="0"/>
              <a:t>incendio</a:t>
            </a:r>
            <a:r>
              <a:rPr lang="en-US" dirty="0" smtClean="0"/>
              <a:t>. </a:t>
            </a:r>
            <a:r>
              <a:rPr lang="en-US" dirty="0" err="1" smtClean="0"/>
              <a:t>Después</a:t>
            </a:r>
            <a:r>
              <a:rPr lang="en-US" dirty="0" smtClean="0"/>
              <a:t> de </a:t>
            </a:r>
            <a:r>
              <a:rPr lang="en-US" dirty="0" err="1" smtClean="0"/>
              <a:t>eso</a:t>
            </a:r>
            <a:r>
              <a:rPr lang="en-US" dirty="0" smtClean="0"/>
              <a:t>, </a:t>
            </a:r>
            <a:r>
              <a:rPr lang="en-US" dirty="0" err="1" smtClean="0"/>
              <a:t>debemos</a:t>
            </a:r>
            <a:r>
              <a:rPr lang="en-US" dirty="0" smtClean="0"/>
              <a:t> </a:t>
            </a:r>
            <a:r>
              <a:rPr lang="en-US" dirty="0" err="1" smtClean="0"/>
              <a:t>desconectar</a:t>
            </a:r>
            <a:r>
              <a:rPr lang="en-US" dirty="0" smtClean="0"/>
              <a:t> un </a:t>
            </a:r>
            <a:r>
              <a:rPr lang="en-US" dirty="0" err="1" smtClean="0"/>
              <a:t>dispositivo</a:t>
            </a:r>
            <a:r>
              <a:rPr lang="en-US" dirty="0" smtClean="0"/>
              <a:t> que cause un </a:t>
            </a:r>
            <a:r>
              <a:rPr lang="en-US" dirty="0" err="1" smtClean="0"/>
              <a:t>problema</a:t>
            </a:r>
            <a:r>
              <a:rPr lang="en-US" dirty="0" smtClean="0"/>
              <a:t>, </a:t>
            </a:r>
            <a:r>
              <a:rPr lang="en-US" dirty="0" err="1" smtClean="0"/>
              <a:t>encontrar</a:t>
            </a:r>
            <a:r>
              <a:rPr lang="en-US" dirty="0" smtClean="0"/>
              <a:t> </a:t>
            </a:r>
            <a:r>
              <a:rPr lang="en-US" dirty="0" err="1" smtClean="0"/>
              <a:t>una</a:t>
            </a:r>
            <a:r>
              <a:rPr lang="en-US" dirty="0" smtClean="0"/>
              <a:t> </a:t>
            </a:r>
            <a:r>
              <a:rPr lang="en-US" dirty="0" err="1" smtClean="0"/>
              <a:t>caja</a:t>
            </a:r>
            <a:r>
              <a:rPr lang="en-US" dirty="0" smtClean="0"/>
              <a:t> de </a:t>
            </a:r>
            <a:r>
              <a:rPr lang="en-US" dirty="0" err="1" smtClean="0"/>
              <a:t>interruptores</a:t>
            </a:r>
            <a:r>
              <a:rPr lang="en-US" dirty="0" smtClean="0"/>
              <a:t> y </a:t>
            </a:r>
            <a:r>
              <a:rPr lang="en-US" dirty="0" err="1" smtClean="0"/>
              <a:t>restablecer</a:t>
            </a:r>
            <a:r>
              <a:rPr lang="en-US" dirty="0" smtClean="0"/>
              <a:t> un </a:t>
            </a:r>
            <a:r>
              <a:rPr lang="en-US" dirty="0" err="1" smtClean="0"/>
              <a:t>interruptor</a:t>
            </a:r>
            <a:r>
              <a:rPr lang="en-US" dirty="0" smtClean="0"/>
              <a:t>.</a:t>
            </a:r>
          </a:p>
          <a:p>
            <a:pPr algn="just"/>
            <a:endParaRPr lang="en-US" dirty="0" smtClean="0"/>
          </a:p>
          <a:p>
            <a:pPr algn="just"/>
            <a:r>
              <a:rPr lang="en-US" dirty="0" err="1" smtClean="0"/>
              <a:t>Podemos</a:t>
            </a:r>
            <a:r>
              <a:rPr lang="en-US" dirty="0" smtClean="0"/>
              <a:t> </a:t>
            </a:r>
            <a:r>
              <a:rPr lang="en-US" dirty="0" err="1" smtClean="0"/>
              <a:t>resumir</a:t>
            </a:r>
            <a:r>
              <a:rPr lang="en-US" dirty="0" smtClean="0"/>
              <a:t> las </a:t>
            </a:r>
            <a:r>
              <a:rPr lang="en-US" dirty="0" err="1" smtClean="0"/>
              <a:t>ventajas</a:t>
            </a:r>
            <a:r>
              <a:rPr lang="en-US" dirty="0" smtClean="0"/>
              <a:t> y </a:t>
            </a:r>
            <a:r>
              <a:rPr lang="en-US" dirty="0" err="1" smtClean="0"/>
              <a:t>desventajas</a:t>
            </a:r>
            <a:r>
              <a:rPr lang="en-US" dirty="0" smtClean="0"/>
              <a:t> de la </a:t>
            </a:r>
            <a:r>
              <a:rPr lang="en-US" dirty="0" err="1" smtClean="0"/>
              <a:t>protección</a:t>
            </a:r>
            <a:r>
              <a:rPr lang="en-US" dirty="0" smtClean="0"/>
              <a:t> contra </a:t>
            </a:r>
            <a:r>
              <a:rPr lang="en-US" dirty="0" err="1" smtClean="0"/>
              <a:t>sobrecorriente</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dirty="0" err="1" smtClean="0"/>
              <a:t>ventajas</a:t>
            </a:r>
            <a:r>
              <a:rPr lang="en-US" dirty="0" smtClean="0"/>
              <a:t>:</a:t>
            </a:r>
          </a:p>
          <a:p>
            <a:pPr algn="just"/>
            <a:r>
              <a:rPr lang="en-US" b="1" dirty="0" smtClean="0">
                <a:solidFill>
                  <a:srgbClr val="0070C0"/>
                </a:solidFill>
              </a:rPr>
              <a:t>• </a:t>
            </a:r>
            <a:r>
              <a:rPr lang="en-US" b="1" dirty="0" err="1" smtClean="0">
                <a:solidFill>
                  <a:srgbClr val="0070C0"/>
                </a:solidFill>
              </a:rPr>
              <a:t>Simplicidad</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Bajo</a:t>
            </a:r>
            <a:r>
              <a:rPr lang="en-US" b="1" dirty="0" smtClean="0">
                <a:solidFill>
                  <a:srgbClr val="0070C0"/>
                </a:solidFill>
              </a:rPr>
              <a:t> </a:t>
            </a:r>
            <a:r>
              <a:rPr lang="en-US" b="1" dirty="0" err="1" smtClean="0">
                <a:solidFill>
                  <a:srgbClr val="0070C0"/>
                </a:solidFill>
              </a:rPr>
              <a:t>costo</a:t>
            </a:r>
            <a:endParaRPr lang="en-US" b="1" dirty="0" smtClean="0">
              <a:solidFill>
                <a:srgbClr val="0070C0"/>
              </a:solidFill>
            </a:endParaRPr>
          </a:p>
          <a:p>
            <a:pPr algn="just"/>
            <a:r>
              <a:rPr lang="en-US" dirty="0" err="1" smtClean="0"/>
              <a:t>Desventajas</a:t>
            </a:r>
            <a:r>
              <a:rPr lang="en-US" dirty="0" smtClean="0"/>
              <a:t>:</a:t>
            </a:r>
          </a:p>
          <a:p>
            <a:pPr algn="just"/>
            <a:r>
              <a:rPr lang="en-US" b="1" dirty="0" smtClean="0">
                <a:solidFill>
                  <a:srgbClr val="0070C0"/>
                </a:solidFill>
              </a:rPr>
              <a:t>• </a:t>
            </a:r>
            <a:r>
              <a:rPr lang="en-US" b="1" dirty="0" err="1" smtClean="0">
                <a:solidFill>
                  <a:srgbClr val="0070C0"/>
                </a:solidFill>
              </a:rPr>
              <a:t>Dificultades</a:t>
            </a:r>
            <a:r>
              <a:rPr lang="en-US" b="1" dirty="0" smtClean="0">
                <a:solidFill>
                  <a:srgbClr val="0070C0"/>
                </a:solidFill>
              </a:rPr>
              <a:t> con la </a:t>
            </a:r>
            <a:r>
              <a:rPr lang="en-US" b="1" dirty="0" err="1" smtClean="0">
                <a:solidFill>
                  <a:srgbClr val="0070C0"/>
                </a:solidFill>
              </a:rPr>
              <a:t>coordinación</a:t>
            </a:r>
            <a:r>
              <a:rPr lang="en-US" b="1" dirty="0" smtClean="0">
                <a:solidFill>
                  <a:srgbClr val="0070C0"/>
                </a:solidFill>
              </a:rPr>
              <a:t> entre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relaying</a:t>
            </a:r>
            <a:endParaRPr lang="en-US" b="1" dirty="0">
              <a:solidFill>
                <a:srgbClr val="0070C0"/>
              </a:solidFill>
            </a:endParaRPr>
          </a:p>
        </p:txBody>
      </p:sp>
    </p:spTree>
    <p:extLst>
      <p:ext uri="{BB962C8B-B14F-4D97-AF65-F5344CB8AC3E}">
        <p14:creationId xmlns:p14="http://schemas.microsoft.com/office/powerpoint/2010/main" val="4080878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1970" y="164995"/>
            <a:ext cx="5850340" cy="6186309"/>
          </a:xfrm>
          <a:prstGeom prst="rect">
            <a:avLst/>
          </a:prstGeom>
        </p:spPr>
        <p:txBody>
          <a:bodyPr wrap="square">
            <a:spAutoFit/>
          </a:bodyPr>
          <a:lstStyle/>
          <a:p>
            <a:pPr algn="just"/>
            <a:r>
              <a:rPr lang="en-US" b="1" dirty="0" smtClean="0"/>
              <a:t>1.5. </a:t>
            </a:r>
            <a:r>
              <a:rPr lang="en-US" b="1" dirty="0" err="1" smtClean="0"/>
              <a:t>Protección</a:t>
            </a:r>
            <a:r>
              <a:rPr lang="en-US" b="1" dirty="0" smtClean="0"/>
              <a:t> </a:t>
            </a:r>
            <a:r>
              <a:rPr lang="en-US" b="1" dirty="0" err="1" smtClean="0"/>
              <a:t>diferencial</a:t>
            </a:r>
            <a:endParaRPr lang="en-US" b="1" dirty="0" smtClean="0"/>
          </a:p>
          <a:p>
            <a:pPr algn="just"/>
            <a:endParaRPr lang="en-US" dirty="0" smtClean="0"/>
          </a:p>
          <a:p>
            <a:pPr algn="just"/>
            <a:r>
              <a:rPr lang="en-US" dirty="0" err="1" smtClean="0"/>
              <a:t>Ahora</a:t>
            </a:r>
            <a:r>
              <a:rPr lang="en-US" dirty="0" smtClean="0"/>
              <a:t>, del </a:t>
            </a:r>
            <a:r>
              <a:rPr lang="en-US" dirty="0" err="1" smtClean="0"/>
              <a:t>esquema</a:t>
            </a:r>
            <a:r>
              <a:rPr lang="en-US" dirty="0" smtClean="0"/>
              <a:t> de </a:t>
            </a:r>
            <a:r>
              <a:rPr lang="en-US" dirty="0" err="1" smtClean="0"/>
              <a:t>relés</a:t>
            </a:r>
            <a:r>
              <a:rPr lang="en-US" dirty="0" smtClean="0"/>
              <a:t> </a:t>
            </a:r>
            <a:r>
              <a:rPr lang="en-US" dirty="0" err="1" smtClean="0"/>
              <a:t>más</a:t>
            </a:r>
            <a:r>
              <a:rPr lang="en-US" dirty="0" smtClean="0"/>
              <a:t> simple </a:t>
            </a:r>
            <a:r>
              <a:rPr lang="en-US" dirty="0" err="1" smtClean="0"/>
              <a:t>pero</a:t>
            </a:r>
            <a:r>
              <a:rPr lang="en-US" dirty="0" smtClean="0"/>
              <a:t> </a:t>
            </a:r>
            <a:r>
              <a:rPr lang="en-US" dirty="0" err="1" smtClean="0"/>
              <a:t>impopular</a:t>
            </a:r>
            <a:r>
              <a:rPr lang="en-US" dirty="0" smtClean="0"/>
              <a:t>, </a:t>
            </a:r>
            <a:r>
              <a:rPr lang="en-US" dirty="0" err="1" smtClean="0"/>
              <a:t>pasemos</a:t>
            </a:r>
            <a:r>
              <a:rPr lang="en-US" dirty="0" smtClean="0"/>
              <a:t> al </a:t>
            </a:r>
            <a:r>
              <a:rPr lang="en-US" dirty="0" err="1" smtClean="0"/>
              <a:t>más</a:t>
            </a:r>
            <a:r>
              <a:rPr lang="en-US" dirty="0" smtClean="0"/>
              <a:t> </a:t>
            </a:r>
            <a:r>
              <a:rPr lang="en-US" dirty="0" err="1" smtClean="0"/>
              <a:t>complicado</a:t>
            </a:r>
            <a:r>
              <a:rPr lang="en-US" dirty="0" smtClean="0"/>
              <a:t> </a:t>
            </a:r>
            <a:r>
              <a:rPr lang="en-US" dirty="0" err="1" smtClean="0"/>
              <a:t>pero</a:t>
            </a:r>
            <a:r>
              <a:rPr lang="en-US" dirty="0" smtClean="0"/>
              <a:t> </a:t>
            </a:r>
            <a:r>
              <a:rPr lang="en-US" dirty="0" err="1" smtClean="0"/>
              <a:t>más</a:t>
            </a:r>
            <a:r>
              <a:rPr lang="en-US" dirty="0" smtClean="0"/>
              <a:t> popular, que </a:t>
            </a:r>
            <a:r>
              <a:rPr lang="en-US" dirty="0" err="1" smtClean="0"/>
              <a:t>es</a:t>
            </a:r>
            <a:r>
              <a:rPr lang="en-US" dirty="0" smtClean="0"/>
              <a:t> </a:t>
            </a:r>
            <a:r>
              <a:rPr lang="en-US" dirty="0" err="1" smtClean="0"/>
              <a:t>una</a:t>
            </a:r>
            <a:r>
              <a:rPr lang="en-US" dirty="0" smtClean="0"/>
              <a:t> </a:t>
            </a:r>
            <a:r>
              <a:rPr lang="en-US" dirty="0" err="1" smtClean="0"/>
              <a:t>protección</a:t>
            </a:r>
            <a:r>
              <a:rPr lang="en-US" dirty="0" smtClean="0"/>
              <a:t> </a:t>
            </a:r>
            <a:r>
              <a:rPr lang="en-US" dirty="0" err="1" smtClean="0"/>
              <a:t>diferencial</a:t>
            </a:r>
            <a:r>
              <a:rPr lang="en-US" dirty="0" smtClean="0"/>
              <a:t>. Se </a:t>
            </a:r>
            <a:r>
              <a:rPr lang="en-US" dirty="0" err="1" smtClean="0"/>
              <a:t>basa</a:t>
            </a:r>
            <a:r>
              <a:rPr lang="en-US" dirty="0" smtClean="0"/>
              <a:t> </a:t>
            </a:r>
            <a:r>
              <a:rPr lang="en-US" dirty="0" err="1" smtClean="0"/>
              <a:t>en</a:t>
            </a:r>
            <a:r>
              <a:rPr lang="en-US" dirty="0" smtClean="0"/>
              <a:t> la </a:t>
            </a:r>
            <a:r>
              <a:rPr lang="en-US" dirty="0" err="1" smtClean="0"/>
              <a:t>diferenciación</a:t>
            </a:r>
            <a:r>
              <a:rPr lang="en-US" dirty="0" smtClean="0"/>
              <a:t> entre </a:t>
            </a:r>
            <a:r>
              <a:rPr lang="en-US" dirty="0" err="1" smtClean="0"/>
              <a:t>fallas</a:t>
            </a:r>
            <a:r>
              <a:rPr lang="en-US" dirty="0" smtClean="0"/>
              <a:t> </a:t>
            </a:r>
            <a:r>
              <a:rPr lang="en-US" dirty="0" err="1" smtClean="0"/>
              <a:t>internas</a:t>
            </a:r>
            <a:r>
              <a:rPr lang="en-US" dirty="0" smtClean="0"/>
              <a:t> y </a:t>
            </a:r>
            <a:r>
              <a:rPr lang="en-US" dirty="0" err="1" smtClean="0"/>
              <a:t>externas</a:t>
            </a:r>
            <a:r>
              <a:rPr lang="en-US" dirty="0" smtClean="0"/>
              <a:t> con </a:t>
            </a:r>
            <a:r>
              <a:rPr lang="en-US" dirty="0" err="1" smtClean="0"/>
              <a:t>referencia</a:t>
            </a:r>
            <a:r>
              <a:rPr lang="en-US" dirty="0" smtClean="0"/>
              <a:t> al </a:t>
            </a:r>
            <a:r>
              <a:rPr lang="en-US" dirty="0" err="1" smtClean="0"/>
              <a:t>equipo</a:t>
            </a:r>
            <a:r>
              <a:rPr lang="en-US" dirty="0" smtClean="0"/>
              <a:t> </a:t>
            </a:r>
            <a:r>
              <a:rPr lang="en-US" dirty="0" err="1" smtClean="0"/>
              <a:t>protegido</a:t>
            </a:r>
            <a:r>
              <a:rPr lang="en-US" dirty="0" smtClean="0"/>
              <a:t> </a:t>
            </a:r>
            <a:r>
              <a:rPr lang="en-US" dirty="0" err="1" smtClean="0"/>
              <a:t>comparando</a:t>
            </a:r>
            <a:r>
              <a:rPr lang="en-US" dirty="0" smtClean="0"/>
              <a:t> las </a:t>
            </a:r>
            <a:r>
              <a:rPr lang="en-US" dirty="0" err="1" smtClean="0"/>
              <a:t>direcciones</a:t>
            </a:r>
            <a:r>
              <a:rPr lang="en-US" dirty="0" smtClean="0"/>
              <a:t> de las </a:t>
            </a:r>
            <a:r>
              <a:rPr lang="en-US" dirty="0" err="1" smtClean="0"/>
              <a:t>corrientes</a:t>
            </a:r>
            <a:r>
              <a:rPr lang="en-US" dirty="0" smtClean="0"/>
              <a:t> </a:t>
            </a:r>
            <a:r>
              <a:rPr lang="en-US" dirty="0" err="1" smtClean="0"/>
              <a:t>en</a:t>
            </a:r>
            <a:r>
              <a:rPr lang="en-US" dirty="0" smtClean="0"/>
              <a:t> </a:t>
            </a:r>
            <a:r>
              <a:rPr lang="en-US" dirty="0" err="1" smtClean="0"/>
              <a:t>sus</a:t>
            </a:r>
            <a:r>
              <a:rPr lang="en-US" dirty="0" smtClean="0"/>
              <a:t> </a:t>
            </a:r>
            <a:r>
              <a:rPr lang="en-US" dirty="0" err="1" smtClean="0"/>
              <a:t>límites</a:t>
            </a:r>
            <a:r>
              <a:rPr lang="en-US" dirty="0" smtClean="0"/>
              <a:t> de la </a:t>
            </a:r>
            <a:r>
              <a:rPr lang="en-US" dirty="0" err="1" smtClean="0"/>
              <a:t>siguiente</a:t>
            </a:r>
            <a:r>
              <a:rPr lang="en-US" dirty="0" smtClean="0"/>
              <a:t> </a:t>
            </a:r>
            <a:r>
              <a:rPr lang="en-US" dirty="0" err="1" smtClean="0"/>
              <a:t>manera</a:t>
            </a:r>
            <a:r>
              <a:rPr lang="en-US" dirty="0" smtClean="0"/>
              <a:t>:</a:t>
            </a:r>
          </a:p>
          <a:p>
            <a:pPr algn="just"/>
            <a:r>
              <a:rPr lang="en-US" dirty="0" smtClean="0"/>
              <a:t>• Para </a:t>
            </a:r>
            <a:r>
              <a:rPr lang="en-US" dirty="0" err="1" smtClean="0"/>
              <a:t>líneas</a:t>
            </a:r>
            <a:r>
              <a:rPr lang="en-US" dirty="0" smtClean="0"/>
              <a:t> </a:t>
            </a:r>
            <a:r>
              <a:rPr lang="en-US" dirty="0" err="1" smtClean="0"/>
              <a:t>eléctricas</a:t>
            </a:r>
            <a:r>
              <a:rPr lang="en-US" dirty="0" smtClean="0"/>
              <a:t>: </a:t>
            </a:r>
            <a:r>
              <a:rPr lang="en-US" dirty="0" err="1" smtClean="0"/>
              <a:t>en</a:t>
            </a:r>
            <a:r>
              <a:rPr lang="en-US" dirty="0" smtClean="0"/>
              <a:t> ambos </a:t>
            </a:r>
            <a:r>
              <a:rPr lang="en-US" dirty="0" err="1" smtClean="0"/>
              <a:t>extremos</a:t>
            </a:r>
            <a:r>
              <a:rPr lang="en-US" dirty="0" smtClean="0"/>
              <a:t> de las </a:t>
            </a:r>
            <a:r>
              <a:rPr lang="en-US" dirty="0" err="1" smtClean="0"/>
              <a:t>líneas</a:t>
            </a:r>
            <a:endParaRPr lang="en-US" dirty="0" smtClean="0"/>
          </a:p>
          <a:p>
            <a:pPr algn="just"/>
            <a:r>
              <a:rPr lang="en-US" dirty="0" smtClean="0"/>
              <a:t>• Para </a:t>
            </a:r>
            <a:r>
              <a:rPr lang="en-US" dirty="0" err="1" smtClean="0"/>
              <a:t>transformadores</a:t>
            </a:r>
            <a:r>
              <a:rPr lang="en-US" dirty="0" smtClean="0"/>
              <a:t>: </a:t>
            </a:r>
            <a:r>
              <a:rPr lang="en-US" dirty="0" err="1" smtClean="0"/>
              <a:t>en</a:t>
            </a:r>
            <a:r>
              <a:rPr lang="en-US" dirty="0" smtClean="0"/>
              <a:t> </a:t>
            </a:r>
            <a:r>
              <a:rPr lang="en-US" dirty="0" err="1" smtClean="0"/>
              <a:t>los</a:t>
            </a:r>
            <a:r>
              <a:rPr lang="en-US" dirty="0" smtClean="0"/>
              <a:t> </a:t>
            </a:r>
            <a:r>
              <a:rPr lang="en-US" dirty="0" err="1" smtClean="0"/>
              <a:t>lados</a:t>
            </a:r>
            <a:r>
              <a:rPr lang="en-US" dirty="0" smtClean="0"/>
              <a:t> de </a:t>
            </a:r>
            <a:r>
              <a:rPr lang="en-US" dirty="0" err="1" smtClean="0"/>
              <a:t>alta</a:t>
            </a:r>
            <a:r>
              <a:rPr lang="en-US" dirty="0" smtClean="0"/>
              <a:t> y </a:t>
            </a:r>
            <a:r>
              <a:rPr lang="en-US" dirty="0" err="1" smtClean="0"/>
              <a:t>baja</a:t>
            </a:r>
            <a:r>
              <a:rPr lang="en-US" dirty="0" smtClean="0"/>
              <a:t> </a:t>
            </a:r>
            <a:r>
              <a:rPr lang="en-US" dirty="0" err="1" smtClean="0"/>
              <a:t>tensión</a:t>
            </a:r>
            <a:endParaRPr lang="en-US" dirty="0" smtClean="0"/>
          </a:p>
          <a:p>
            <a:pPr algn="just"/>
            <a:r>
              <a:rPr lang="es-ES" dirty="0" smtClean="0"/>
              <a:t>La lógica de este tipo de protección puede explicarse usando una línea L1 que se muestra en las Figs. 5a y 5b:</a:t>
            </a:r>
          </a:p>
          <a:p>
            <a:pPr algn="just"/>
            <a:r>
              <a:rPr lang="es-ES" dirty="0" smtClean="0"/>
              <a:t>• Para la falla interna SC-1 (Fig. 5a), las corrientes en ambos extremos de la línea L1 se dirigen desde la barra hacia la línea, por lo que los interruptores automáticos A1 y B1 se dispararán para despejar la falla.</a:t>
            </a:r>
          </a:p>
          <a:p>
            <a:pPr algn="just"/>
            <a:r>
              <a:rPr lang="es-ES" dirty="0" smtClean="0"/>
              <a:t>• Para la falla externa SC-2 (Fig. 5b), la corriente en un extremo de la línea L1 (interruptor A1) se dirige desde la barra hacia la línea, pero en el otro extremo (interruptor B1) desde la línea hacia la barra. Como resultado, ni el interruptor A1 ni el B1 se dispararán y L1 permanecerá en servicio. </a:t>
            </a:r>
          </a:p>
        </p:txBody>
      </p:sp>
      <p:pic>
        <p:nvPicPr>
          <p:cNvPr id="3" name="Imagen 2"/>
          <p:cNvPicPr>
            <a:picLocks noChangeAspect="1"/>
          </p:cNvPicPr>
          <p:nvPr/>
        </p:nvPicPr>
        <p:blipFill>
          <a:blip r:embed="rId3"/>
          <a:stretch>
            <a:fillRect/>
          </a:stretch>
        </p:blipFill>
        <p:spPr>
          <a:xfrm>
            <a:off x="6173475" y="2568375"/>
            <a:ext cx="5657850" cy="1447800"/>
          </a:xfrm>
          <a:prstGeom prst="rect">
            <a:avLst/>
          </a:prstGeom>
        </p:spPr>
      </p:pic>
      <p:pic>
        <p:nvPicPr>
          <p:cNvPr id="4" name="Imagen 3"/>
          <p:cNvPicPr>
            <a:picLocks noChangeAspect="1"/>
          </p:cNvPicPr>
          <p:nvPr/>
        </p:nvPicPr>
        <p:blipFill>
          <a:blip r:embed="rId4"/>
          <a:stretch>
            <a:fillRect/>
          </a:stretch>
        </p:blipFill>
        <p:spPr>
          <a:xfrm>
            <a:off x="5937551" y="4681634"/>
            <a:ext cx="5848350" cy="1590675"/>
          </a:xfrm>
          <a:prstGeom prst="rect">
            <a:avLst/>
          </a:prstGeom>
        </p:spPr>
      </p:pic>
      <p:sp>
        <p:nvSpPr>
          <p:cNvPr id="5" name="Rectángulo 4"/>
          <p:cNvSpPr/>
          <p:nvPr/>
        </p:nvSpPr>
        <p:spPr>
          <a:xfrm>
            <a:off x="5935561" y="6260488"/>
            <a:ext cx="6041847" cy="369332"/>
          </a:xfrm>
          <a:prstGeom prst="rect">
            <a:avLst/>
          </a:prstGeom>
        </p:spPr>
        <p:txBody>
          <a:bodyPr wrap="none">
            <a:spAutoFit/>
          </a:bodyPr>
          <a:lstStyle/>
          <a:p>
            <a:r>
              <a:rPr lang="en-US" b="1" dirty="0" err="1" smtClean="0"/>
              <a:t>Figura</a:t>
            </a:r>
            <a:r>
              <a:rPr lang="en-US" b="1" dirty="0" smtClean="0"/>
              <a:t> 5b. </a:t>
            </a:r>
            <a:r>
              <a:rPr lang="en-US" b="1" dirty="0" err="1" smtClean="0"/>
              <a:t>Direcciones</a:t>
            </a:r>
            <a:r>
              <a:rPr lang="en-US" b="1" dirty="0" smtClean="0"/>
              <a:t> de </a:t>
            </a:r>
            <a:r>
              <a:rPr lang="en-US" b="1" dirty="0" err="1" smtClean="0"/>
              <a:t>corrientes</a:t>
            </a:r>
            <a:r>
              <a:rPr lang="en-US" b="1" dirty="0" smtClean="0"/>
              <a:t> </a:t>
            </a:r>
            <a:r>
              <a:rPr lang="en-US" b="1" dirty="0" err="1" smtClean="0"/>
              <a:t>durante</a:t>
            </a:r>
            <a:r>
              <a:rPr lang="en-US" b="1" dirty="0" smtClean="0"/>
              <a:t> </a:t>
            </a:r>
            <a:r>
              <a:rPr lang="en-US" b="1" dirty="0" err="1" smtClean="0"/>
              <a:t>una</a:t>
            </a:r>
            <a:r>
              <a:rPr lang="en-US" b="1" dirty="0" smtClean="0"/>
              <a:t> </a:t>
            </a:r>
            <a:r>
              <a:rPr lang="en-US" b="1" dirty="0" err="1" smtClean="0"/>
              <a:t>falla</a:t>
            </a:r>
            <a:r>
              <a:rPr lang="en-US" b="1" dirty="0" smtClean="0"/>
              <a:t> externa</a:t>
            </a:r>
            <a:endParaRPr lang="en-US" b="1" dirty="0"/>
          </a:p>
        </p:txBody>
      </p:sp>
      <p:sp>
        <p:nvSpPr>
          <p:cNvPr id="6" name="Rectángulo 5"/>
          <p:cNvSpPr/>
          <p:nvPr/>
        </p:nvSpPr>
        <p:spPr>
          <a:xfrm>
            <a:off x="6150288" y="4011114"/>
            <a:ext cx="5992025" cy="369332"/>
          </a:xfrm>
          <a:prstGeom prst="rect">
            <a:avLst/>
          </a:prstGeom>
        </p:spPr>
        <p:txBody>
          <a:bodyPr wrap="none">
            <a:spAutoFit/>
          </a:bodyPr>
          <a:lstStyle/>
          <a:p>
            <a:r>
              <a:rPr lang="en-US" b="1" dirty="0" err="1" smtClean="0"/>
              <a:t>Figura</a:t>
            </a:r>
            <a:r>
              <a:rPr lang="en-US" b="1" dirty="0" smtClean="0"/>
              <a:t> 5a. </a:t>
            </a:r>
            <a:r>
              <a:rPr lang="en-US" b="1" dirty="0" err="1" smtClean="0"/>
              <a:t>Direcciones</a:t>
            </a:r>
            <a:r>
              <a:rPr lang="en-US" b="1" dirty="0" smtClean="0"/>
              <a:t> de </a:t>
            </a:r>
            <a:r>
              <a:rPr lang="en-US" b="1" dirty="0" err="1" smtClean="0"/>
              <a:t>corrientes</a:t>
            </a:r>
            <a:r>
              <a:rPr lang="en-US" b="1" dirty="0" smtClean="0"/>
              <a:t> </a:t>
            </a:r>
            <a:r>
              <a:rPr lang="en-US" b="1" dirty="0" err="1" smtClean="0"/>
              <a:t>durante</a:t>
            </a:r>
            <a:r>
              <a:rPr lang="en-US" b="1" dirty="0" smtClean="0"/>
              <a:t> </a:t>
            </a:r>
            <a:r>
              <a:rPr lang="en-US" b="1" dirty="0" err="1" smtClean="0"/>
              <a:t>una</a:t>
            </a:r>
            <a:r>
              <a:rPr lang="en-US" b="1" dirty="0" smtClean="0"/>
              <a:t> </a:t>
            </a:r>
            <a:r>
              <a:rPr lang="en-US" b="1" dirty="0" err="1" smtClean="0"/>
              <a:t>falla</a:t>
            </a:r>
            <a:r>
              <a:rPr lang="en-US" b="1" dirty="0" smtClean="0"/>
              <a:t> </a:t>
            </a:r>
            <a:r>
              <a:rPr lang="en-US" b="1" dirty="0" err="1" smtClean="0"/>
              <a:t>interna</a:t>
            </a:r>
            <a:endParaRPr lang="en-US" b="1" dirty="0"/>
          </a:p>
        </p:txBody>
      </p:sp>
      <p:sp>
        <p:nvSpPr>
          <p:cNvPr id="7" name="Rectángulo 6"/>
          <p:cNvSpPr/>
          <p:nvPr/>
        </p:nvSpPr>
        <p:spPr>
          <a:xfrm>
            <a:off x="6182435" y="270106"/>
            <a:ext cx="5794973" cy="2308324"/>
          </a:xfrm>
          <a:prstGeom prst="rect">
            <a:avLst/>
          </a:prstGeom>
        </p:spPr>
        <p:txBody>
          <a:bodyPr wrap="square">
            <a:spAutoFit/>
          </a:bodyPr>
          <a:lstStyle/>
          <a:p>
            <a:pPr algn="just"/>
            <a:r>
              <a:rPr lang="es-ES" dirty="0" smtClean="0"/>
              <a:t>El interruptor B2 se disparará por la falla SC-2 dejando la línea L2 fuera de servicio.</a:t>
            </a:r>
          </a:p>
          <a:p>
            <a:pPr algn="just"/>
            <a:r>
              <a:rPr lang="es-ES" dirty="0" smtClean="0"/>
              <a:t>Ventajas de la protección diferencial:</a:t>
            </a:r>
          </a:p>
          <a:p>
            <a:pPr algn="just"/>
            <a:r>
              <a:rPr lang="es-ES" dirty="0" smtClean="0"/>
              <a:t>• Alta precisión</a:t>
            </a:r>
          </a:p>
          <a:p>
            <a:pPr algn="just"/>
            <a:r>
              <a:rPr lang="es-ES" dirty="0" smtClean="0"/>
              <a:t>• Alta velocidad de eliminación de fallas</a:t>
            </a:r>
          </a:p>
          <a:p>
            <a:pPr algn="just"/>
            <a:r>
              <a:rPr lang="es-ES" dirty="0" smtClean="0"/>
              <a:t>Desventajas:</a:t>
            </a:r>
          </a:p>
          <a:p>
            <a:pPr algn="just"/>
            <a:r>
              <a:rPr lang="es-ES" dirty="0" smtClean="0"/>
              <a:t>• Complejidad relativa</a:t>
            </a:r>
          </a:p>
          <a:p>
            <a:pPr algn="just"/>
            <a:r>
              <a:rPr lang="es-ES" dirty="0" smtClean="0"/>
              <a:t>• Necesidad de comunicación entre extremos de la línea</a:t>
            </a:r>
          </a:p>
        </p:txBody>
      </p:sp>
    </p:spTree>
    <p:extLst>
      <p:ext uri="{BB962C8B-B14F-4D97-AF65-F5344CB8AC3E}">
        <p14:creationId xmlns:p14="http://schemas.microsoft.com/office/powerpoint/2010/main" val="179678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829" y="189770"/>
            <a:ext cx="11873552" cy="5355312"/>
          </a:xfrm>
          <a:prstGeom prst="rect">
            <a:avLst/>
          </a:prstGeom>
        </p:spPr>
        <p:txBody>
          <a:bodyPr wrap="square">
            <a:spAutoFit/>
          </a:bodyPr>
          <a:lstStyle/>
          <a:p>
            <a:pPr algn="just"/>
            <a:r>
              <a:rPr lang="es-ES" b="1" dirty="0" smtClean="0"/>
              <a:t>1.6. Protección contra fallas del interruptor</a:t>
            </a:r>
          </a:p>
          <a:p>
            <a:pPr algn="just"/>
            <a:endParaRPr lang="es-ES" dirty="0" smtClean="0"/>
          </a:p>
          <a:p>
            <a:pPr algn="just"/>
            <a:r>
              <a:rPr lang="es-ES" dirty="0" smtClean="0"/>
              <a:t>Además de los tipos específicos de protección de relés que ya hemos discutido, existen algunos esquemas típicos adicionales que pueden complementar cualquier tipo de protección de relés para mejorar la confiabilidad y flexibilidad general de la operación del sistema de energía. Consideremos estos esquemas complementarios comenzando con una protección contra falla del interruptor. Ya sabemos que se supone que la protección de relé localiza y </a:t>
            </a:r>
            <a:r>
              <a:rPr lang="es-ES" dirty="0" err="1" smtClean="0"/>
              <a:t>desenergiza</a:t>
            </a:r>
            <a:r>
              <a:rPr lang="es-ES" dirty="0" smtClean="0"/>
              <a:t> la parte del sistema que falla al disparar los interruptores automáticos más cercanos a la ubicación de la falla. Pero, ¿qué sucederá si un interruptor que se supone que debe dispararse no lo hace (por ejemplo, debido a algún mal funcionamiento mecánico) o, peor aún, falla por sí mismo? A menos que hagamos otra cosa,</a:t>
            </a:r>
          </a:p>
          <a:p>
            <a:pPr algn="just"/>
            <a:r>
              <a:rPr lang="es-ES" dirty="0" smtClean="0"/>
              <a:t>Es por eso que además de un sistema de protección de relés de línea o de transformadores regulares, necesitamos instalar una protección contra falla de interruptor, cuya misión es:</a:t>
            </a:r>
          </a:p>
          <a:p>
            <a:pPr algn="just"/>
            <a:r>
              <a:rPr lang="es-ES" b="1" dirty="0" smtClean="0"/>
              <a:t>• Aislamiento del elemento fallado del sistema de potencia si el interruptor automático asociado con este elemento:</a:t>
            </a:r>
          </a:p>
          <a:p>
            <a:pPr lvl="1" algn="just"/>
            <a:r>
              <a:rPr lang="es-ES" b="1" dirty="0" smtClean="0">
                <a:solidFill>
                  <a:srgbClr val="C00000"/>
                </a:solidFill>
              </a:rPr>
              <a:t>– No logra borrar la falla</a:t>
            </a:r>
          </a:p>
          <a:p>
            <a:pPr lvl="1" algn="just"/>
            <a:r>
              <a:rPr lang="es-ES" b="1" dirty="0" smtClean="0">
                <a:solidFill>
                  <a:srgbClr val="C00000"/>
                </a:solidFill>
              </a:rPr>
              <a:t>– Se falla a sí mismo</a:t>
            </a:r>
          </a:p>
          <a:p>
            <a:pPr algn="just"/>
            <a:r>
              <a:rPr lang="es-ES" dirty="0" smtClean="0"/>
              <a:t>La lógica de operación del esquema de falla del interruptor es la siguiente:</a:t>
            </a:r>
          </a:p>
          <a:p>
            <a:pPr marL="285750" indent="-285750" algn="just">
              <a:buFont typeface="Wingdings" panose="05000000000000000000" pitchFamily="2" charset="2"/>
              <a:buChar char="§"/>
            </a:pPr>
            <a:r>
              <a:rPr lang="es-ES" b="1" dirty="0" smtClean="0"/>
              <a:t>Detección </a:t>
            </a:r>
            <a:r>
              <a:rPr lang="es-ES" b="1" dirty="0" smtClean="0"/>
              <a:t>de corriente de defecto</a:t>
            </a:r>
          </a:p>
          <a:p>
            <a:pPr marL="285750" indent="-285750" algn="just">
              <a:buFont typeface="Wingdings" panose="05000000000000000000" pitchFamily="2" charset="2"/>
              <a:buChar char="§"/>
            </a:pPr>
            <a:r>
              <a:rPr lang="es-ES" b="1" dirty="0" smtClean="0"/>
              <a:t>Iniciación </a:t>
            </a:r>
            <a:r>
              <a:rPr lang="es-ES" b="1" dirty="0" smtClean="0"/>
              <a:t>de un temporizador para dar al interruptor automático más cercano a la falla la oportunidad de aislarlo</a:t>
            </a:r>
          </a:p>
          <a:p>
            <a:pPr marL="285750" indent="-285750" algn="just">
              <a:buFont typeface="Wingdings" panose="05000000000000000000" pitchFamily="2" charset="2"/>
              <a:buChar char="§"/>
            </a:pPr>
            <a:r>
              <a:rPr lang="es-ES" b="1" dirty="0" smtClean="0"/>
              <a:t>Disparo </a:t>
            </a:r>
            <a:r>
              <a:rPr lang="es-ES" b="1" dirty="0" smtClean="0"/>
              <a:t>de todos los interruptores remotos después de un retardo de tiempo (generalmente, de 6 a 15 ciclos), si la falla no está despejada.</a:t>
            </a:r>
          </a:p>
        </p:txBody>
      </p:sp>
    </p:spTree>
    <p:extLst>
      <p:ext uri="{BB962C8B-B14F-4D97-AF65-F5344CB8AC3E}">
        <p14:creationId xmlns:p14="http://schemas.microsoft.com/office/powerpoint/2010/main" val="302667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829" y="189770"/>
            <a:ext cx="11873552" cy="6463308"/>
          </a:xfrm>
          <a:prstGeom prst="rect">
            <a:avLst/>
          </a:prstGeom>
        </p:spPr>
        <p:txBody>
          <a:bodyPr wrap="square">
            <a:spAutoFit/>
          </a:bodyPr>
          <a:lstStyle/>
          <a:p>
            <a:pPr algn="just"/>
            <a:r>
              <a:rPr lang="es-ES" dirty="0" smtClean="0"/>
              <a:t>Para comprender cómo funciona la protección contra fallas del interruptor, consideremos un sistema de energía que se muestra en la Fig. 6.</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Figura 6. Sistema de potencia para ilustrar una protección contra falla de interruptor</a:t>
            </a:r>
          </a:p>
        </p:txBody>
      </p:sp>
      <p:pic>
        <p:nvPicPr>
          <p:cNvPr id="3" name="Imagen 2"/>
          <p:cNvPicPr>
            <a:picLocks noChangeAspect="1"/>
          </p:cNvPicPr>
          <p:nvPr/>
        </p:nvPicPr>
        <p:blipFill>
          <a:blip r:embed="rId2"/>
          <a:stretch>
            <a:fillRect/>
          </a:stretch>
        </p:blipFill>
        <p:spPr>
          <a:xfrm>
            <a:off x="3534770" y="586854"/>
            <a:ext cx="5227093" cy="5636525"/>
          </a:xfrm>
          <a:prstGeom prst="rect">
            <a:avLst/>
          </a:prstGeom>
        </p:spPr>
      </p:pic>
    </p:spTree>
    <p:extLst>
      <p:ext uri="{BB962C8B-B14F-4D97-AF65-F5344CB8AC3E}">
        <p14:creationId xmlns:p14="http://schemas.microsoft.com/office/powerpoint/2010/main" val="2670995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829" y="189770"/>
            <a:ext cx="11873552" cy="6463308"/>
          </a:xfrm>
          <a:prstGeom prst="rect">
            <a:avLst/>
          </a:prstGeom>
        </p:spPr>
        <p:txBody>
          <a:bodyPr wrap="square">
            <a:spAutoFit/>
          </a:bodyPr>
          <a:lstStyle/>
          <a:p>
            <a:pPr algn="just"/>
            <a:r>
              <a:rPr lang="es-ES" b="1" dirty="0" smtClean="0"/>
              <a:t>Operación</a:t>
            </a:r>
          </a:p>
          <a:p>
            <a:pPr algn="just"/>
            <a:endParaRPr lang="es-ES" dirty="0" smtClean="0"/>
          </a:p>
          <a:p>
            <a:pPr algn="just"/>
            <a:r>
              <a:rPr lang="es-ES" dirty="0" smtClean="0"/>
              <a:t>Este sistema de energía consta de los siguientes componentes:</a:t>
            </a:r>
          </a:p>
          <a:p>
            <a:pPr algn="just"/>
            <a:r>
              <a:rPr lang="es-ES" b="1" dirty="0" smtClean="0"/>
              <a:t>1. Subestación A, que cuenta con:</a:t>
            </a:r>
          </a:p>
          <a:p>
            <a:pPr algn="just"/>
            <a:r>
              <a:rPr lang="es-ES" dirty="0" smtClean="0"/>
              <a:t>• Tramo de barra A1 con tres interruptores de línea: 1, 2 y 3 y tres líneas de salida (solo se muestra la línea A1-B1)</a:t>
            </a:r>
          </a:p>
          <a:p>
            <a:pPr algn="just"/>
            <a:r>
              <a:rPr lang="es-ES" dirty="0" smtClean="0"/>
              <a:t>• Tramo de barra A2 con un interruptor de línea 5 y una línea de salida</a:t>
            </a:r>
          </a:p>
          <a:p>
            <a:pPr algn="just"/>
            <a:r>
              <a:rPr lang="es-ES" dirty="0" smtClean="0"/>
              <a:t>• Interruptor seccionador de barras 4</a:t>
            </a:r>
          </a:p>
          <a:p>
            <a:pPr algn="just"/>
            <a:r>
              <a:rPr lang="es-ES" b="1" dirty="0" smtClean="0"/>
              <a:t>2. Subestación B que tiene:</a:t>
            </a:r>
          </a:p>
          <a:p>
            <a:pPr algn="just"/>
            <a:r>
              <a:rPr lang="es-ES" dirty="0" smtClean="0"/>
              <a:t>• Tramo de barra B1 con un interruptor de línea 6 y una línea de salidaA1-B1.</a:t>
            </a:r>
          </a:p>
          <a:p>
            <a:pPr algn="just"/>
            <a:r>
              <a:rPr lang="es-ES" b="1" dirty="0" smtClean="0"/>
              <a:t>3. Línea A1-B1 entre las subestaciones A y B</a:t>
            </a:r>
          </a:p>
          <a:p>
            <a:pPr algn="just"/>
            <a:r>
              <a:rPr lang="es-ES" dirty="0" smtClean="0"/>
              <a:t>Analicemos el funcionamiento del esquema de protección contra fallas del interruptor (BFPS) para las siguientes ubicaciones de fallas en el sistema:</a:t>
            </a:r>
          </a:p>
          <a:p>
            <a:pPr algn="just"/>
            <a:r>
              <a:rPr lang="es-ES" b="1" dirty="0" smtClean="0"/>
              <a:t>1. Falla SC-1 en un bus tramo A1 de la subestación A:</a:t>
            </a:r>
          </a:p>
          <a:p>
            <a:pPr marL="285750" indent="-285750" algn="just">
              <a:buFont typeface="Wingdings" panose="05000000000000000000" pitchFamily="2" charset="2"/>
              <a:buChar char="§"/>
            </a:pPr>
            <a:r>
              <a:rPr lang="es-ES" dirty="0" smtClean="0"/>
              <a:t> </a:t>
            </a:r>
            <a:r>
              <a:rPr lang="es-ES" dirty="0" smtClean="0"/>
              <a:t>Esta falla debe ser eliminada por la protección diferencial del bus A1 que iniciará el disparo de los interruptores 1, 2, 3 y 4.</a:t>
            </a:r>
          </a:p>
          <a:p>
            <a:pPr marL="285750" indent="-285750" algn="just">
              <a:buFont typeface="Wingdings" panose="05000000000000000000" pitchFamily="2" charset="2"/>
              <a:buChar char="§"/>
            </a:pPr>
            <a:r>
              <a:rPr lang="es-ES" dirty="0" smtClean="0"/>
              <a:t>Al </a:t>
            </a:r>
            <a:r>
              <a:rPr lang="es-ES" dirty="0" smtClean="0"/>
              <a:t>mismo tiempo, la protección del bus A1 iniciará los temporizadores en los BFPS en los mismos interruptores 1, 2, 3 y 4. La segunda entrada para iniciar cada uno de los temporizadores del interruptor 1, 2, 3, 4 proviene de la corriente de falla correspondiente detectores que se incluyen en cada interruptor BFPS.</a:t>
            </a:r>
          </a:p>
          <a:p>
            <a:pPr marL="285750" indent="-285750" algn="just">
              <a:buFont typeface="Wingdings" panose="05000000000000000000" pitchFamily="2" charset="2"/>
              <a:buChar char="§"/>
            </a:pPr>
            <a:r>
              <a:rPr lang="es-ES" dirty="0" smtClean="0"/>
              <a:t>Como </a:t>
            </a:r>
            <a:r>
              <a:rPr lang="es-ES" dirty="0" smtClean="0"/>
              <a:t>se mencionó anteriormente, cada temporizador tiene un retardo de tiempo de 6–15 ciclos (0,1 s–0,25 s).</a:t>
            </a:r>
          </a:p>
          <a:p>
            <a:pPr marL="285750" indent="-285750" algn="just">
              <a:buFont typeface="Wingdings" panose="05000000000000000000" pitchFamily="2" charset="2"/>
              <a:buChar char="§"/>
            </a:pPr>
            <a:r>
              <a:rPr lang="es-ES" dirty="0" smtClean="0"/>
              <a:t>Si </a:t>
            </a:r>
            <a:r>
              <a:rPr lang="es-ES" dirty="0" smtClean="0"/>
              <a:t>durante este tiempo se disparan todos los interruptores 1, 2, 3, 4, sus BFPS volverán a la normalidad. Pero supongamos que no fue el caso y uno de los interruptores no se disparó, por ejemplo:</a:t>
            </a:r>
          </a:p>
          <a:p>
            <a:pPr marL="723900" indent="-285750" algn="just">
              <a:buFont typeface="Courier New" panose="02070309020205020404" pitchFamily="49" charset="0"/>
              <a:buChar char="o"/>
            </a:pPr>
            <a:r>
              <a:rPr lang="es-ES" dirty="0" smtClean="0"/>
              <a:t>El interruptor 2 no se disparó o falló tratando de despejar la falla y ahora estamos alimentando la falla a través de la línea A1-B1, lo cual es inaceptable. La única forma de detenerlo es disparando un interruptor 6 en el otro extremo de la línea A1-B1, lo que hará el interruptor 2 BFPS después de que su temporizador termine.</a:t>
            </a:r>
            <a:endParaRPr lang="es-ES" dirty="0" smtClean="0"/>
          </a:p>
        </p:txBody>
      </p:sp>
    </p:spTree>
    <p:extLst>
      <p:ext uri="{BB962C8B-B14F-4D97-AF65-F5344CB8AC3E}">
        <p14:creationId xmlns:p14="http://schemas.microsoft.com/office/powerpoint/2010/main" val="2517120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2829" y="189770"/>
            <a:ext cx="5581935" cy="7571303"/>
          </a:xfrm>
          <a:prstGeom prst="rect">
            <a:avLst/>
          </a:prstGeom>
        </p:spPr>
        <p:txBody>
          <a:bodyPr wrap="square">
            <a:spAutoFit/>
          </a:bodyPr>
          <a:lstStyle/>
          <a:p>
            <a:pPr algn="just"/>
            <a:r>
              <a:rPr lang="es-ES" dirty="0" smtClean="0"/>
              <a:t>o Otra opción: el interruptor 4 no se disparó y ahora seguimos alimentando la falla desde la barra A2. Para detenerlo, los 4 BFPS de un interruptor después de un retardo de 0,1 s – 0,25 s dispararán un interruptor 5.</a:t>
            </a:r>
          </a:p>
          <a:p>
            <a:pPr algn="just"/>
            <a:r>
              <a:rPr lang="es-ES" b="1" dirty="0" smtClean="0"/>
              <a:t>2. Fallo SC-2 en una línea A1-B1:</a:t>
            </a:r>
          </a:p>
          <a:p>
            <a:pPr marL="285750" indent="-285750" algn="just">
              <a:buFont typeface="Wingdings" panose="05000000000000000000" pitchFamily="2" charset="2"/>
              <a:buChar char="ü"/>
            </a:pPr>
            <a:r>
              <a:rPr lang="es-ES" dirty="0" smtClean="0"/>
              <a:t>Esta </a:t>
            </a:r>
            <a:r>
              <a:rPr lang="es-ES" dirty="0" smtClean="0"/>
              <a:t>falla debe ser despejada por la protección diferencial de la línea A1-B1 instalada en ambos extremos de la línea que iniciará el disparo de los interruptores 2 y 6.</a:t>
            </a:r>
          </a:p>
          <a:p>
            <a:pPr marL="285750" indent="-285750" algn="just">
              <a:buFont typeface="Wingdings" panose="05000000000000000000" pitchFamily="2" charset="2"/>
              <a:buChar char="ü"/>
            </a:pPr>
            <a:r>
              <a:rPr lang="es-ES" dirty="0" smtClean="0"/>
              <a:t>Al </a:t>
            </a:r>
            <a:r>
              <a:rPr lang="es-ES" dirty="0" smtClean="0"/>
              <a:t>mismo tiempo, la protección de línea iniciará los temporizadores en los BFPS en los mismos interruptores 2 y 6. La segunda entrada para iniciar cada uno de los temporizadores de los interruptores 2 y 6 proviene de los detectores de corriente de falla correspondientes que se incluyen en los interruptores de cada </a:t>
            </a:r>
            <a:r>
              <a:rPr lang="es-ES" dirty="0" err="1" smtClean="0"/>
              <a:t>interruptor.BFPS</a:t>
            </a:r>
            <a:r>
              <a:rPr lang="es-ES" dirty="0" smtClean="0"/>
              <a:t>.</a:t>
            </a:r>
          </a:p>
          <a:p>
            <a:pPr marL="285750" indent="-285750" algn="just">
              <a:buFont typeface="Wingdings" panose="05000000000000000000" pitchFamily="2" charset="2"/>
              <a:buChar char="ü"/>
            </a:pPr>
            <a:r>
              <a:rPr lang="es-ES" dirty="0" smtClean="0"/>
              <a:t>Como </a:t>
            </a:r>
            <a:r>
              <a:rPr lang="es-ES" dirty="0" smtClean="0"/>
              <a:t>se mencionó anteriormente, cada temporizador tiene un retardo de tiempo de 6–15 ciclos (0,2 s–0,25 s).</a:t>
            </a:r>
          </a:p>
          <a:p>
            <a:pPr marL="285750" indent="-285750" algn="just">
              <a:buFont typeface="Wingdings" panose="05000000000000000000" pitchFamily="2" charset="2"/>
              <a:buChar char="ü"/>
            </a:pPr>
            <a:r>
              <a:rPr lang="es-ES" dirty="0" smtClean="0"/>
              <a:t>Si </a:t>
            </a:r>
            <a:r>
              <a:rPr lang="es-ES" dirty="0" smtClean="0"/>
              <a:t>durante este tiempo se disparan tanto los interruptores 2 como 6, sus BFPS volverán a la normalidad. Pero supongamos que no fue el caso y uno de los interruptores no se disparó, por ejemplo:</a:t>
            </a:r>
          </a:p>
          <a:p>
            <a:pPr algn="just"/>
            <a:endParaRPr lang="es-ES" dirty="0"/>
          </a:p>
          <a:p>
            <a:pPr algn="just"/>
            <a:endParaRPr lang="es-ES" dirty="0" smtClean="0"/>
          </a:p>
          <a:p>
            <a:pPr algn="just"/>
            <a:endParaRPr lang="es-ES" dirty="0"/>
          </a:p>
          <a:p>
            <a:pPr algn="just"/>
            <a:endParaRPr lang="es-ES" dirty="0" smtClean="0"/>
          </a:p>
        </p:txBody>
      </p:sp>
      <p:sp>
        <p:nvSpPr>
          <p:cNvPr id="3" name="Rectángulo 2"/>
          <p:cNvSpPr/>
          <p:nvPr/>
        </p:nvSpPr>
        <p:spPr>
          <a:xfrm>
            <a:off x="5704764" y="5992948"/>
            <a:ext cx="6096000" cy="646331"/>
          </a:xfrm>
          <a:prstGeom prst="rect">
            <a:avLst/>
          </a:prstGeom>
        </p:spPr>
        <p:txBody>
          <a:bodyPr>
            <a:spAutoFit/>
          </a:bodyPr>
          <a:lstStyle/>
          <a:p>
            <a:pPr algn="just"/>
            <a:r>
              <a:rPr lang="es-ES" b="1" dirty="0" smtClean="0"/>
              <a:t>Fig. 7. Diagrama lógico de la operación de protección contra falla de interruptor en el sistema que se muestra en la Fig. 6.</a:t>
            </a:r>
            <a:endParaRPr lang="en-US" b="1" dirty="0"/>
          </a:p>
        </p:txBody>
      </p:sp>
      <p:pic>
        <p:nvPicPr>
          <p:cNvPr id="4" name="Imagen 3"/>
          <p:cNvPicPr>
            <a:picLocks noChangeAspect="1"/>
          </p:cNvPicPr>
          <p:nvPr/>
        </p:nvPicPr>
        <p:blipFill>
          <a:blip r:embed="rId2"/>
          <a:stretch>
            <a:fillRect/>
          </a:stretch>
        </p:blipFill>
        <p:spPr>
          <a:xfrm>
            <a:off x="5841242" y="3051649"/>
            <a:ext cx="5959522" cy="2765685"/>
          </a:xfrm>
          <a:prstGeom prst="rect">
            <a:avLst/>
          </a:prstGeom>
        </p:spPr>
      </p:pic>
      <p:sp>
        <p:nvSpPr>
          <p:cNvPr id="5" name="Rectángulo 4"/>
          <p:cNvSpPr/>
          <p:nvPr/>
        </p:nvSpPr>
        <p:spPr>
          <a:xfrm>
            <a:off x="5704764" y="189770"/>
            <a:ext cx="6096000" cy="2585323"/>
          </a:xfrm>
          <a:prstGeom prst="rect">
            <a:avLst/>
          </a:prstGeom>
        </p:spPr>
        <p:txBody>
          <a:bodyPr>
            <a:spAutoFit/>
          </a:bodyPr>
          <a:lstStyle/>
          <a:p>
            <a:pPr marL="285750" indent="-285750" algn="just">
              <a:buFont typeface="Courier New" panose="02070309020205020404" pitchFamily="49" charset="0"/>
              <a:buChar char="o"/>
            </a:pPr>
            <a:r>
              <a:rPr lang="es-ES" dirty="0" smtClean="0"/>
              <a:t>El </a:t>
            </a:r>
            <a:r>
              <a:rPr lang="es-ES" dirty="0" smtClean="0"/>
              <a:t>interruptor 2 no se disparó o falló tratando de despejar la falla y ahora estamos alimentando la falla de la sección de bus A1 que es inaceptable. La única forma de detenerlo es disparando los interruptores 1, 3 y 4, lo que hará el interruptor 2 BFPS después de que se agote el tiempo de espera.</a:t>
            </a:r>
          </a:p>
          <a:p>
            <a:pPr algn="just"/>
            <a:r>
              <a:rPr lang="es-ES" dirty="0" smtClean="0"/>
              <a:t>Para una mejor comprensión, la Fig. 7 muestra como ejemplo un diagrama lógico para la operación de un interruptor 2 BFPS durante la falla SC-2 en la línea A1-B1.</a:t>
            </a:r>
          </a:p>
        </p:txBody>
      </p:sp>
    </p:spTree>
    <p:extLst>
      <p:ext uri="{BB962C8B-B14F-4D97-AF65-F5344CB8AC3E}">
        <p14:creationId xmlns:p14="http://schemas.microsoft.com/office/powerpoint/2010/main" val="401361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1970" y="307034"/>
            <a:ext cx="11800764" cy="5909310"/>
          </a:xfrm>
          <a:prstGeom prst="rect">
            <a:avLst/>
          </a:prstGeom>
        </p:spPr>
        <p:txBody>
          <a:bodyPr wrap="square">
            <a:spAutoFit/>
          </a:bodyPr>
          <a:lstStyle/>
          <a:p>
            <a:pPr algn="just"/>
            <a:r>
              <a:rPr lang="en-US" b="1" dirty="0" smtClean="0"/>
              <a:t>1.7. </a:t>
            </a:r>
            <a:r>
              <a:rPr lang="en-US" b="1" dirty="0" err="1" smtClean="0"/>
              <a:t>Recierre</a:t>
            </a:r>
            <a:endParaRPr lang="en-US" b="1" dirty="0" smtClean="0"/>
          </a:p>
          <a:p>
            <a:pPr algn="just"/>
            <a:endParaRPr lang="en-US" dirty="0" smtClean="0"/>
          </a:p>
          <a:p>
            <a:pPr algn="just"/>
            <a:r>
              <a:rPr lang="en-US" dirty="0" smtClean="0"/>
              <a:t>Las </a:t>
            </a:r>
            <a:r>
              <a:rPr lang="en-US" dirty="0" err="1" smtClean="0"/>
              <a:t>fallas</a:t>
            </a:r>
            <a:r>
              <a:rPr lang="en-US" dirty="0" smtClean="0"/>
              <a:t> </a:t>
            </a:r>
            <a:r>
              <a:rPr lang="en-US" dirty="0" err="1" smtClean="0"/>
              <a:t>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a:t>
            </a:r>
            <a:r>
              <a:rPr lang="en-US" dirty="0" err="1" smtClean="0"/>
              <a:t>pueden</a:t>
            </a:r>
            <a:r>
              <a:rPr lang="en-US" dirty="0" smtClean="0"/>
              <a:t> </a:t>
            </a:r>
            <a:r>
              <a:rPr lang="en-US" dirty="0" err="1" smtClean="0"/>
              <a:t>ser</a:t>
            </a:r>
            <a:r>
              <a:rPr lang="en-US" dirty="0" smtClean="0"/>
              <a:t> </a:t>
            </a:r>
            <a:r>
              <a:rPr lang="en-US" dirty="0" err="1" smtClean="0"/>
              <a:t>transitorias</a:t>
            </a:r>
            <a:r>
              <a:rPr lang="en-US" dirty="0" smtClean="0"/>
              <a:t> (</a:t>
            </a:r>
            <a:r>
              <a:rPr lang="en-US" dirty="0" err="1" smtClean="0"/>
              <a:t>temporales</a:t>
            </a:r>
            <a:r>
              <a:rPr lang="en-US" dirty="0" smtClean="0"/>
              <a:t>) o </a:t>
            </a:r>
            <a:r>
              <a:rPr lang="en-US" dirty="0" err="1" smtClean="0"/>
              <a:t>permanentes</a:t>
            </a:r>
            <a:r>
              <a:rPr lang="en-US" dirty="0" smtClean="0"/>
              <a:t>. El </a:t>
            </a:r>
            <a:r>
              <a:rPr lang="en-US" dirty="0" err="1" smtClean="0"/>
              <a:t>ejemplo</a:t>
            </a:r>
            <a:r>
              <a:rPr lang="en-US" dirty="0" smtClean="0"/>
              <a:t> de </a:t>
            </a:r>
            <a:r>
              <a:rPr lang="en-US" dirty="0" err="1" smtClean="0"/>
              <a:t>falla</a:t>
            </a:r>
            <a:r>
              <a:rPr lang="en-US" dirty="0" smtClean="0"/>
              <a:t> temporal </a:t>
            </a:r>
            <a:r>
              <a:rPr lang="en-US" dirty="0" err="1" smtClean="0"/>
              <a:t>es</a:t>
            </a:r>
            <a:r>
              <a:rPr lang="en-US" dirty="0" smtClean="0"/>
              <a:t> </a:t>
            </a:r>
            <a:r>
              <a:rPr lang="en-US" dirty="0" err="1" smtClean="0"/>
              <a:t>una</a:t>
            </a:r>
            <a:r>
              <a:rPr lang="en-US" dirty="0" smtClean="0"/>
              <a:t> </a:t>
            </a:r>
            <a:r>
              <a:rPr lang="en-US" dirty="0" err="1" smtClean="0"/>
              <a:t>rama</a:t>
            </a:r>
            <a:r>
              <a:rPr lang="en-US" dirty="0" smtClean="0"/>
              <a:t> de un </a:t>
            </a:r>
            <a:r>
              <a:rPr lang="en-US" dirty="0" err="1" smtClean="0"/>
              <a:t>árbol</a:t>
            </a:r>
            <a:r>
              <a:rPr lang="en-US" dirty="0" smtClean="0"/>
              <a:t> que </a:t>
            </a:r>
            <a:r>
              <a:rPr lang="en-US" dirty="0" err="1" smtClean="0"/>
              <a:t>cae</a:t>
            </a:r>
            <a:r>
              <a:rPr lang="en-US" dirty="0" smtClean="0"/>
              <a:t> </a:t>
            </a:r>
            <a:r>
              <a:rPr lang="en-US" dirty="0" err="1" smtClean="0"/>
              <a:t>sobre</a:t>
            </a:r>
            <a:r>
              <a:rPr lang="en-US" dirty="0" smtClean="0"/>
              <a:t> </a:t>
            </a:r>
            <a:r>
              <a:rPr lang="en-US" dirty="0" err="1" smtClean="0"/>
              <a:t>los</a:t>
            </a:r>
            <a:r>
              <a:rPr lang="en-US" dirty="0" smtClean="0"/>
              <a:t> cables </a:t>
            </a:r>
            <a:r>
              <a:rPr lang="en-US" dirty="0" err="1" smtClean="0"/>
              <a:t>aéreos</a:t>
            </a:r>
            <a:r>
              <a:rPr lang="en-US" dirty="0" smtClean="0"/>
              <a:t> y </a:t>
            </a:r>
            <a:r>
              <a:rPr lang="en-US" dirty="0" err="1" smtClean="0"/>
              <a:t>luego</a:t>
            </a:r>
            <a:r>
              <a:rPr lang="en-US" dirty="0" smtClean="0"/>
              <a:t> se </a:t>
            </a:r>
            <a:r>
              <a:rPr lang="en-US" dirty="0" err="1" smtClean="0"/>
              <a:t>incendia</a:t>
            </a:r>
            <a:r>
              <a:rPr lang="en-US" dirty="0" smtClean="0"/>
              <a:t> o </a:t>
            </a:r>
            <a:r>
              <a:rPr lang="en-US" dirty="0" err="1" smtClean="0"/>
              <a:t>cae</a:t>
            </a:r>
            <a:r>
              <a:rPr lang="en-US" dirty="0" smtClean="0"/>
              <a:t> al </a:t>
            </a:r>
            <a:r>
              <a:rPr lang="en-US" dirty="0" err="1" smtClean="0"/>
              <a:t>suelo</a:t>
            </a:r>
            <a:r>
              <a:rPr lang="en-US" dirty="0" smtClean="0"/>
              <a:t>. </a:t>
            </a:r>
            <a:r>
              <a:rPr lang="en-US" dirty="0" err="1" smtClean="0"/>
              <a:t>En</a:t>
            </a:r>
            <a:r>
              <a:rPr lang="en-US" dirty="0" smtClean="0"/>
              <a:t> </a:t>
            </a:r>
            <a:r>
              <a:rPr lang="en-US" dirty="0" err="1" smtClean="0"/>
              <a:t>cualquier</a:t>
            </a:r>
            <a:r>
              <a:rPr lang="en-US" dirty="0" smtClean="0"/>
              <a:t> </a:t>
            </a:r>
            <a:r>
              <a:rPr lang="en-US" dirty="0" err="1" smtClean="0"/>
              <a:t>caso</a:t>
            </a:r>
            <a:r>
              <a:rPr lang="en-US" dirty="0" smtClean="0"/>
              <a:t>, la causa que </a:t>
            </a:r>
            <a:r>
              <a:rPr lang="en-US" dirty="0" err="1" smtClean="0"/>
              <a:t>provocó</a:t>
            </a:r>
            <a:r>
              <a:rPr lang="en-US" dirty="0" smtClean="0"/>
              <a:t> la </a:t>
            </a:r>
            <a:r>
              <a:rPr lang="en-US" dirty="0" err="1" smtClean="0"/>
              <a:t>falla</a:t>
            </a:r>
            <a:r>
              <a:rPr lang="en-US" dirty="0" smtClean="0"/>
              <a:t> </a:t>
            </a:r>
            <a:r>
              <a:rPr lang="en-US" dirty="0" err="1" smtClean="0"/>
              <a:t>desaparece</a:t>
            </a:r>
            <a:r>
              <a:rPr lang="en-US" dirty="0" smtClean="0"/>
              <a:t>, </a:t>
            </a:r>
            <a:r>
              <a:rPr lang="en-US" dirty="0" err="1" smtClean="0"/>
              <a:t>pero</a:t>
            </a:r>
            <a:r>
              <a:rPr lang="en-US" dirty="0" smtClean="0"/>
              <a:t> la </a:t>
            </a:r>
            <a:r>
              <a:rPr lang="en-US" dirty="0" err="1" smtClean="0"/>
              <a:t>línea</a:t>
            </a:r>
            <a:r>
              <a:rPr lang="en-US" dirty="0" smtClean="0"/>
              <a:t> </a:t>
            </a:r>
            <a:r>
              <a:rPr lang="en-US" dirty="0" err="1" smtClean="0"/>
              <a:t>permanece</a:t>
            </a:r>
            <a:r>
              <a:rPr lang="en-US" dirty="0" smtClean="0"/>
              <a:t> </a:t>
            </a:r>
            <a:r>
              <a:rPr lang="en-US" dirty="0" err="1" smtClean="0"/>
              <a:t>desenergizada</a:t>
            </a:r>
            <a:r>
              <a:rPr lang="en-US" dirty="0" smtClean="0"/>
              <a:t>, </a:t>
            </a:r>
            <a:r>
              <a:rPr lang="en-US" dirty="0" err="1" smtClean="0"/>
              <a:t>porque</a:t>
            </a:r>
            <a:r>
              <a:rPr lang="en-US" dirty="0" smtClean="0"/>
              <a:t> la </a:t>
            </a:r>
            <a:r>
              <a:rPr lang="en-US" dirty="0" err="1" smtClean="0"/>
              <a:t>protección</a:t>
            </a:r>
            <a:r>
              <a:rPr lang="en-US" dirty="0" smtClean="0"/>
              <a:t> del </a:t>
            </a:r>
            <a:r>
              <a:rPr lang="en-US" dirty="0" err="1" smtClean="0"/>
              <a:t>relé</a:t>
            </a:r>
            <a:r>
              <a:rPr lang="en-US" dirty="0" smtClean="0"/>
              <a:t> de </a:t>
            </a:r>
            <a:r>
              <a:rPr lang="en-US" dirty="0" err="1" smtClean="0"/>
              <a:t>línea</a:t>
            </a:r>
            <a:r>
              <a:rPr lang="en-US" dirty="0" smtClean="0"/>
              <a:t> </a:t>
            </a:r>
            <a:r>
              <a:rPr lang="en-US" dirty="0" err="1" smtClean="0"/>
              <a:t>reaccionó</a:t>
            </a:r>
            <a:r>
              <a:rPr lang="en-US" dirty="0" smtClean="0"/>
              <a:t> ante la </a:t>
            </a:r>
            <a:r>
              <a:rPr lang="en-US" dirty="0" err="1" smtClean="0"/>
              <a:t>falla</a:t>
            </a:r>
            <a:r>
              <a:rPr lang="en-US" dirty="0" smtClean="0"/>
              <a:t> original y </a:t>
            </a:r>
            <a:r>
              <a:rPr lang="en-US" dirty="0" err="1" smtClean="0"/>
              <a:t>disparó</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en</a:t>
            </a:r>
            <a:r>
              <a:rPr lang="en-US" dirty="0" smtClean="0"/>
              <a:t> ambos </a:t>
            </a:r>
            <a:r>
              <a:rPr lang="en-US" dirty="0" err="1" smtClean="0"/>
              <a:t>extremos</a:t>
            </a:r>
            <a:r>
              <a:rPr lang="en-US" dirty="0" smtClean="0"/>
              <a:t> de la </a:t>
            </a:r>
            <a:r>
              <a:rPr lang="en-US" dirty="0" err="1" smtClean="0"/>
              <a:t>línea</a:t>
            </a:r>
            <a:r>
              <a:rPr lang="en-US" dirty="0" smtClean="0"/>
              <a:t>. Para </a:t>
            </a:r>
            <a:r>
              <a:rPr lang="en-US" dirty="0" err="1" smtClean="0"/>
              <a:t>evitar</a:t>
            </a:r>
            <a:r>
              <a:rPr lang="en-US" dirty="0" smtClean="0"/>
              <a:t> </a:t>
            </a:r>
            <a:r>
              <a:rPr lang="en-US" dirty="0" err="1" smtClean="0"/>
              <a:t>interrupciones</a:t>
            </a:r>
            <a:r>
              <a:rPr lang="en-US" dirty="0" smtClean="0"/>
              <a:t> </a:t>
            </a:r>
            <a:r>
              <a:rPr lang="en-US" dirty="0" err="1" smtClean="0"/>
              <a:t>prolongadas</a:t>
            </a:r>
            <a:r>
              <a:rPr lang="en-US" dirty="0" smtClean="0"/>
              <a:t> de </a:t>
            </a:r>
            <a:r>
              <a:rPr lang="en-US" dirty="0" err="1" smtClean="0"/>
              <a:t>los</a:t>
            </a:r>
            <a:r>
              <a:rPr lang="en-US" dirty="0" smtClean="0"/>
              <a:t> </a:t>
            </a:r>
            <a:r>
              <a:rPr lang="en-US" dirty="0" err="1" smtClean="0"/>
              <a:t>clientes</a:t>
            </a:r>
            <a:r>
              <a:rPr lang="en-US" dirty="0" smtClean="0"/>
              <a:t>, </a:t>
            </a:r>
            <a:r>
              <a:rPr lang="en-US" dirty="0" err="1" smtClean="0"/>
              <a:t>ciertamente</a:t>
            </a:r>
            <a:r>
              <a:rPr lang="en-US" dirty="0" smtClean="0"/>
              <a:t> </a:t>
            </a:r>
            <a:r>
              <a:rPr lang="en-US" dirty="0" err="1" smtClean="0"/>
              <a:t>nos</a:t>
            </a:r>
            <a:r>
              <a:rPr lang="en-US" dirty="0" smtClean="0"/>
              <a:t> </a:t>
            </a:r>
            <a:r>
              <a:rPr lang="en-US" dirty="0" err="1" smtClean="0"/>
              <a:t>gustaría</a:t>
            </a:r>
            <a:r>
              <a:rPr lang="en-US" dirty="0" smtClean="0"/>
              <a:t> </a:t>
            </a:r>
            <a:r>
              <a:rPr lang="en-US" dirty="0" err="1" smtClean="0"/>
              <a:t>restaurar</a:t>
            </a:r>
            <a:r>
              <a:rPr lang="en-US" dirty="0" smtClean="0"/>
              <a:t> el </a:t>
            </a:r>
            <a:r>
              <a:rPr lang="en-US" dirty="0" err="1" smtClean="0"/>
              <a:t>servicio</a:t>
            </a:r>
            <a:r>
              <a:rPr lang="en-US" dirty="0" smtClean="0"/>
              <a:t> a </a:t>
            </a:r>
            <a:r>
              <a:rPr lang="en-US" dirty="0" err="1" smtClean="0"/>
              <a:t>los</a:t>
            </a:r>
            <a:r>
              <a:rPr lang="en-US" dirty="0" smtClean="0"/>
              <a:t> </a:t>
            </a:r>
            <a:r>
              <a:rPr lang="en-US" dirty="0" err="1" smtClean="0"/>
              <a:t>clientes</a:t>
            </a:r>
            <a:r>
              <a:rPr lang="en-US" dirty="0" smtClean="0"/>
              <a:t> y </a:t>
            </a:r>
            <a:r>
              <a:rPr lang="en-US" dirty="0" err="1" smtClean="0"/>
              <a:t>cerrar</a:t>
            </a:r>
            <a:r>
              <a:rPr lang="en-US" dirty="0" smtClean="0"/>
              <a:t> </a:t>
            </a:r>
            <a:r>
              <a:rPr lang="en-US" dirty="0" err="1" smtClean="0"/>
              <a:t>los</a:t>
            </a:r>
            <a:r>
              <a:rPr lang="en-US" dirty="0" smtClean="0"/>
              <a:t> </a:t>
            </a:r>
            <a:r>
              <a:rPr lang="en-US" dirty="0" err="1" smtClean="0"/>
              <a:t>interruptores</a:t>
            </a:r>
            <a:r>
              <a:rPr lang="en-US" dirty="0" smtClean="0"/>
              <a:t> </a:t>
            </a:r>
            <a:r>
              <a:rPr lang="en-US" dirty="0" err="1" smtClean="0"/>
              <a:t>si</a:t>
            </a:r>
            <a:r>
              <a:rPr lang="en-US" dirty="0" smtClean="0"/>
              <a:t> </a:t>
            </a:r>
            <a:r>
              <a:rPr lang="en-US" dirty="0" err="1" smtClean="0"/>
              <a:t>pasa</a:t>
            </a:r>
            <a:r>
              <a:rPr lang="en-US" dirty="0" smtClean="0"/>
              <a:t> la </a:t>
            </a:r>
            <a:r>
              <a:rPr lang="en-US" dirty="0" err="1" smtClean="0"/>
              <a:t>falla</a:t>
            </a:r>
            <a:r>
              <a:rPr lang="en-US" dirty="0" smtClean="0"/>
              <a:t>, </a:t>
            </a:r>
            <a:r>
              <a:rPr lang="en-US" dirty="0" err="1" smtClean="0"/>
              <a:t>pero</a:t>
            </a:r>
            <a:r>
              <a:rPr lang="en-US" dirty="0" smtClean="0"/>
              <a:t> el </a:t>
            </a:r>
            <a:r>
              <a:rPr lang="en-US" dirty="0" err="1" smtClean="0"/>
              <a:t>problema</a:t>
            </a:r>
            <a:r>
              <a:rPr lang="en-US" dirty="0" smtClean="0"/>
              <a:t> </a:t>
            </a:r>
            <a:r>
              <a:rPr lang="en-US" dirty="0" err="1" smtClean="0"/>
              <a:t>es</a:t>
            </a:r>
            <a:r>
              <a:rPr lang="en-US" dirty="0" smtClean="0"/>
              <a:t> que </a:t>
            </a:r>
            <a:r>
              <a:rPr lang="en-US" dirty="0" err="1" smtClean="0"/>
              <a:t>nunca</a:t>
            </a:r>
            <a:r>
              <a:rPr lang="en-US" dirty="0" smtClean="0"/>
              <a:t> </a:t>
            </a:r>
            <a:r>
              <a:rPr lang="en-US" dirty="0" err="1" smtClean="0"/>
              <a:t>sabemos</a:t>
            </a:r>
            <a:r>
              <a:rPr lang="en-US" dirty="0" smtClean="0"/>
              <a:t> </a:t>
            </a:r>
            <a:r>
              <a:rPr lang="en-US" dirty="0" err="1" smtClean="0"/>
              <a:t>si</a:t>
            </a:r>
            <a:r>
              <a:rPr lang="en-US" dirty="0" smtClean="0"/>
              <a:t> la </a:t>
            </a:r>
            <a:r>
              <a:rPr lang="en-US" dirty="0" err="1" smtClean="0"/>
              <a:t>falla</a:t>
            </a:r>
            <a:r>
              <a:rPr lang="en-US" dirty="0" smtClean="0"/>
              <a:t> </a:t>
            </a:r>
            <a:r>
              <a:rPr lang="en-US" dirty="0" err="1" smtClean="0"/>
              <a:t>es</a:t>
            </a:r>
            <a:r>
              <a:rPr lang="en-US" dirty="0" smtClean="0"/>
              <a:t> </a:t>
            </a:r>
            <a:r>
              <a:rPr lang="es-ES" dirty="0" smtClean="0"/>
              <a:t>temporal o permanente. Todo lo que podemos hacer es volver a cerrar los interruptores después de que la protección del relé los disparó, con la esperanza de que la falla sea temporal y que los </a:t>
            </a:r>
          </a:p>
          <a:p>
            <a:pPr algn="just"/>
            <a:r>
              <a:rPr lang="es-ES" dirty="0" smtClean="0"/>
              <a:t>interruptores no vuelvan a dispararse. Este intento de cerrar los interruptores después de la falta se realiza mediante un esquema de reconexión, cuya misión es:</a:t>
            </a:r>
          </a:p>
          <a:p>
            <a:pPr algn="just"/>
            <a:endParaRPr lang="es-ES" dirty="0" smtClean="0"/>
          </a:p>
          <a:p>
            <a:pPr algn="just"/>
            <a:r>
              <a:rPr lang="es-ES" dirty="0" smtClean="0"/>
              <a:t>• Regreso rápido al servicio de una línea eléctrica con falla al volver a cerrar los interruptores automáticos disparados anteriormente (retraso de tiempo de 6 a 24 ciclos, dependiendo del nivel de voltaje de la línea)</a:t>
            </a:r>
          </a:p>
          <a:p>
            <a:pPr algn="just"/>
            <a:endParaRPr lang="es-ES" dirty="0" smtClean="0"/>
          </a:p>
          <a:p>
            <a:pPr algn="just"/>
            <a:r>
              <a:rPr lang="es-ES" dirty="0" smtClean="0"/>
              <a:t>Existen los siguientes tipos de </a:t>
            </a:r>
            <a:r>
              <a:rPr lang="es-ES" dirty="0" err="1" smtClean="0"/>
              <a:t>recierre</a:t>
            </a:r>
            <a:r>
              <a:rPr lang="es-ES" dirty="0" smtClean="0"/>
              <a:t>:</a:t>
            </a:r>
          </a:p>
          <a:p>
            <a:pPr algn="just"/>
            <a:endParaRPr lang="es-ES" dirty="0" smtClean="0"/>
          </a:p>
          <a:p>
            <a:pPr algn="just"/>
            <a:r>
              <a:rPr lang="es-ES" dirty="0" smtClean="0"/>
              <a:t>• Exitoso: la falla es transitoria y los interruptores permanecen cerrados</a:t>
            </a:r>
          </a:p>
          <a:p>
            <a:pPr algn="just"/>
            <a:r>
              <a:rPr lang="es-ES" dirty="0" smtClean="0"/>
              <a:t>• Sin éxito: la falla es permanente y los interruptores se disparan nuevamente y permanecen abiertos </a:t>
            </a:r>
          </a:p>
          <a:p>
            <a:pPr algn="just"/>
            <a:r>
              <a:rPr lang="es-ES" dirty="0" smtClean="0"/>
              <a:t>Debido a que las fallas en los cables subterráneos casi siempre son permanentes, el </a:t>
            </a:r>
            <a:r>
              <a:rPr lang="es-ES" dirty="0" err="1" smtClean="0"/>
              <a:t>recierre</a:t>
            </a:r>
            <a:r>
              <a:rPr lang="es-ES" dirty="0" smtClean="0"/>
              <a:t> se aplica solo a las líneas aéreas, donde la probabilidad de una falla temporal según las estadísticas es de alrededor del 70 %.</a:t>
            </a:r>
          </a:p>
        </p:txBody>
      </p:sp>
    </p:spTree>
    <p:extLst>
      <p:ext uri="{BB962C8B-B14F-4D97-AF65-F5344CB8AC3E}">
        <p14:creationId xmlns:p14="http://schemas.microsoft.com/office/powerpoint/2010/main" val="1474273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1970" y="307034"/>
            <a:ext cx="11800764" cy="2308324"/>
          </a:xfrm>
          <a:prstGeom prst="rect">
            <a:avLst/>
          </a:prstGeom>
        </p:spPr>
        <p:txBody>
          <a:bodyPr wrap="square">
            <a:spAutoFit/>
          </a:bodyPr>
          <a:lstStyle/>
          <a:p>
            <a:pPr algn="just"/>
            <a:r>
              <a:rPr lang="es-ES" dirty="0" smtClean="0"/>
              <a:t>Existen los siguientes tipos de </a:t>
            </a:r>
            <a:r>
              <a:rPr lang="es-ES" dirty="0" err="1" smtClean="0"/>
              <a:t>recierre</a:t>
            </a:r>
            <a:r>
              <a:rPr lang="es-ES" dirty="0" smtClean="0"/>
              <a:t>:</a:t>
            </a:r>
          </a:p>
          <a:p>
            <a:pPr algn="just"/>
            <a:r>
              <a:rPr lang="es-ES" dirty="0" smtClean="0"/>
              <a:t>• Disparo único: se realiza un intento de reconexión, generalmente en las líneas de transmisión</a:t>
            </a:r>
          </a:p>
          <a:p>
            <a:pPr algn="just"/>
            <a:r>
              <a:rPr lang="es-ES" dirty="0" smtClean="0"/>
              <a:t>• Disparos múltiples: se realizan varios intentos de reconexión, generalmente en las líneas de distribución</a:t>
            </a:r>
          </a:p>
          <a:p>
            <a:pPr algn="just"/>
            <a:r>
              <a:rPr lang="es-ES" dirty="0" smtClean="0"/>
              <a:t>• </a:t>
            </a:r>
            <a:r>
              <a:rPr lang="es-ES" dirty="0" err="1" smtClean="0"/>
              <a:t>Dead</a:t>
            </a:r>
            <a:r>
              <a:rPr lang="es-ES" dirty="0" smtClean="0"/>
              <a:t> line – </a:t>
            </a:r>
            <a:r>
              <a:rPr lang="es-ES" dirty="0" err="1" smtClean="0"/>
              <a:t>recierre</a:t>
            </a:r>
            <a:r>
              <a:rPr lang="es-ES" dirty="0" smtClean="0"/>
              <a:t> en la línea </a:t>
            </a:r>
            <a:r>
              <a:rPr lang="es-ES" dirty="0" err="1" smtClean="0"/>
              <a:t>desenergizada</a:t>
            </a:r>
            <a:endParaRPr lang="es-ES" dirty="0" smtClean="0"/>
          </a:p>
          <a:p>
            <a:pPr algn="just"/>
            <a:r>
              <a:rPr lang="es-ES" dirty="0" smtClean="0"/>
              <a:t>• Comprobación de sincronismo: reconexión en la línea energizada cuando los voltajes en ambos lados del interruptor abierto están en fase</a:t>
            </a:r>
          </a:p>
          <a:p>
            <a:pPr algn="just"/>
            <a:r>
              <a:rPr lang="es-ES" dirty="0" smtClean="0"/>
              <a:t>Analicemos la secuencia en la restauración del servicio para una línea aérea con dos interruptores que se muestra en la Fig. 8.</a:t>
            </a:r>
            <a:endParaRPr lang="en-US" dirty="0"/>
          </a:p>
        </p:txBody>
      </p:sp>
      <p:pic>
        <p:nvPicPr>
          <p:cNvPr id="3" name="Imagen 2"/>
          <p:cNvPicPr>
            <a:picLocks noChangeAspect="1"/>
          </p:cNvPicPr>
          <p:nvPr/>
        </p:nvPicPr>
        <p:blipFill>
          <a:blip r:embed="rId3"/>
          <a:stretch>
            <a:fillRect/>
          </a:stretch>
        </p:blipFill>
        <p:spPr>
          <a:xfrm>
            <a:off x="3215327" y="2389139"/>
            <a:ext cx="5734050" cy="2352675"/>
          </a:xfrm>
          <a:prstGeom prst="rect">
            <a:avLst/>
          </a:prstGeom>
        </p:spPr>
      </p:pic>
      <p:sp>
        <p:nvSpPr>
          <p:cNvPr id="4" name="Rectángulo 3"/>
          <p:cNvSpPr/>
          <p:nvPr/>
        </p:nvSpPr>
        <p:spPr>
          <a:xfrm>
            <a:off x="3241734" y="4697463"/>
            <a:ext cx="5776390" cy="369332"/>
          </a:xfrm>
          <a:prstGeom prst="rect">
            <a:avLst/>
          </a:prstGeom>
        </p:spPr>
        <p:txBody>
          <a:bodyPr wrap="none">
            <a:spAutoFit/>
          </a:bodyPr>
          <a:lstStyle/>
          <a:p>
            <a:r>
              <a:rPr lang="en-US" b="1" dirty="0" smtClean="0"/>
              <a:t>Fig. 8. </a:t>
            </a:r>
            <a:r>
              <a:rPr lang="en-US" b="1" dirty="0" err="1" smtClean="0"/>
              <a:t>Aplicación</a:t>
            </a:r>
            <a:r>
              <a:rPr lang="en-US" b="1" dirty="0" smtClean="0"/>
              <a:t> de </a:t>
            </a:r>
            <a:r>
              <a:rPr lang="en-US" b="1" dirty="0" err="1" smtClean="0"/>
              <a:t>Recierre</a:t>
            </a:r>
            <a:r>
              <a:rPr lang="en-US" b="1" dirty="0" smtClean="0"/>
              <a:t> para </a:t>
            </a:r>
            <a:r>
              <a:rPr lang="en-US" b="1" dirty="0" err="1" smtClean="0"/>
              <a:t>Restauración</a:t>
            </a:r>
            <a:r>
              <a:rPr lang="en-US" b="1" dirty="0" smtClean="0"/>
              <a:t> de </a:t>
            </a:r>
            <a:r>
              <a:rPr lang="en-US" b="1" dirty="0" err="1" smtClean="0"/>
              <a:t>Servicio</a:t>
            </a:r>
            <a:endParaRPr lang="en-US" b="1" dirty="0"/>
          </a:p>
        </p:txBody>
      </p:sp>
      <p:sp>
        <p:nvSpPr>
          <p:cNvPr id="5" name="Rectángulo 4"/>
          <p:cNvSpPr/>
          <p:nvPr/>
        </p:nvSpPr>
        <p:spPr>
          <a:xfrm>
            <a:off x="181970" y="5066795"/>
            <a:ext cx="11800764" cy="1477328"/>
          </a:xfrm>
          <a:prstGeom prst="rect">
            <a:avLst/>
          </a:prstGeom>
        </p:spPr>
        <p:txBody>
          <a:bodyPr wrap="square">
            <a:spAutoFit/>
          </a:bodyPr>
          <a:lstStyle/>
          <a:p>
            <a:pPr algn="just"/>
            <a:r>
              <a:rPr lang="en-US" dirty="0" err="1" smtClean="0"/>
              <a:t>Supongamos</a:t>
            </a:r>
            <a:r>
              <a:rPr lang="en-US" dirty="0" smtClean="0"/>
              <a:t> que hay </a:t>
            </a:r>
            <a:r>
              <a:rPr lang="en-US" dirty="0" err="1" smtClean="0"/>
              <a:t>una</a:t>
            </a:r>
            <a:r>
              <a:rPr lang="en-US" dirty="0" smtClean="0"/>
              <a:t> </a:t>
            </a:r>
            <a:r>
              <a:rPr lang="en-US" dirty="0" err="1" smtClean="0"/>
              <a:t>falla</a:t>
            </a:r>
            <a:r>
              <a:rPr lang="en-US" dirty="0" smtClean="0"/>
              <a:t> SC-1 </a:t>
            </a:r>
            <a:r>
              <a:rPr lang="en-US" dirty="0" err="1" smtClean="0"/>
              <a:t>en</a:t>
            </a:r>
            <a:r>
              <a:rPr lang="en-US" dirty="0" smtClean="0"/>
              <a:t> la </a:t>
            </a:r>
            <a:r>
              <a:rPr lang="en-US" dirty="0" err="1" smtClean="0"/>
              <a:t>línea</a:t>
            </a:r>
            <a:r>
              <a:rPr lang="en-US" dirty="0" smtClean="0"/>
              <a:t> que </a:t>
            </a:r>
            <a:r>
              <a:rPr lang="en-US" dirty="0" err="1" smtClean="0"/>
              <a:t>provoca</a:t>
            </a:r>
            <a:r>
              <a:rPr lang="en-US" dirty="0" smtClean="0"/>
              <a:t> que </a:t>
            </a:r>
            <a:r>
              <a:rPr lang="en-US" dirty="0" err="1" smtClean="0"/>
              <a:t>los</a:t>
            </a:r>
            <a:r>
              <a:rPr lang="en-US" dirty="0" smtClean="0"/>
              <a:t> </a:t>
            </a:r>
            <a:r>
              <a:rPr lang="en-US" dirty="0" err="1" smtClean="0"/>
              <a:t>interruptores</a:t>
            </a:r>
            <a:r>
              <a:rPr lang="en-US" dirty="0" smtClean="0"/>
              <a:t> A1 y B1 se </a:t>
            </a:r>
            <a:r>
              <a:rPr lang="en-US" dirty="0" err="1" smtClean="0"/>
              <a:t>disparen</a:t>
            </a:r>
            <a:r>
              <a:rPr lang="en-US" dirty="0" smtClean="0"/>
              <a:t> para </a:t>
            </a:r>
            <a:r>
              <a:rPr lang="en-US" dirty="0" err="1" smtClean="0"/>
              <a:t>aislar</a:t>
            </a:r>
            <a:r>
              <a:rPr lang="en-US" dirty="0" smtClean="0"/>
              <a:t> la </a:t>
            </a:r>
            <a:r>
              <a:rPr lang="en-US" dirty="0" err="1" smtClean="0"/>
              <a:t>falla</a:t>
            </a:r>
            <a:r>
              <a:rPr lang="en-US" dirty="0" smtClean="0"/>
              <a:t>. </a:t>
            </a:r>
            <a:r>
              <a:rPr lang="en-US" dirty="0" err="1" smtClean="0"/>
              <a:t>Después</a:t>
            </a:r>
            <a:r>
              <a:rPr lang="en-US" dirty="0" smtClean="0"/>
              <a:t> de un </a:t>
            </a:r>
            <a:r>
              <a:rPr lang="en-US" dirty="0" err="1" smtClean="0"/>
              <a:t>retardo</a:t>
            </a:r>
            <a:r>
              <a:rPr lang="en-US" dirty="0" smtClean="0"/>
              <a:t> de </a:t>
            </a:r>
            <a:r>
              <a:rPr lang="en-US" dirty="0" err="1" smtClean="0"/>
              <a:t>tiempo</a:t>
            </a:r>
            <a:r>
              <a:rPr lang="en-US" dirty="0" smtClean="0"/>
              <a:t>, un </a:t>
            </a:r>
            <a:r>
              <a:rPr lang="en-US" dirty="0" err="1" smtClean="0"/>
              <a:t>interruptor</a:t>
            </a:r>
            <a:r>
              <a:rPr lang="en-US" dirty="0" smtClean="0"/>
              <a:t> A1 se </a:t>
            </a:r>
            <a:r>
              <a:rPr lang="en-US" dirty="0" err="1" smtClean="0"/>
              <a:t>vuelve</a:t>
            </a:r>
            <a:r>
              <a:rPr lang="en-US" dirty="0" smtClean="0"/>
              <a:t> a </a:t>
            </a:r>
            <a:r>
              <a:rPr lang="en-US" dirty="0" err="1" smtClean="0"/>
              <a:t>cerrar</a:t>
            </a:r>
            <a:r>
              <a:rPr lang="en-US" dirty="0" smtClean="0"/>
              <a:t> (</a:t>
            </a:r>
            <a:r>
              <a:rPr lang="en-US" dirty="0" err="1" smtClean="0"/>
              <a:t>reconexión</a:t>
            </a:r>
            <a:r>
              <a:rPr lang="en-US" dirty="0" smtClean="0"/>
              <a:t> </a:t>
            </a:r>
            <a:r>
              <a:rPr lang="en-US" dirty="0" err="1" smtClean="0"/>
              <a:t>en</a:t>
            </a:r>
            <a:r>
              <a:rPr lang="en-US" dirty="0" smtClean="0"/>
              <a:t> la </a:t>
            </a:r>
            <a:r>
              <a:rPr lang="en-US" dirty="0" err="1" smtClean="0"/>
              <a:t>línea</a:t>
            </a:r>
            <a:r>
              <a:rPr lang="en-US" dirty="0" smtClean="0"/>
              <a:t> </a:t>
            </a:r>
            <a:r>
              <a:rPr lang="en-US" dirty="0" err="1" smtClean="0"/>
              <a:t>límite</a:t>
            </a:r>
            <a:r>
              <a:rPr lang="en-US" dirty="0" smtClean="0"/>
              <a:t>). Si la </a:t>
            </a:r>
            <a:r>
              <a:rPr lang="en-US" dirty="0" err="1" smtClean="0"/>
              <a:t>falla</a:t>
            </a:r>
            <a:r>
              <a:rPr lang="en-US" dirty="0" smtClean="0"/>
              <a:t> </a:t>
            </a:r>
            <a:r>
              <a:rPr lang="en-US" dirty="0" err="1" smtClean="0"/>
              <a:t>persiste</a:t>
            </a:r>
            <a:r>
              <a:rPr lang="en-US" dirty="0" smtClean="0"/>
              <a:t>, el </a:t>
            </a:r>
            <a:r>
              <a:rPr lang="en-US" dirty="0" err="1" smtClean="0"/>
              <a:t>interruptor</a:t>
            </a:r>
            <a:r>
              <a:rPr lang="en-US" dirty="0" smtClean="0"/>
              <a:t> A1 </a:t>
            </a:r>
            <a:r>
              <a:rPr lang="en-US" dirty="0" err="1" smtClean="0"/>
              <a:t>dispara</a:t>
            </a:r>
            <a:r>
              <a:rPr lang="en-US" dirty="0" smtClean="0"/>
              <a:t>, y el </a:t>
            </a:r>
            <a:r>
              <a:rPr lang="en-US" dirty="0" err="1" smtClean="0"/>
              <a:t>interruptor</a:t>
            </a:r>
            <a:r>
              <a:rPr lang="en-US" dirty="0" smtClean="0"/>
              <a:t> B1, que </a:t>
            </a:r>
            <a:r>
              <a:rPr lang="en-US" dirty="0" err="1" smtClean="0"/>
              <a:t>tiene</a:t>
            </a:r>
            <a:r>
              <a:rPr lang="en-US" dirty="0" smtClean="0"/>
              <a:t> un </a:t>
            </a:r>
            <a:r>
              <a:rPr lang="en-US" dirty="0" err="1" smtClean="0"/>
              <a:t>esquema</a:t>
            </a:r>
            <a:r>
              <a:rPr lang="en-US" dirty="0" smtClean="0"/>
              <a:t> de </a:t>
            </a:r>
            <a:r>
              <a:rPr lang="en-US" dirty="0" err="1" smtClean="0"/>
              <a:t>recierre</a:t>
            </a:r>
            <a:r>
              <a:rPr lang="en-US" dirty="0" smtClean="0"/>
              <a:t> de </a:t>
            </a:r>
            <a:r>
              <a:rPr lang="en-US" dirty="0" err="1" smtClean="0"/>
              <a:t>verificación</a:t>
            </a:r>
            <a:r>
              <a:rPr lang="en-US" dirty="0" smtClean="0"/>
              <a:t> de </a:t>
            </a:r>
            <a:r>
              <a:rPr lang="en-US" dirty="0" err="1" smtClean="0"/>
              <a:t>sincronismo</a:t>
            </a:r>
            <a:r>
              <a:rPr lang="en-US" dirty="0" smtClean="0"/>
              <a:t>, no </a:t>
            </a:r>
            <a:r>
              <a:rPr lang="en-US" dirty="0" err="1" smtClean="0"/>
              <a:t>recierra</a:t>
            </a:r>
            <a:r>
              <a:rPr lang="en-US" dirty="0" smtClean="0"/>
              <a:t>, </a:t>
            </a:r>
            <a:r>
              <a:rPr lang="en-US" dirty="0" err="1" smtClean="0"/>
              <a:t>porque</a:t>
            </a:r>
            <a:r>
              <a:rPr lang="en-US" dirty="0" smtClean="0"/>
              <a:t> de un </a:t>
            </a:r>
            <a:r>
              <a:rPr lang="en-US" dirty="0" err="1" smtClean="0"/>
              <a:t>lado</a:t>
            </a:r>
            <a:r>
              <a:rPr lang="en-US" dirty="0" smtClean="0"/>
              <a:t> de </a:t>
            </a:r>
            <a:r>
              <a:rPr lang="en-US" dirty="0" err="1" smtClean="0"/>
              <a:t>él</a:t>
            </a:r>
            <a:r>
              <a:rPr lang="en-US" dirty="0" smtClean="0"/>
              <a:t> el </a:t>
            </a:r>
            <a:r>
              <a:rPr lang="en-US" dirty="0" err="1" smtClean="0"/>
              <a:t>voltaje</a:t>
            </a:r>
            <a:r>
              <a:rPr lang="en-US" dirty="0" smtClean="0"/>
              <a:t> </a:t>
            </a:r>
            <a:r>
              <a:rPr lang="en-US" dirty="0" err="1" smtClean="0"/>
              <a:t>es</a:t>
            </a:r>
            <a:r>
              <a:rPr lang="en-US" dirty="0" smtClean="0"/>
              <a:t> 0, </a:t>
            </a:r>
            <a:r>
              <a:rPr lang="en-US" dirty="0" err="1" smtClean="0"/>
              <a:t>pero</a:t>
            </a:r>
            <a:r>
              <a:rPr lang="en-US" dirty="0" smtClean="0"/>
              <a:t> del </a:t>
            </a:r>
            <a:r>
              <a:rPr lang="en-US" dirty="0" err="1" smtClean="0"/>
              <a:t>otro</a:t>
            </a:r>
            <a:r>
              <a:rPr lang="en-US" dirty="0" smtClean="0"/>
              <a:t> </a:t>
            </a:r>
            <a:r>
              <a:rPr lang="en-US" dirty="0" err="1" smtClean="0"/>
              <a:t>lado</a:t>
            </a:r>
            <a:r>
              <a:rPr lang="en-US" dirty="0" smtClean="0"/>
              <a:t> </a:t>
            </a:r>
            <a:r>
              <a:rPr lang="en-US" dirty="0" err="1" smtClean="0"/>
              <a:t>está</a:t>
            </a:r>
            <a:r>
              <a:rPr lang="en-US" dirty="0" smtClean="0"/>
              <a:t> a </a:t>
            </a:r>
            <a:r>
              <a:rPr lang="en-US" dirty="0" err="1" smtClean="0"/>
              <a:t>nivel</a:t>
            </a:r>
            <a:r>
              <a:rPr lang="en-US" dirty="0" smtClean="0"/>
              <a:t> nominal. Si el </a:t>
            </a:r>
            <a:r>
              <a:rPr lang="en-US" dirty="0" err="1" smtClean="0"/>
              <a:t>interruptor</a:t>
            </a:r>
            <a:r>
              <a:rPr lang="en-US" dirty="0" smtClean="0"/>
              <a:t> A1 </a:t>
            </a:r>
            <a:r>
              <a:rPr lang="en-US" dirty="0" err="1" smtClean="0"/>
              <a:t>permanece</a:t>
            </a:r>
            <a:r>
              <a:rPr lang="en-US" dirty="0" smtClean="0"/>
              <a:t> </a:t>
            </a:r>
            <a:r>
              <a:rPr lang="en-US" dirty="0" err="1" smtClean="0"/>
              <a:t>cerrado</a:t>
            </a:r>
            <a:r>
              <a:rPr lang="en-US" dirty="0" smtClean="0"/>
              <a:t>, el </a:t>
            </a:r>
            <a:r>
              <a:rPr lang="en-US" dirty="0" err="1" smtClean="0"/>
              <a:t>interruptor</a:t>
            </a:r>
            <a:r>
              <a:rPr lang="en-US" dirty="0" smtClean="0"/>
              <a:t> B1 se </a:t>
            </a:r>
            <a:r>
              <a:rPr lang="en-US" dirty="0" err="1" smtClean="0"/>
              <a:t>vuelve</a:t>
            </a:r>
            <a:r>
              <a:rPr lang="en-US" dirty="0" smtClean="0"/>
              <a:t> a </a:t>
            </a:r>
            <a:r>
              <a:rPr lang="en-US" dirty="0" err="1" smtClean="0"/>
              <a:t>cerrar</a:t>
            </a:r>
            <a:r>
              <a:rPr lang="en-US" dirty="0" smtClean="0"/>
              <a:t> (</a:t>
            </a:r>
            <a:r>
              <a:rPr lang="en-US" dirty="0" err="1" smtClean="0"/>
              <a:t>nuevamente</a:t>
            </a:r>
            <a:r>
              <a:rPr lang="en-US" dirty="0" smtClean="0"/>
              <a:t>, a </a:t>
            </a:r>
            <a:r>
              <a:rPr lang="en-US" dirty="0" err="1" smtClean="0"/>
              <a:t>través</a:t>
            </a:r>
            <a:r>
              <a:rPr lang="en-US" dirty="0" smtClean="0"/>
              <a:t> del </a:t>
            </a:r>
            <a:r>
              <a:rPr lang="en-US" dirty="0" err="1" smtClean="0"/>
              <a:t>recierre</a:t>
            </a:r>
            <a:r>
              <a:rPr lang="en-US" dirty="0" smtClean="0"/>
              <a:t> de </a:t>
            </a:r>
            <a:r>
              <a:rPr lang="en-US" dirty="0" err="1" smtClean="0"/>
              <a:t>verificación</a:t>
            </a:r>
            <a:r>
              <a:rPr lang="en-US" dirty="0" smtClean="0"/>
              <a:t> de </a:t>
            </a:r>
            <a:r>
              <a:rPr lang="en-US" dirty="0" err="1" smtClean="0"/>
              <a:t>sincronismo</a:t>
            </a:r>
            <a:r>
              <a:rPr lang="en-US" dirty="0" smtClean="0"/>
              <a:t>) y </a:t>
            </a:r>
            <a:r>
              <a:rPr lang="en-US" dirty="0" err="1" smtClean="0"/>
              <a:t>permanece</a:t>
            </a:r>
            <a:r>
              <a:rPr lang="en-US" dirty="0" smtClean="0"/>
              <a:t> </a:t>
            </a:r>
            <a:r>
              <a:rPr lang="en-US" dirty="0" err="1" smtClean="0"/>
              <a:t>cerrado</a:t>
            </a:r>
            <a:r>
              <a:rPr lang="en-US" dirty="0" smtClean="0"/>
              <a:t>.</a:t>
            </a:r>
          </a:p>
        </p:txBody>
      </p:sp>
    </p:spTree>
    <p:extLst>
      <p:ext uri="{BB962C8B-B14F-4D97-AF65-F5344CB8AC3E}">
        <p14:creationId xmlns:p14="http://schemas.microsoft.com/office/powerpoint/2010/main" val="2377640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81970" y="331022"/>
            <a:ext cx="11800764" cy="1754326"/>
          </a:xfrm>
          <a:prstGeom prst="rect">
            <a:avLst/>
          </a:prstGeom>
        </p:spPr>
        <p:txBody>
          <a:bodyPr wrap="square">
            <a:spAutoFit/>
          </a:bodyPr>
          <a:lstStyle/>
          <a:p>
            <a:pPr algn="just"/>
            <a:r>
              <a:rPr lang="en-US" dirty="0" smtClean="0"/>
              <a:t>Como </a:t>
            </a:r>
            <a:r>
              <a:rPr lang="en-US" dirty="0" err="1" smtClean="0"/>
              <a:t>cualquier</a:t>
            </a:r>
            <a:r>
              <a:rPr lang="en-US" dirty="0" smtClean="0"/>
              <a:t> </a:t>
            </a:r>
            <a:r>
              <a:rPr lang="en-US" dirty="0" err="1" smtClean="0"/>
              <a:t>otro</a:t>
            </a:r>
            <a:r>
              <a:rPr lang="en-US" dirty="0" smtClean="0"/>
              <a:t> </a:t>
            </a:r>
            <a:r>
              <a:rPr lang="en-US" dirty="0" err="1" smtClean="0"/>
              <a:t>esquema</a:t>
            </a:r>
            <a:r>
              <a:rPr lang="en-US" dirty="0" smtClean="0"/>
              <a:t> de </a:t>
            </a:r>
            <a:r>
              <a:rPr lang="en-US" dirty="0" err="1" smtClean="0"/>
              <a:t>relés</a:t>
            </a:r>
            <a:r>
              <a:rPr lang="en-US" dirty="0" smtClean="0"/>
              <a:t>, el </a:t>
            </a:r>
            <a:r>
              <a:rPr lang="en-US" dirty="0" err="1" smtClean="0"/>
              <a:t>recierre</a:t>
            </a:r>
            <a:r>
              <a:rPr lang="en-US" dirty="0" smtClean="0"/>
              <a:t> </a:t>
            </a:r>
            <a:r>
              <a:rPr lang="en-US" dirty="0" err="1" smtClean="0"/>
              <a:t>tiene</a:t>
            </a:r>
            <a:r>
              <a:rPr lang="en-US" dirty="0" smtClean="0"/>
              <a:t> las </a:t>
            </a:r>
            <a:r>
              <a:rPr lang="en-US" dirty="0" err="1" smtClean="0"/>
              <a:t>siguientes</a:t>
            </a:r>
            <a:r>
              <a:rPr lang="en-US" dirty="0" smtClean="0"/>
              <a:t> </a:t>
            </a:r>
            <a:r>
              <a:rPr lang="en-US" dirty="0" err="1" smtClean="0"/>
              <a:t>ventajas</a:t>
            </a:r>
            <a:r>
              <a:rPr lang="en-US" dirty="0" smtClean="0"/>
              <a:t> y </a:t>
            </a:r>
            <a:r>
              <a:rPr lang="en-US" dirty="0" err="1" smtClean="0"/>
              <a:t>desventajas</a:t>
            </a:r>
            <a:r>
              <a:rPr lang="en-US" dirty="0" smtClean="0"/>
              <a:t>:</a:t>
            </a:r>
          </a:p>
          <a:p>
            <a:pPr algn="just"/>
            <a:r>
              <a:rPr lang="en-US" dirty="0" smtClean="0"/>
              <a:t>• </a:t>
            </a:r>
            <a:r>
              <a:rPr lang="en-US" dirty="0" err="1" smtClean="0"/>
              <a:t>Ventajas</a:t>
            </a:r>
            <a:r>
              <a:rPr lang="en-US" dirty="0" smtClean="0"/>
              <a:t>: La </a:t>
            </a:r>
            <a:r>
              <a:rPr lang="en-US" dirty="0" err="1" smtClean="0"/>
              <a:t>alta</a:t>
            </a:r>
            <a:r>
              <a:rPr lang="en-US" dirty="0" smtClean="0"/>
              <a:t> </a:t>
            </a:r>
            <a:r>
              <a:rPr lang="en-US" dirty="0" err="1" smtClean="0"/>
              <a:t>tasa</a:t>
            </a:r>
            <a:r>
              <a:rPr lang="en-US" dirty="0" smtClean="0"/>
              <a:t> de </a:t>
            </a:r>
            <a:r>
              <a:rPr lang="en-US" dirty="0" err="1" smtClean="0"/>
              <a:t>reconexiones</a:t>
            </a:r>
            <a:r>
              <a:rPr lang="en-US" dirty="0" smtClean="0"/>
              <a:t> </a:t>
            </a:r>
            <a:r>
              <a:rPr lang="en-US" dirty="0" err="1" smtClean="0"/>
              <a:t>exitosas</a:t>
            </a:r>
            <a:r>
              <a:rPr lang="en-US" dirty="0" smtClean="0"/>
              <a:t> (</a:t>
            </a:r>
            <a:r>
              <a:rPr lang="en-US" dirty="0" err="1" smtClean="0"/>
              <a:t>como</a:t>
            </a:r>
            <a:r>
              <a:rPr lang="en-US" dirty="0" smtClean="0"/>
              <a:t> </a:t>
            </a:r>
            <a:r>
              <a:rPr lang="en-US" dirty="0" err="1" smtClean="0"/>
              <a:t>dijimos</a:t>
            </a:r>
            <a:r>
              <a:rPr lang="en-US" dirty="0" smtClean="0"/>
              <a:t> antes, </a:t>
            </a:r>
            <a:r>
              <a:rPr lang="en-US" dirty="0" err="1" smtClean="0"/>
              <a:t>alrededor</a:t>
            </a:r>
            <a:r>
              <a:rPr lang="en-US" dirty="0" smtClean="0"/>
              <a:t> del 70 % para las </a:t>
            </a:r>
            <a:r>
              <a:rPr lang="en-US" dirty="0" err="1" smtClean="0"/>
              <a:t>líneas</a:t>
            </a:r>
            <a:r>
              <a:rPr lang="en-US" dirty="0" smtClean="0"/>
              <a:t> </a:t>
            </a:r>
            <a:r>
              <a:rPr lang="en-US" dirty="0" err="1" smtClean="0"/>
              <a:t>aéreas</a:t>
            </a:r>
            <a:r>
              <a:rPr lang="en-US" dirty="0" smtClean="0"/>
              <a:t>) </a:t>
            </a:r>
            <a:r>
              <a:rPr lang="en-US" dirty="0" err="1" smtClean="0"/>
              <a:t>permite</a:t>
            </a:r>
            <a:r>
              <a:rPr lang="en-US" dirty="0" smtClean="0"/>
              <a:t> </a:t>
            </a:r>
            <a:r>
              <a:rPr lang="en-US" dirty="0" err="1" smtClean="0"/>
              <a:t>minimizar</a:t>
            </a:r>
            <a:r>
              <a:rPr lang="en-US" dirty="0" smtClean="0"/>
              <a:t> las </a:t>
            </a:r>
            <a:r>
              <a:rPr lang="en-US" dirty="0" err="1" smtClean="0"/>
              <a:t>interrupciones</a:t>
            </a:r>
            <a:r>
              <a:rPr lang="en-US" dirty="0" smtClean="0"/>
              <a:t> de </a:t>
            </a:r>
            <a:r>
              <a:rPr lang="en-US" dirty="0" err="1" smtClean="0"/>
              <a:t>los</a:t>
            </a:r>
            <a:r>
              <a:rPr lang="en-US" dirty="0" smtClean="0"/>
              <a:t> </a:t>
            </a:r>
            <a:r>
              <a:rPr lang="en-US" dirty="0" err="1" smtClean="0"/>
              <a:t>clientes</a:t>
            </a:r>
            <a:r>
              <a:rPr lang="en-US" dirty="0" smtClean="0"/>
              <a:t> y </a:t>
            </a:r>
            <a:r>
              <a:rPr lang="en-US" dirty="0" err="1" smtClean="0"/>
              <a:t>regresar</a:t>
            </a:r>
            <a:r>
              <a:rPr lang="en-US" dirty="0" smtClean="0"/>
              <a:t> </a:t>
            </a:r>
            <a:r>
              <a:rPr lang="en-US" dirty="0" err="1" smtClean="0"/>
              <a:t>rápidamente</a:t>
            </a:r>
            <a:r>
              <a:rPr lang="en-US" dirty="0" smtClean="0"/>
              <a:t> el </a:t>
            </a:r>
            <a:r>
              <a:rPr lang="en-US" dirty="0" err="1" smtClean="0"/>
              <a:t>sistema</a:t>
            </a:r>
            <a:r>
              <a:rPr lang="en-US" dirty="0" smtClean="0"/>
              <a:t> de </a:t>
            </a:r>
            <a:r>
              <a:rPr lang="en-US" dirty="0" err="1" smtClean="0"/>
              <a:t>energía</a:t>
            </a:r>
            <a:r>
              <a:rPr lang="en-US" dirty="0" smtClean="0"/>
              <a:t> a la </a:t>
            </a:r>
            <a:r>
              <a:rPr lang="en-US" dirty="0" err="1" smtClean="0"/>
              <a:t>operación</a:t>
            </a:r>
            <a:r>
              <a:rPr lang="en-US" dirty="0" smtClean="0"/>
              <a:t> normal</a:t>
            </a:r>
          </a:p>
          <a:p>
            <a:pPr algn="just"/>
            <a:r>
              <a:rPr lang="en-US" dirty="0" smtClean="0"/>
              <a:t>• </a:t>
            </a:r>
            <a:r>
              <a:rPr lang="en-US" dirty="0" err="1" smtClean="0"/>
              <a:t>Desventajas</a:t>
            </a:r>
            <a:r>
              <a:rPr lang="en-US" dirty="0" smtClean="0"/>
              <a:t>: </a:t>
            </a:r>
            <a:r>
              <a:rPr lang="en-US" dirty="0" err="1" smtClean="0"/>
              <a:t>si</a:t>
            </a:r>
            <a:r>
              <a:rPr lang="en-US" dirty="0" smtClean="0"/>
              <a:t> la </a:t>
            </a:r>
            <a:r>
              <a:rPr lang="en-US" dirty="0" err="1" smtClean="0"/>
              <a:t>falla</a:t>
            </a:r>
            <a:r>
              <a:rPr lang="en-US" dirty="0" smtClean="0"/>
              <a:t> </a:t>
            </a:r>
            <a:r>
              <a:rPr lang="en-US" dirty="0" err="1" smtClean="0"/>
              <a:t>es</a:t>
            </a:r>
            <a:r>
              <a:rPr lang="en-US" dirty="0" smtClean="0"/>
              <a:t> </a:t>
            </a:r>
            <a:r>
              <a:rPr lang="en-US" dirty="0" err="1" smtClean="0"/>
              <a:t>permanente</a:t>
            </a:r>
            <a:r>
              <a:rPr lang="en-US" dirty="0" smtClean="0"/>
              <a:t>, un </a:t>
            </a:r>
            <a:r>
              <a:rPr lang="en-US" dirty="0" err="1" smtClean="0"/>
              <a:t>disyuntor</a:t>
            </a:r>
            <a:r>
              <a:rPr lang="en-US" dirty="0" smtClean="0"/>
              <a:t> </a:t>
            </a:r>
            <a:r>
              <a:rPr lang="en-US" dirty="0" err="1" smtClean="0"/>
              <a:t>tiene</a:t>
            </a:r>
            <a:r>
              <a:rPr lang="en-US" dirty="0" smtClean="0"/>
              <a:t> que </a:t>
            </a:r>
            <a:r>
              <a:rPr lang="en-US" dirty="0" err="1" smtClean="0"/>
              <a:t>interrumpir</a:t>
            </a:r>
            <a:r>
              <a:rPr lang="en-US" dirty="0" smtClean="0"/>
              <a:t> </a:t>
            </a:r>
            <a:r>
              <a:rPr lang="en-US" dirty="0" err="1" smtClean="0"/>
              <a:t>una</a:t>
            </a:r>
            <a:r>
              <a:rPr lang="en-US" dirty="0" smtClean="0"/>
              <a:t> </a:t>
            </a:r>
            <a:r>
              <a:rPr lang="en-US" dirty="0" err="1" smtClean="0"/>
              <a:t>corriente</a:t>
            </a:r>
            <a:r>
              <a:rPr lang="en-US" dirty="0" smtClean="0"/>
              <a:t> de </a:t>
            </a:r>
            <a:r>
              <a:rPr lang="en-US" dirty="0" err="1" smtClean="0"/>
              <a:t>cortocircuito</a:t>
            </a:r>
            <a:r>
              <a:rPr lang="en-US" dirty="0" smtClean="0"/>
              <a:t> </a:t>
            </a:r>
            <a:r>
              <a:rPr lang="en-US" dirty="0" err="1" smtClean="0"/>
              <a:t>nuevamente</a:t>
            </a:r>
            <a:r>
              <a:rPr lang="en-US" dirty="0" smtClean="0"/>
              <a:t>, lo que </a:t>
            </a:r>
            <a:r>
              <a:rPr lang="en-US" dirty="0" err="1" smtClean="0"/>
              <a:t>ejerce</a:t>
            </a:r>
            <a:r>
              <a:rPr lang="en-US" dirty="0" smtClean="0"/>
              <a:t> </a:t>
            </a:r>
            <a:r>
              <a:rPr lang="en-US" dirty="0" err="1" smtClean="0"/>
              <a:t>una</a:t>
            </a:r>
            <a:r>
              <a:rPr lang="en-US" dirty="0" smtClean="0"/>
              <a:t> </a:t>
            </a:r>
            <a:r>
              <a:rPr lang="en-US" dirty="0" err="1" smtClean="0"/>
              <a:t>tensión</a:t>
            </a:r>
            <a:r>
              <a:rPr lang="en-US" dirty="0" smtClean="0"/>
              <a:t> </a:t>
            </a:r>
            <a:r>
              <a:rPr lang="en-US" dirty="0" err="1" smtClean="0"/>
              <a:t>adicional</a:t>
            </a:r>
            <a:r>
              <a:rPr lang="en-US" dirty="0" smtClean="0"/>
              <a:t> </a:t>
            </a:r>
            <a:r>
              <a:rPr lang="en-US" dirty="0" err="1" smtClean="0"/>
              <a:t>sobre</a:t>
            </a:r>
            <a:r>
              <a:rPr lang="en-US" dirty="0" smtClean="0"/>
              <a:t> el </a:t>
            </a:r>
            <a:r>
              <a:rPr lang="en-US" dirty="0" err="1" smtClean="0"/>
              <a:t>disyuntor</a:t>
            </a:r>
            <a:r>
              <a:rPr lang="en-US" dirty="0" smtClean="0"/>
              <a:t> y </a:t>
            </a:r>
            <a:r>
              <a:rPr lang="en-US" dirty="0" err="1" smtClean="0"/>
              <a:t>puede</a:t>
            </a:r>
            <a:r>
              <a:rPr lang="en-US" dirty="0" smtClean="0"/>
              <a:t> </a:t>
            </a:r>
            <a:r>
              <a:rPr lang="en-US" dirty="0" err="1" smtClean="0"/>
              <a:t>provocar</a:t>
            </a:r>
            <a:r>
              <a:rPr lang="en-US" dirty="0" smtClean="0"/>
              <a:t> </a:t>
            </a:r>
            <a:r>
              <a:rPr lang="en-US" dirty="0" err="1" smtClean="0"/>
              <a:t>una</a:t>
            </a:r>
            <a:r>
              <a:rPr lang="en-US" dirty="0" smtClean="0"/>
              <a:t> </a:t>
            </a:r>
            <a:r>
              <a:rPr lang="en-US" dirty="0" err="1" smtClean="0"/>
              <a:t>falla</a:t>
            </a:r>
            <a:r>
              <a:rPr lang="en-US" dirty="0" smtClean="0"/>
              <a:t> del </a:t>
            </a:r>
            <a:r>
              <a:rPr lang="en-US" dirty="0" err="1" smtClean="0"/>
              <a:t>disyuntor</a:t>
            </a:r>
            <a:r>
              <a:rPr lang="en-US" dirty="0" smtClean="0"/>
              <a:t>, la </a:t>
            </a:r>
            <a:r>
              <a:rPr lang="en-US" dirty="0" err="1" smtClean="0"/>
              <a:t>necesidad</a:t>
            </a:r>
            <a:r>
              <a:rPr lang="en-US" dirty="0" smtClean="0"/>
              <a:t> de </a:t>
            </a:r>
            <a:r>
              <a:rPr lang="en-US" dirty="0" err="1" smtClean="0"/>
              <a:t>mantenimiento</a:t>
            </a:r>
            <a:r>
              <a:rPr lang="en-US" dirty="0" smtClean="0"/>
              <a:t> </a:t>
            </a:r>
            <a:r>
              <a:rPr lang="en-US" dirty="0" err="1" smtClean="0"/>
              <a:t>adicional</a:t>
            </a:r>
            <a:r>
              <a:rPr lang="en-US" dirty="0" smtClean="0"/>
              <a:t>, etc.</a:t>
            </a:r>
            <a:endParaRPr lang="en-US" dirty="0"/>
          </a:p>
        </p:txBody>
      </p:sp>
    </p:spTree>
    <p:extLst>
      <p:ext uri="{BB962C8B-B14F-4D97-AF65-F5344CB8AC3E}">
        <p14:creationId xmlns:p14="http://schemas.microsoft.com/office/powerpoint/2010/main" val="2148792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9182" y="167019"/>
            <a:ext cx="6823881" cy="6463308"/>
          </a:xfrm>
          <a:prstGeom prst="rect">
            <a:avLst/>
          </a:prstGeom>
        </p:spPr>
        <p:txBody>
          <a:bodyPr wrap="square">
            <a:spAutoFit/>
          </a:bodyPr>
          <a:lstStyle/>
          <a:p>
            <a:pPr algn="just"/>
            <a:r>
              <a:rPr lang="en-US" b="1" dirty="0" smtClean="0"/>
              <a:t>1.8. Canales de </a:t>
            </a:r>
            <a:r>
              <a:rPr lang="en-US" b="1" dirty="0" err="1" smtClean="0"/>
              <a:t>comunicación</a:t>
            </a:r>
            <a:r>
              <a:rPr lang="en-US" b="1" dirty="0" smtClean="0"/>
              <a:t> para </a:t>
            </a:r>
            <a:r>
              <a:rPr lang="en-US" b="1" dirty="0" err="1" smtClean="0"/>
              <a:t>protección</a:t>
            </a:r>
            <a:r>
              <a:rPr lang="en-US" b="1" dirty="0" smtClean="0"/>
              <a:t> de </a:t>
            </a:r>
            <a:r>
              <a:rPr lang="en-US" b="1" dirty="0" err="1" smtClean="0"/>
              <a:t>relés</a:t>
            </a:r>
            <a:endParaRPr lang="en-US" b="1" dirty="0" smtClean="0"/>
          </a:p>
          <a:p>
            <a:pPr algn="just"/>
            <a:endParaRPr lang="en-US" dirty="0" smtClean="0"/>
          </a:p>
          <a:p>
            <a:pPr algn="just"/>
            <a:r>
              <a:rPr lang="en-US" dirty="0" smtClean="0"/>
              <a:t>Como </a:t>
            </a:r>
            <a:r>
              <a:rPr lang="en-US" dirty="0" err="1" smtClean="0"/>
              <a:t>vimos</a:t>
            </a:r>
            <a:r>
              <a:rPr lang="en-US" dirty="0" smtClean="0"/>
              <a:t> antes, </a:t>
            </a:r>
            <a:r>
              <a:rPr lang="en-US" dirty="0" err="1" smtClean="0"/>
              <a:t>existen</a:t>
            </a:r>
            <a:r>
              <a:rPr lang="en-US" dirty="0" smtClean="0"/>
              <a:t> </a:t>
            </a:r>
            <a:r>
              <a:rPr lang="en-US" dirty="0" err="1" smtClean="0"/>
              <a:t>varios</a:t>
            </a:r>
            <a:r>
              <a:rPr lang="en-US" dirty="0" smtClean="0"/>
              <a:t> </a:t>
            </a:r>
            <a:r>
              <a:rPr lang="en-US" dirty="0" err="1" smtClean="0"/>
              <a:t>esquemas</a:t>
            </a:r>
            <a:r>
              <a:rPr lang="en-US" dirty="0" smtClean="0"/>
              <a:t> de </a:t>
            </a:r>
            <a:r>
              <a:rPr lang="en-US" dirty="0" err="1" smtClean="0"/>
              <a:t>relés</a:t>
            </a:r>
            <a:r>
              <a:rPr lang="en-US" dirty="0" smtClean="0"/>
              <a:t> que se </a:t>
            </a:r>
            <a:r>
              <a:rPr lang="en-US" dirty="0" err="1" smtClean="0"/>
              <a:t>basan</a:t>
            </a:r>
            <a:r>
              <a:rPr lang="en-US" dirty="0" smtClean="0"/>
              <a:t> </a:t>
            </a:r>
            <a:r>
              <a:rPr lang="en-US" dirty="0" err="1" smtClean="0"/>
              <a:t>en</a:t>
            </a:r>
            <a:r>
              <a:rPr lang="en-US" dirty="0" smtClean="0"/>
              <a:t> el </a:t>
            </a:r>
            <a:r>
              <a:rPr lang="en-US" dirty="0" err="1" smtClean="0"/>
              <a:t>intercambio</a:t>
            </a:r>
            <a:r>
              <a:rPr lang="en-US" dirty="0" smtClean="0"/>
              <a:t> de </a:t>
            </a:r>
            <a:r>
              <a:rPr lang="en-US" dirty="0" err="1" smtClean="0"/>
              <a:t>información</a:t>
            </a:r>
            <a:r>
              <a:rPr lang="en-US" dirty="0" smtClean="0"/>
              <a:t> entre </a:t>
            </a:r>
            <a:r>
              <a:rPr lang="en-US" dirty="0" err="1" smtClean="0"/>
              <a:t>diferentes</a:t>
            </a:r>
            <a:r>
              <a:rPr lang="en-US" dirty="0" smtClean="0"/>
              <a:t> </a:t>
            </a:r>
            <a:r>
              <a:rPr lang="en-US" dirty="0" err="1" smtClean="0"/>
              <a:t>partes</a:t>
            </a:r>
            <a:r>
              <a:rPr lang="en-US" dirty="0" smtClean="0"/>
              <a:t> del </a:t>
            </a:r>
            <a:r>
              <a:rPr lang="en-US" dirty="0" err="1" smtClean="0"/>
              <a:t>sistema</a:t>
            </a:r>
            <a:r>
              <a:rPr lang="en-US" dirty="0" smtClean="0"/>
              <a:t> </a:t>
            </a:r>
            <a:r>
              <a:rPr lang="en-US" dirty="0" err="1" smtClean="0"/>
              <a:t>eléctrico</a:t>
            </a:r>
            <a:r>
              <a:rPr lang="en-US" dirty="0" smtClean="0"/>
              <a:t> (</a:t>
            </a:r>
            <a:r>
              <a:rPr lang="en-US" dirty="0" err="1" smtClean="0"/>
              <a:t>por</a:t>
            </a:r>
            <a:r>
              <a:rPr lang="en-US" dirty="0" smtClean="0"/>
              <a:t> </a:t>
            </a:r>
            <a:r>
              <a:rPr lang="en-US" dirty="0" err="1" smtClean="0"/>
              <a:t>ejemplo</a:t>
            </a:r>
            <a:r>
              <a:rPr lang="en-US" dirty="0" smtClean="0"/>
              <a:t>, ambos </a:t>
            </a:r>
            <a:r>
              <a:rPr lang="en-US" dirty="0" err="1" smtClean="0"/>
              <a:t>extremos</a:t>
            </a:r>
            <a:r>
              <a:rPr lang="en-US" dirty="0" smtClean="0"/>
              <a:t> de las </a:t>
            </a:r>
            <a:r>
              <a:rPr lang="en-US" dirty="0" err="1" smtClean="0"/>
              <a:t>líneas</a:t>
            </a:r>
            <a:r>
              <a:rPr lang="en-US" dirty="0" smtClean="0"/>
              <a:t> </a:t>
            </a:r>
            <a:r>
              <a:rPr lang="en-US" dirty="0" err="1" smtClean="0"/>
              <a:t>eléctricas</a:t>
            </a:r>
            <a:r>
              <a:rPr lang="en-US" dirty="0" smtClean="0"/>
              <a:t>), lo que </a:t>
            </a:r>
            <a:r>
              <a:rPr lang="en-US" dirty="0" err="1" smtClean="0"/>
              <a:t>requiere</a:t>
            </a:r>
            <a:r>
              <a:rPr lang="en-US" dirty="0" smtClean="0"/>
              <a:t> el </a:t>
            </a:r>
            <a:r>
              <a:rPr lang="en-US" dirty="0" err="1" smtClean="0"/>
              <a:t>establecimiento</a:t>
            </a:r>
            <a:r>
              <a:rPr lang="en-US" dirty="0" smtClean="0"/>
              <a:t> de </a:t>
            </a:r>
            <a:r>
              <a:rPr lang="en-US" dirty="0" err="1" smtClean="0"/>
              <a:t>algunostipo</a:t>
            </a:r>
            <a:r>
              <a:rPr lang="en-US" dirty="0" smtClean="0"/>
              <a:t> de </a:t>
            </a:r>
            <a:r>
              <a:rPr lang="en-US" dirty="0" err="1" smtClean="0"/>
              <a:t>canales</a:t>
            </a:r>
            <a:r>
              <a:rPr lang="en-US" dirty="0" smtClean="0"/>
              <a:t> para </a:t>
            </a:r>
            <a:r>
              <a:rPr lang="en-US" dirty="0" err="1" smtClean="0"/>
              <a:t>proporcionar</a:t>
            </a:r>
            <a:r>
              <a:rPr lang="en-US" dirty="0" smtClean="0"/>
              <a:t> </a:t>
            </a:r>
            <a:r>
              <a:rPr lang="en-US" dirty="0" err="1" smtClean="0"/>
              <a:t>medios</a:t>
            </a:r>
            <a:r>
              <a:rPr lang="en-US" dirty="0" smtClean="0"/>
              <a:t> para la </a:t>
            </a:r>
            <a:r>
              <a:rPr lang="en-US" dirty="0" err="1" smtClean="0"/>
              <a:t>comunicación</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protección</a:t>
            </a:r>
            <a:r>
              <a:rPr lang="en-US" dirty="0" smtClean="0"/>
              <a:t> de </a:t>
            </a:r>
            <a:r>
              <a:rPr lang="en-US" dirty="0" err="1" smtClean="0"/>
              <a:t>relés</a:t>
            </a:r>
            <a:r>
              <a:rPr lang="en-US" dirty="0" smtClean="0"/>
              <a:t>.</a:t>
            </a:r>
          </a:p>
          <a:p>
            <a:pPr algn="just"/>
            <a:r>
              <a:rPr lang="en-US" dirty="0" smtClean="0"/>
              <a:t>Las </a:t>
            </a:r>
            <a:r>
              <a:rPr lang="en-US" dirty="0" err="1" smtClean="0"/>
              <a:t>áreas</a:t>
            </a:r>
            <a:r>
              <a:rPr lang="en-US" dirty="0" smtClean="0"/>
              <a:t> </a:t>
            </a:r>
            <a:r>
              <a:rPr lang="en-US" dirty="0" err="1" smtClean="0"/>
              <a:t>específicas</a:t>
            </a:r>
            <a:r>
              <a:rPr lang="en-US" dirty="0" smtClean="0"/>
              <a:t> de </a:t>
            </a:r>
            <a:r>
              <a:rPr lang="en-US" dirty="0" err="1" smtClean="0"/>
              <a:t>aplicación</a:t>
            </a:r>
            <a:r>
              <a:rPr lang="en-US" dirty="0" smtClean="0"/>
              <a:t> de </a:t>
            </a:r>
            <a:r>
              <a:rPr lang="en-US" dirty="0" err="1" smtClean="0"/>
              <a:t>estos</a:t>
            </a:r>
            <a:r>
              <a:rPr lang="en-US" dirty="0" smtClean="0"/>
              <a:t> </a:t>
            </a:r>
            <a:r>
              <a:rPr lang="en-US" dirty="0" err="1" smtClean="0"/>
              <a:t>canales</a:t>
            </a:r>
            <a:r>
              <a:rPr lang="en-US" dirty="0" smtClean="0"/>
              <a:t> de </a:t>
            </a:r>
            <a:r>
              <a:rPr lang="en-US" dirty="0" err="1" smtClean="0"/>
              <a:t>comunicación</a:t>
            </a:r>
            <a:r>
              <a:rPr lang="en-US" dirty="0" smtClean="0"/>
              <a:t> son las </a:t>
            </a:r>
          </a:p>
          <a:p>
            <a:pPr algn="just"/>
            <a:r>
              <a:rPr lang="en-US" dirty="0" err="1" smtClean="0"/>
              <a:t>siguientes</a:t>
            </a:r>
            <a:r>
              <a:rPr lang="en-US" dirty="0" smtClean="0"/>
              <a:t>:</a:t>
            </a:r>
          </a:p>
          <a:p>
            <a:pPr algn="just"/>
            <a:r>
              <a:rPr lang="en-US" dirty="0" smtClean="0"/>
              <a:t>• </a:t>
            </a:r>
            <a:r>
              <a:rPr lang="en-US" dirty="0" err="1" smtClean="0"/>
              <a:t>Esquemas</a:t>
            </a:r>
            <a:r>
              <a:rPr lang="en-US" dirty="0" smtClean="0"/>
              <a:t> de </a:t>
            </a:r>
            <a:r>
              <a:rPr lang="en-US" dirty="0" err="1" smtClean="0"/>
              <a:t>protección</a:t>
            </a:r>
            <a:r>
              <a:rPr lang="en-US" dirty="0" smtClean="0"/>
              <a:t> </a:t>
            </a:r>
            <a:r>
              <a:rPr lang="en-US" dirty="0" err="1" smtClean="0"/>
              <a:t>diferencial</a:t>
            </a:r>
            <a:r>
              <a:rPr lang="en-US" dirty="0" smtClean="0"/>
              <a:t> de </a:t>
            </a:r>
            <a:r>
              <a:rPr lang="en-US" dirty="0" err="1" smtClean="0"/>
              <a:t>línea</a:t>
            </a:r>
            <a:endParaRPr lang="en-US" dirty="0" smtClean="0"/>
          </a:p>
          <a:p>
            <a:pPr algn="just"/>
            <a:r>
              <a:rPr lang="en-US" dirty="0" smtClean="0"/>
              <a:t>• </a:t>
            </a:r>
            <a:r>
              <a:rPr lang="en-US" dirty="0" err="1" smtClean="0"/>
              <a:t>Protección</a:t>
            </a:r>
            <a:r>
              <a:rPr lang="en-US" dirty="0" smtClean="0"/>
              <a:t> contra </a:t>
            </a:r>
            <a:r>
              <a:rPr lang="en-US" dirty="0" err="1" smtClean="0"/>
              <a:t>fallas</a:t>
            </a:r>
            <a:r>
              <a:rPr lang="en-US" dirty="0" smtClean="0"/>
              <a:t> del </a:t>
            </a:r>
            <a:r>
              <a:rPr lang="en-US" dirty="0" err="1" smtClean="0"/>
              <a:t>interruptor</a:t>
            </a:r>
            <a:endParaRPr lang="en-US" dirty="0" smtClean="0"/>
          </a:p>
          <a:p>
            <a:pPr algn="just"/>
            <a:r>
              <a:rPr lang="en-US" dirty="0" smtClean="0"/>
              <a:t>El </a:t>
            </a:r>
            <a:r>
              <a:rPr lang="en-US" dirty="0" err="1" smtClean="0"/>
              <a:t>tipo</a:t>
            </a:r>
            <a:r>
              <a:rPr lang="en-US" dirty="0" smtClean="0"/>
              <a:t> de canal de </a:t>
            </a:r>
            <a:r>
              <a:rPr lang="en-US" dirty="0" err="1" smtClean="0"/>
              <a:t>comunicación</a:t>
            </a:r>
            <a:r>
              <a:rPr lang="en-US" dirty="0" smtClean="0"/>
              <a:t> </a:t>
            </a:r>
            <a:r>
              <a:rPr lang="en-US" dirty="0" err="1" smtClean="0"/>
              <a:t>más</a:t>
            </a:r>
            <a:r>
              <a:rPr lang="en-US" dirty="0" smtClean="0"/>
              <a:t> popular </a:t>
            </a:r>
            <a:r>
              <a:rPr lang="en-US" dirty="0" err="1" smtClean="0"/>
              <a:t>utilizado</a:t>
            </a:r>
            <a:r>
              <a:rPr lang="en-US" dirty="0" smtClean="0"/>
              <a:t> </a:t>
            </a:r>
            <a:r>
              <a:rPr lang="en-US" dirty="0" err="1" smtClean="0"/>
              <a:t>actualmente</a:t>
            </a:r>
            <a:r>
              <a:rPr lang="en-US" dirty="0" smtClean="0"/>
              <a:t> </a:t>
            </a:r>
            <a:r>
              <a:rPr lang="en-US" dirty="0" err="1" smtClean="0"/>
              <a:t>es</a:t>
            </a:r>
            <a:r>
              <a:rPr lang="en-US" dirty="0" smtClean="0"/>
              <a:t> un cable de </a:t>
            </a:r>
            <a:r>
              <a:rPr lang="en-US" dirty="0" err="1" smtClean="0"/>
              <a:t>fibra</a:t>
            </a:r>
            <a:r>
              <a:rPr lang="en-US" dirty="0" smtClean="0"/>
              <a:t> </a:t>
            </a:r>
            <a:r>
              <a:rPr lang="en-US" dirty="0" err="1" smtClean="0"/>
              <a:t>óptica</a:t>
            </a:r>
            <a:r>
              <a:rPr lang="en-US" dirty="0" smtClean="0"/>
              <a:t> </a:t>
            </a:r>
            <a:r>
              <a:rPr lang="en-US" dirty="0" err="1" smtClean="0"/>
              <a:t>cuyo</a:t>
            </a:r>
            <a:r>
              <a:rPr lang="en-US" dirty="0" smtClean="0"/>
              <a:t> principio </a:t>
            </a:r>
            <a:r>
              <a:rPr lang="en-US" dirty="0" err="1" smtClean="0"/>
              <a:t>es</a:t>
            </a:r>
            <a:r>
              <a:rPr lang="en-US" dirty="0" smtClean="0"/>
              <a:t> la </a:t>
            </a:r>
            <a:r>
              <a:rPr lang="en-US" dirty="0" err="1" smtClean="0"/>
              <a:t>transmisión</a:t>
            </a:r>
            <a:r>
              <a:rPr lang="en-US" dirty="0" smtClean="0"/>
              <a:t> de </a:t>
            </a:r>
            <a:r>
              <a:rPr lang="en-US" dirty="0" err="1" smtClean="0"/>
              <a:t>señales</a:t>
            </a:r>
            <a:r>
              <a:rPr lang="en-US" dirty="0" smtClean="0"/>
              <a:t> de luz a </a:t>
            </a:r>
            <a:r>
              <a:rPr lang="en-US" dirty="0" err="1" smtClean="0"/>
              <a:t>través</a:t>
            </a:r>
            <a:r>
              <a:rPr lang="en-US" dirty="0" smtClean="0"/>
              <a:t> de </a:t>
            </a:r>
            <a:r>
              <a:rPr lang="en-US" dirty="0" err="1" smtClean="0"/>
              <a:t>fibras</a:t>
            </a:r>
            <a:r>
              <a:rPr lang="en-US" dirty="0" smtClean="0"/>
              <a:t> </a:t>
            </a:r>
            <a:r>
              <a:rPr lang="en-US" dirty="0" err="1" smtClean="0"/>
              <a:t>ópticas</a:t>
            </a:r>
            <a:r>
              <a:rPr lang="en-US" dirty="0" smtClean="0"/>
              <a:t> (</a:t>
            </a:r>
            <a:r>
              <a:rPr lang="en-US" dirty="0" err="1" smtClean="0"/>
              <a:t>hebras</a:t>
            </a:r>
            <a:r>
              <a:rPr lang="en-US" dirty="0" smtClean="0"/>
              <a:t> </a:t>
            </a:r>
            <a:r>
              <a:rPr lang="en-US" dirty="0" err="1" smtClean="0"/>
              <a:t>largas</a:t>
            </a:r>
            <a:r>
              <a:rPr lang="en-US" dirty="0" smtClean="0"/>
              <a:t> de </a:t>
            </a:r>
            <a:r>
              <a:rPr lang="en-US" dirty="0" err="1" smtClean="0"/>
              <a:t>vidrio</a:t>
            </a:r>
            <a:r>
              <a:rPr lang="en-US" dirty="0" smtClean="0"/>
              <a:t> </a:t>
            </a:r>
            <a:r>
              <a:rPr lang="en-US" dirty="0" err="1" smtClean="0"/>
              <a:t>muy</a:t>
            </a:r>
            <a:r>
              <a:rPr lang="en-US" dirty="0" smtClean="0"/>
              <a:t> </a:t>
            </a:r>
            <a:r>
              <a:rPr lang="en-US" dirty="0" err="1" smtClean="0"/>
              <a:t>puro</a:t>
            </a:r>
            <a:r>
              <a:rPr lang="en-US" dirty="0" smtClean="0"/>
              <a:t> del </a:t>
            </a:r>
            <a:r>
              <a:rPr lang="en-US" dirty="0" err="1" smtClean="0"/>
              <a:t>diámetro</a:t>
            </a:r>
            <a:r>
              <a:rPr lang="en-US" dirty="0" smtClean="0"/>
              <a:t> de un </a:t>
            </a:r>
            <a:r>
              <a:rPr lang="en-US" dirty="0" err="1" smtClean="0"/>
              <a:t>cabello</a:t>
            </a:r>
            <a:r>
              <a:rPr lang="en-US" dirty="0" smtClean="0"/>
              <a:t> </a:t>
            </a:r>
            <a:r>
              <a:rPr lang="en-US" dirty="0" err="1" smtClean="0"/>
              <a:t>humano</a:t>
            </a:r>
            <a:r>
              <a:rPr lang="en-US" dirty="0" smtClean="0"/>
              <a:t>).</a:t>
            </a:r>
          </a:p>
          <a:p>
            <a:pPr algn="just"/>
            <a:r>
              <a:rPr lang="en-US" dirty="0" smtClean="0"/>
              <a:t>El </a:t>
            </a:r>
            <a:r>
              <a:rPr lang="en-US" dirty="0" err="1" smtClean="0"/>
              <a:t>ejemplo</a:t>
            </a:r>
            <a:r>
              <a:rPr lang="en-US" dirty="0" smtClean="0"/>
              <a:t> de un cable de </a:t>
            </a:r>
            <a:r>
              <a:rPr lang="en-US" dirty="0" err="1" smtClean="0"/>
              <a:t>fibra</a:t>
            </a:r>
            <a:r>
              <a:rPr lang="en-US" dirty="0" smtClean="0"/>
              <a:t> </a:t>
            </a:r>
            <a:r>
              <a:rPr lang="en-US" dirty="0" err="1" smtClean="0"/>
              <a:t>óptica</a:t>
            </a:r>
            <a:r>
              <a:rPr lang="en-US" dirty="0" smtClean="0"/>
              <a:t> se </a:t>
            </a:r>
            <a:r>
              <a:rPr lang="en-US" dirty="0" err="1" smtClean="0"/>
              <a:t>muestra</a:t>
            </a:r>
            <a:r>
              <a:rPr lang="en-US" dirty="0" smtClean="0"/>
              <a:t> </a:t>
            </a:r>
            <a:r>
              <a:rPr lang="en-US" dirty="0" err="1" smtClean="0"/>
              <a:t>en</a:t>
            </a:r>
            <a:r>
              <a:rPr lang="en-US" dirty="0" smtClean="0"/>
              <a:t> la Fig. 9. Las </a:t>
            </a:r>
            <a:r>
              <a:rPr lang="en-US" dirty="0" err="1" smtClean="0"/>
              <a:t>opciones</a:t>
            </a:r>
            <a:r>
              <a:rPr lang="en-US" dirty="0" smtClean="0"/>
              <a:t> de </a:t>
            </a:r>
            <a:r>
              <a:rPr lang="en-US" dirty="0" err="1" smtClean="0"/>
              <a:t>instalación</a:t>
            </a:r>
            <a:r>
              <a:rPr lang="en-US" dirty="0" smtClean="0"/>
              <a:t> de </a:t>
            </a:r>
            <a:r>
              <a:rPr lang="en-US" dirty="0" err="1" smtClean="0"/>
              <a:t>los</a:t>
            </a:r>
            <a:r>
              <a:rPr lang="en-US" dirty="0" smtClean="0"/>
              <a:t> cables de </a:t>
            </a:r>
            <a:r>
              <a:rPr lang="en-US" dirty="0" err="1" smtClean="0"/>
              <a:t>fibra</a:t>
            </a:r>
            <a:r>
              <a:rPr lang="en-US" dirty="0" smtClean="0"/>
              <a:t> </a:t>
            </a:r>
            <a:r>
              <a:rPr lang="en-US" dirty="0" err="1" smtClean="0"/>
              <a:t>óptica</a:t>
            </a:r>
            <a:r>
              <a:rPr lang="en-US" dirty="0" smtClean="0"/>
              <a:t> son las </a:t>
            </a:r>
            <a:r>
              <a:rPr lang="en-US" dirty="0" err="1" smtClean="0"/>
              <a:t>siguientes</a:t>
            </a:r>
            <a:r>
              <a:rPr lang="en-US" dirty="0" smtClean="0"/>
              <a:t>:</a:t>
            </a:r>
          </a:p>
          <a:p>
            <a:pPr algn="just"/>
            <a:r>
              <a:rPr lang="en-US" dirty="0" smtClean="0"/>
              <a:t>• Cables </a:t>
            </a:r>
            <a:r>
              <a:rPr lang="en-US" dirty="0" err="1" smtClean="0"/>
              <a:t>multifibra</a:t>
            </a:r>
            <a:r>
              <a:rPr lang="en-US" dirty="0" smtClean="0"/>
              <a:t> </a:t>
            </a:r>
            <a:r>
              <a:rPr lang="en-US" dirty="0" err="1" smtClean="0"/>
              <a:t>tirados</a:t>
            </a:r>
            <a:r>
              <a:rPr lang="en-US" dirty="0" smtClean="0"/>
              <a:t> </a:t>
            </a:r>
            <a:r>
              <a:rPr lang="en-US" dirty="0" err="1" smtClean="0"/>
              <a:t>dentro</a:t>
            </a:r>
            <a:r>
              <a:rPr lang="en-US" dirty="0" smtClean="0"/>
              <a:t> de </a:t>
            </a:r>
            <a:r>
              <a:rPr lang="en-US" dirty="0" err="1" smtClean="0"/>
              <a:t>conductos</a:t>
            </a:r>
            <a:r>
              <a:rPr lang="en-US" dirty="0" smtClean="0"/>
              <a:t> </a:t>
            </a:r>
            <a:r>
              <a:rPr lang="en-US" dirty="0" err="1" smtClean="0"/>
              <a:t>subterráneos</a:t>
            </a:r>
            <a:endParaRPr lang="en-US" dirty="0" smtClean="0"/>
          </a:p>
          <a:p>
            <a:pPr algn="just"/>
            <a:r>
              <a:rPr lang="en-US" dirty="0" smtClean="0"/>
              <a:t>• Como cable FOG (</a:t>
            </a:r>
            <a:r>
              <a:rPr lang="en-US" dirty="0" err="1" smtClean="0"/>
              <a:t>combinación</a:t>
            </a:r>
            <a:r>
              <a:rPr lang="en-US" dirty="0" smtClean="0"/>
              <a:t> de cable </a:t>
            </a:r>
            <a:r>
              <a:rPr lang="en-US" dirty="0" err="1" smtClean="0"/>
              <a:t>multifibra</a:t>
            </a:r>
            <a:r>
              <a:rPr lang="en-US" dirty="0" smtClean="0"/>
              <a:t> con un cable </a:t>
            </a:r>
            <a:r>
              <a:rPr lang="en-US" dirty="0" err="1" smtClean="0"/>
              <a:t>blindado</a:t>
            </a:r>
            <a:r>
              <a:rPr lang="en-US" dirty="0" smtClean="0"/>
              <a:t> de </a:t>
            </a:r>
            <a:r>
              <a:rPr lang="en-US" dirty="0" err="1" smtClean="0"/>
              <a:t>acero</a:t>
            </a:r>
            <a:r>
              <a:rPr lang="en-US" dirty="0" smtClean="0"/>
              <a:t>), </a:t>
            </a:r>
            <a:r>
              <a:rPr lang="en-US" dirty="0" err="1" smtClean="0"/>
              <a:t>tensado</a:t>
            </a:r>
            <a:r>
              <a:rPr lang="en-US" dirty="0" smtClean="0"/>
              <a:t> </a:t>
            </a:r>
            <a:r>
              <a:rPr lang="en-US" dirty="0" err="1" smtClean="0"/>
              <a:t>en</a:t>
            </a:r>
            <a:r>
              <a:rPr lang="en-US" dirty="0" smtClean="0"/>
              <a:t> </a:t>
            </a:r>
            <a:r>
              <a:rPr lang="en-US" dirty="0" err="1" smtClean="0"/>
              <a:t>torres</a:t>
            </a:r>
            <a:r>
              <a:rPr lang="en-US" dirty="0" smtClean="0"/>
              <a:t> de </a:t>
            </a:r>
            <a:r>
              <a:rPr lang="en-US" dirty="0" err="1" smtClean="0"/>
              <a:t>líneas</a:t>
            </a:r>
            <a:r>
              <a:rPr lang="en-US" dirty="0" smtClean="0"/>
              <a:t> de </a:t>
            </a:r>
            <a:r>
              <a:rPr lang="en-US" dirty="0" err="1" smtClean="0"/>
              <a:t>transmisión</a:t>
            </a:r>
            <a:endParaRPr lang="en-US" dirty="0" smtClean="0"/>
          </a:p>
          <a:p>
            <a:pPr algn="just"/>
            <a:r>
              <a:rPr lang="en-US" dirty="0" smtClean="0"/>
              <a:t>• Cables </a:t>
            </a:r>
            <a:r>
              <a:rPr lang="en-US" dirty="0" err="1" smtClean="0"/>
              <a:t>multifibra</a:t>
            </a:r>
            <a:r>
              <a:rPr lang="en-US" dirty="0" smtClean="0"/>
              <a:t> </a:t>
            </a:r>
            <a:r>
              <a:rPr lang="en-US" dirty="0" err="1" smtClean="0"/>
              <a:t>colgados</a:t>
            </a:r>
            <a:r>
              <a:rPr lang="en-US" dirty="0" smtClean="0"/>
              <a:t> </a:t>
            </a:r>
            <a:r>
              <a:rPr lang="en-US" dirty="0" err="1" smtClean="0"/>
              <a:t>en</a:t>
            </a:r>
            <a:r>
              <a:rPr lang="en-US" dirty="0" smtClean="0"/>
              <a:t> </a:t>
            </a:r>
            <a:r>
              <a:rPr lang="en-US" dirty="0" err="1" smtClean="0"/>
              <a:t>postes</a:t>
            </a:r>
            <a:r>
              <a:rPr lang="en-US" dirty="0" smtClean="0"/>
              <a:t> de </a:t>
            </a:r>
            <a:r>
              <a:rPr lang="en-US" dirty="0" err="1" smtClean="0"/>
              <a:t>líneas</a:t>
            </a:r>
            <a:r>
              <a:rPr lang="en-US" dirty="0" smtClean="0"/>
              <a:t> de </a:t>
            </a:r>
            <a:r>
              <a:rPr lang="en-US" dirty="0" err="1" smtClean="0"/>
              <a:t>distribución</a:t>
            </a:r>
            <a:endParaRPr lang="en-US" dirty="0" smtClean="0"/>
          </a:p>
        </p:txBody>
      </p:sp>
      <p:pic>
        <p:nvPicPr>
          <p:cNvPr id="3" name="Imagen 2"/>
          <p:cNvPicPr>
            <a:picLocks noChangeAspect="1"/>
          </p:cNvPicPr>
          <p:nvPr/>
        </p:nvPicPr>
        <p:blipFill>
          <a:blip r:embed="rId3"/>
          <a:stretch>
            <a:fillRect/>
          </a:stretch>
        </p:blipFill>
        <p:spPr>
          <a:xfrm>
            <a:off x="7438030" y="655093"/>
            <a:ext cx="4380931" cy="5008728"/>
          </a:xfrm>
          <a:prstGeom prst="rect">
            <a:avLst/>
          </a:prstGeom>
        </p:spPr>
      </p:pic>
      <p:sp>
        <p:nvSpPr>
          <p:cNvPr id="4" name="Rectángulo 3"/>
          <p:cNvSpPr/>
          <p:nvPr/>
        </p:nvSpPr>
        <p:spPr>
          <a:xfrm>
            <a:off x="8395593" y="5782817"/>
            <a:ext cx="2497543" cy="369332"/>
          </a:xfrm>
          <a:prstGeom prst="rect">
            <a:avLst/>
          </a:prstGeom>
        </p:spPr>
        <p:txBody>
          <a:bodyPr wrap="none">
            <a:spAutoFit/>
          </a:bodyPr>
          <a:lstStyle/>
          <a:p>
            <a:r>
              <a:rPr lang="en-US" b="1" dirty="0" smtClean="0"/>
              <a:t>Fig. 9. Cable de 24 </a:t>
            </a:r>
            <a:r>
              <a:rPr lang="en-US" b="1" dirty="0" err="1" smtClean="0"/>
              <a:t>fibras</a:t>
            </a:r>
            <a:endParaRPr lang="en-US" b="1" dirty="0"/>
          </a:p>
        </p:txBody>
      </p:sp>
    </p:spTree>
    <p:extLst>
      <p:ext uri="{BB962C8B-B14F-4D97-AF65-F5344CB8AC3E}">
        <p14:creationId xmlns:p14="http://schemas.microsoft.com/office/powerpoint/2010/main" val="1192748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9182" y="167019"/>
            <a:ext cx="11859905" cy="2308324"/>
          </a:xfrm>
          <a:prstGeom prst="rect">
            <a:avLst/>
          </a:prstGeom>
        </p:spPr>
        <p:txBody>
          <a:bodyPr wrap="square">
            <a:spAutoFit/>
          </a:bodyPr>
          <a:lstStyle/>
          <a:p>
            <a:pPr algn="just"/>
            <a:r>
              <a:rPr lang="en-US" dirty="0" smtClean="0"/>
              <a:t>La </a:t>
            </a:r>
            <a:r>
              <a:rPr lang="en-US" dirty="0" err="1" smtClean="0"/>
              <a:t>comunicación</a:t>
            </a:r>
            <a:r>
              <a:rPr lang="en-US" dirty="0" smtClean="0"/>
              <a:t> </a:t>
            </a:r>
            <a:r>
              <a:rPr lang="en-US" dirty="0" err="1" smtClean="0"/>
              <a:t>basada</a:t>
            </a:r>
            <a:r>
              <a:rPr lang="en-US" dirty="0" smtClean="0"/>
              <a:t> </a:t>
            </a:r>
            <a:r>
              <a:rPr lang="en-US" dirty="0" err="1" smtClean="0"/>
              <a:t>en</a:t>
            </a:r>
            <a:r>
              <a:rPr lang="en-US" dirty="0" smtClean="0"/>
              <a:t> la </a:t>
            </a:r>
            <a:r>
              <a:rPr lang="en-US" dirty="0" err="1" smtClean="0"/>
              <a:t>aplicación</a:t>
            </a:r>
            <a:r>
              <a:rPr lang="en-US" dirty="0" smtClean="0"/>
              <a:t> de cables de </a:t>
            </a:r>
            <a:r>
              <a:rPr lang="en-US" dirty="0" err="1" smtClean="0"/>
              <a:t>fibra</a:t>
            </a:r>
            <a:r>
              <a:rPr lang="en-US" dirty="0" smtClean="0"/>
              <a:t> </a:t>
            </a:r>
            <a:r>
              <a:rPr lang="en-US" dirty="0" err="1" smtClean="0"/>
              <a:t>óptica</a:t>
            </a:r>
            <a:r>
              <a:rPr lang="en-US" dirty="0" smtClean="0"/>
              <a:t> </a:t>
            </a:r>
            <a:r>
              <a:rPr lang="en-US" dirty="0" err="1" smtClean="0"/>
              <a:t>tiene</a:t>
            </a:r>
            <a:r>
              <a:rPr lang="en-US" dirty="0" smtClean="0"/>
              <a:t> </a:t>
            </a:r>
            <a:r>
              <a:rPr lang="en-US" dirty="0" err="1" smtClean="0"/>
              <a:t>los</a:t>
            </a:r>
            <a:r>
              <a:rPr lang="en-US" dirty="0" smtClean="0"/>
              <a:t> </a:t>
            </a:r>
            <a:r>
              <a:rPr lang="en-US" dirty="0" err="1" smtClean="0"/>
              <a:t>siguientes</a:t>
            </a:r>
            <a:r>
              <a:rPr lang="en-US" dirty="0" smtClean="0"/>
              <a:t> pros y contras:</a:t>
            </a:r>
          </a:p>
          <a:p>
            <a:pPr algn="just"/>
            <a:r>
              <a:rPr lang="en-US" dirty="0" smtClean="0"/>
              <a:t>• </a:t>
            </a:r>
            <a:r>
              <a:rPr lang="en-US" dirty="0" err="1" smtClean="0"/>
              <a:t>Ventajas</a:t>
            </a:r>
            <a:r>
              <a:rPr lang="en-US" dirty="0" smtClean="0"/>
              <a:t>:</a:t>
            </a:r>
          </a:p>
          <a:p>
            <a:pPr algn="just"/>
            <a:r>
              <a:rPr lang="en-US" dirty="0" smtClean="0"/>
              <a:t>– Alta </a:t>
            </a:r>
            <a:r>
              <a:rPr lang="en-US" dirty="0" err="1" smtClean="0"/>
              <a:t>velocidad</a:t>
            </a:r>
            <a:r>
              <a:rPr lang="en-US" dirty="0" smtClean="0"/>
              <a:t> de </a:t>
            </a:r>
            <a:r>
              <a:rPr lang="en-US" dirty="0" err="1" smtClean="0"/>
              <a:t>transmisión</a:t>
            </a:r>
            <a:r>
              <a:rPr lang="en-US" dirty="0" smtClean="0"/>
              <a:t> de la </a:t>
            </a:r>
            <a:r>
              <a:rPr lang="en-US" dirty="0" err="1" smtClean="0"/>
              <a:t>señal</a:t>
            </a:r>
            <a:endParaRPr lang="en-US" dirty="0" smtClean="0"/>
          </a:p>
          <a:p>
            <a:pPr algn="just"/>
            <a:r>
              <a:rPr lang="en-US" dirty="0" smtClean="0"/>
              <a:t>- Alta </a:t>
            </a:r>
            <a:r>
              <a:rPr lang="en-US" dirty="0" err="1" smtClean="0"/>
              <a:t>precisión</a:t>
            </a:r>
            <a:endParaRPr lang="en-US" dirty="0" smtClean="0"/>
          </a:p>
          <a:p>
            <a:pPr algn="just"/>
            <a:r>
              <a:rPr lang="en-US" dirty="0" smtClean="0"/>
              <a:t>– Baja </a:t>
            </a:r>
            <a:r>
              <a:rPr lang="en-US" dirty="0" err="1" smtClean="0"/>
              <a:t>atenuación</a:t>
            </a:r>
            <a:r>
              <a:rPr lang="en-US" dirty="0" smtClean="0"/>
              <a:t> de la </a:t>
            </a:r>
            <a:r>
              <a:rPr lang="en-US" dirty="0" err="1" smtClean="0"/>
              <a:t>señal</a:t>
            </a:r>
            <a:endParaRPr lang="en-US" dirty="0" smtClean="0"/>
          </a:p>
          <a:p>
            <a:pPr algn="just"/>
            <a:r>
              <a:rPr lang="en-US" dirty="0" smtClean="0"/>
              <a:t>• </a:t>
            </a:r>
            <a:r>
              <a:rPr lang="en-US" dirty="0" err="1" smtClean="0"/>
              <a:t>Desventajas</a:t>
            </a:r>
            <a:r>
              <a:rPr lang="en-US" dirty="0" smtClean="0"/>
              <a:t>:</a:t>
            </a:r>
          </a:p>
          <a:p>
            <a:pPr algn="just"/>
            <a:r>
              <a:rPr lang="en-US" dirty="0" smtClean="0"/>
              <a:t>- Alto </a:t>
            </a:r>
            <a:r>
              <a:rPr lang="en-US" dirty="0" err="1" smtClean="0"/>
              <a:t>costo</a:t>
            </a:r>
            <a:endParaRPr lang="en-US" dirty="0" smtClean="0"/>
          </a:p>
          <a:p>
            <a:pPr algn="just"/>
            <a:r>
              <a:rPr lang="en-US" dirty="0" smtClean="0"/>
              <a:t>– Largo </a:t>
            </a:r>
            <a:r>
              <a:rPr lang="en-US" dirty="0" err="1" smtClean="0"/>
              <a:t>tiempo</a:t>
            </a:r>
            <a:r>
              <a:rPr lang="en-US" dirty="0" smtClean="0"/>
              <a:t> de </a:t>
            </a:r>
            <a:r>
              <a:rPr lang="en-US" dirty="0" err="1" smtClean="0"/>
              <a:t>restauración</a:t>
            </a:r>
            <a:r>
              <a:rPr lang="en-US" dirty="0" smtClean="0"/>
              <a:t> </a:t>
            </a:r>
            <a:r>
              <a:rPr lang="en-US" dirty="0" err="1" smtClean="0"/>
              <a:t>después</a:t>
            </a:r>
            <a:r>
              <a:rPr lang="en-US" dirty="0" smtClean="0"/>
              <a:t> de </a:t>
            </a:r>
            <a:r>
              <a:rPr lang="en-US" dirty="0" err="1" smtClean="0"/>
              <a:t>una</a:t>
            </a:r>
            <a:r>
              <a:rPr lang="en-US" dirty="0" smtClean="0"/>
              <a:t> </a:t>
            </a:r>
            <a:r>
              <a:rPr lang="en-US" dirty="0" err="1" smtClean="0"/>
              <a:t>falla</a:t>
            </a:r>
            <a:r>
              <a:rPr lang="en-US" dirty="0" smtClean="0"/>
              <a:t> </a:t>
            </a:r>
            <a:r>
              <a:rPr lang="en-US" dirty="0" err="1" smtClean="0"/>
              <a:t>mecánica</a:t>
            </a:r>
            <a:endParaRPr lang="en-US" dirty="0"/>
          </a:p>
        </p:txBody>
      </p:sp>
    </p:spTree>
    <p:extLst>
      <p:ext uri="{BB962C8B-B14F-4D97-AF65-F5344CB8AC3E}">
        <p14:creationId xmlns:p14="http://schemas.microsoft.com/office/powerpoint/2010/main" val="1754506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068" y="333827"/>
            <a:ext cx="11600597" cy="6186309"/>
          </a:xfrm>
          <a:prstGeom prst="rect">
            <a:avLst/>
          </a:prstGeom>
        </p:spPr>
        <p:txBody>
          <a:bodyPr wrap="square">
            <a:spAutoFit/>
          </a:bodyPr>
          <a:lstStyle/>
          <a:p>
            <a:pPr algn="ctr"/>
            <a:r>
              <a:rPr lang="en-US" b="1" dirty="0" err="1" smtClean="0"/>
              <a:t>Cuestionario</a:t>
            </a:r>
            <a:r>
              <a:rPr lang="en-US" b="1" dirty="0" smtClean="0"/>
              <a:t> de la </a:t>
            </a:r>
            <a:r>
              <a:rPr lang="en-US" b="1" dirty="0" err="1" smtClean="0"/>
              <a:t>sección</a:t>
            </a:r>
            <a:r>
              <a:rPr lang="en-US" b="1" dirty="0" smtClean="0"/>
              <a:t> 1</a:t>
            </a:r>
          </a:p>
          <a:p>
            <a:pPr algn="just"/>
            <a:r>
              <a:rPr lang="en-US" b="1" dirty="0" smtClean="0"/>
              <a:t>1. ¿</a:t>
            </a:r>
            <a:r>
              <a:rPr lang="en-US" b="1" dirty="0" err="1" smtClean="0"/>
              <a:t>Cuál</a:t>
            </a:r>
            <a:r>
              <a:rPr lang="en-US" b="1" dirty="0" smtClean="0"/>
              <a:t> de </a:t>
            </a:r>
            <a:r>
              <a:rPr lang="en-US" b="1" dirty="0" err="1" smtClean="0"/>
              <a:t>los</a:t>
            </a:r>
            <a:r>
              <a:rPr lang="en-US" b="1" dirty="0" smtClean="0"/>
              <a:t> </a:t>
            </a:r>
            <a:r>
              <a:rPr lang="en-US" b="1" dirty="0" err="1" smtClean="0"/>
              <a:t>siguientes</a:t>
            </a:r>
            <a:r>
              <a:rPr lang="en-US" b="1" dirty="0" smtClean="0"/>
              <a:t> no </a:t>
            </a:r>
            <a:r>
              <a:rPr lang="en-US" b="1" dirty="0" err="1" smtClean="0"/>
              <a:t>es</a:t>
            </a:r>
            <a:r>
              <a:rPr lang="en-US" b="1" dirty="0" smtClean="0"/>
              <a:t> un </a:t>
            </a:r>
            <a:r>
              <a:rPr lang="en-US" b="1" dirty="0" err="1" smtClean="0"/>
              <a:t>criterio</a:t>
            </a:r>
            <a:r>
              <a:rPr lang="en-US" b="1" dirty="0" smtClean="0"/>
              <a:t> que </a:t>
            </a:r>
            <a:r>
              <a:rPr lang="en-US" b="1" dirty="0" err="1" smtClean="0"/>
              <a:t>deben</a:t>
            </a:r>
            <a:r>
              <a:rPr lang="en-US" b="1" dirty="0" smtClean="0"/>
              <a:t> </a:t>
            </a:r>
            <a:r>
              <a:rPr lang="en-US" b="1" dirty="0" err="1" smtClean="0"/>
              <a:t>cumplir</a:t>
            </a:r>
            <a:r>
              <a:rPr lang="en-US" b="1" dirty="0" smtClean="0"/>
              <a:t> </a:t>
            </a:r>
            <a:r>
              <a:rPr lang="en-US" b="1" dirty="0" err="1" smtClean="0"/>
              <a:t>los</a:t>
            </a:r>
            <a:r>
              <a:rPr lang="en-US" b="1" dirty="0" smtClean="0"/>
              <a:t> </a:t>
            </a:r>
            <a:r>
              <a:rPr lang="en-US" b="1" dirty="0" err="1" smtClean="0"/>
              <a:t>sistemas</a:t>
            </a:r>
            <a:r>
              <a:rPr lang="en-US" b="1" dirty="0" smtClean="0"/>
              <a:t> de </a:t>
            </a:r>
            <a:r>
              <a:rPr lang="en-US" b="1" dirty="0" err="1" smtClean="0"/>
              <a:t>protección</a:t>
            </a:r>
            <a:r>
              <a:rPr lang="en-US" b="1" dirty="0" smtClean="0"/>
              <a:t> de </a:t>
            </a:r>
            <a:r>
              <a:rPr lang="en-US" b="1" dirty="0" err="1" smtClean="0"/>
              <a:t>relés</a:t>
            </a:r>
            <a:r>
              <a:rPr lang="en-US" b="1" dirty="0" smtClean="0"/>
              <a:t>?</a:t>
            </a:r>
          </a:p>
          <a:p>
            <a:pPr algn="just"/>
            <a:r>
              <a:rPr lang="en-US" dirty="0" smtClean="0"/>
              <a:t>a) </a:t>
            </a:r>
            <a:r>
              <a:rPr lang="en-US" dirty="0" err="1" smtClean="0"/>
              <a:t>Sensibilidad</a:t>
            </a:r>
            <a:endParaRPr lang="en-US" dirty="0" smtClean="0"/>
          </a:p>
          <a:p>
            <a:pPr algn="just"/>
            <a:r>
              <a:rPr lang="en-US" dirty="0" smtClean="0"/>
              <a:t>b) </a:t>
            </a:r>
            <a:r>
              <a:rPr lang="en-US" dirty="0" err="1" smtClean="0"/>
              <a:t>Selectividad</a:t>
            </a:r>
            <a:endParaRPr lang="en-US" dirty="0" smtClean="0"/>
          </a:p>
          <a:p>
            <a:pPr algn="just"/>
            <a:r>
              <a:rPr lang="en-US" dirty="0" smtClean="0"/>
              <a:t>c) </a:t>
            </a:r>
            <a:r>
              <a:rPr lang="en-US" dirty="0" err="1" smtClean="0"/>
              <a:t>Confiabilidad</a:t>
            </a:r>
            <a:endParaRPr lang="en-US" dirty="0" smtClean="0"/>
          </a:p>
          <a:p>
            <a:pPr algn="just"/>
            <a:r>
              <a:rPr lang="en-US" dirty="0" smtClean="0"/>
              <a:t>d) </a:t>
            </a:r>
            <a:r>
              <a:rPr lang="en-US" dirty="0" err="1" smtClean="0"/>
              <a:t>Flexibilidad</a:t>
            </a:r>
            <a:endParaRPr lang="en-US" dirty="0" smtClean="0"/>
          </a:p>
          <a:p>
            <a:pPr algn="just"/>
            <a:r>
              <a:rPr lang="en-US" b="1" dirty="0" smtClean="0"/>
              <a:t>2. ¿</a:t>
            </a:r>
            <a:r>
              <a:rPr lang="en-US" b="1" dirty="0" err="1" smtClean="0"/>
              <a:t>Cuál</a:t>
            </a:r>
            <a:r>
              <a:rPr lang="en-US" b="1" dirty="0" smtClean="0"/>
              <a:t> de </a:t>
            </a:r>
            <a:r>
              <a:rPr lang="en-US" b="1" dirty="0" err="1" smtClean="0"/>
              <a:t>los</a:t>
            </a:r>
            <a:r>
              <a:rPr lang="en-US" b="1" dirty="0" smtClean="0"/>
              <a:t> </a:t>
            </a:r>
            <a:r>
              <a:rPr lang="en-US" b="1" dirty="0" err="1" smtClean="0"/>
              <a:t>siguientes</a:t>
            </a:r>
            <a:r>
              <a:rPr lang="en-US" b="1" dirty="0" smtClean="0"/>
              <a:t> </a:t>
            </a:r>
            <a:r>
              <a:rPr lang="en-US" b="1" dirty="0" err="1" smtClean="0"/>
              <a:t>tipos</a:t>
            </a:r>
            <a:r>
              <a:rPr lang="en-US" b="1" dirty="0" smtClean="0"/>
              <a:t> de </a:t>
            </a:r>
            <a:r>
              <a:rPr lang="en-US" b="1" dirty="0" err="1" smtClean="0"/>
              <a:t>instalación</a:t>
            </a:r>
            <a:r>
              <a:rPr lang="en-US" b="1" dirty="0" smtClean="0"/>
              <a:t> de </a:t>
            </a:r>
            <a:r>
              <a:rPr lang="en-US" b="1" dirty="0" err="1" smtClean="0"/>
              <a:t>equipos</a:t>
            </a:r>
            <a:r>
              <a:rPr lang="en-US" b="1" dirty="0" smtClean="0"/>
              <a:t> de </a:t>
            </a:r>
            <a:r>
              <a:rPr lang="en-US" b="1" dirty="0" err="1" smtClean="0"/>
              <a:t>relé</a:t>
            </a:r>
            <a:r>
              <a:rPr lang="en-US" b="1" dirty="0" smtClean="0"/>
              <a:t> </a:t>
            </a:r>
            <a:r>
              <a:rPr lang="en-US" b="1" dirty="0" err="1" smtClean="0"/>
              <a:t>es</a:t>
            </a:r>
            <a:r>
              <a:rPr lang="en-US" b="1" dirty="0" smtClean="0"/>
              <a:t> </a:t>
            </a:r>
            <a:r>
              <a:rPr lang="en-US" b="1" dirty="0" err="1" smtClean="0"/>
              <a:t>incorrecto</a:t>
            </a:r>
            <a:r>
              <a:rPr lang="en-US" b="1" dirty="0" smtClean="0"/>
              <a:t>?</a:t>
            </a:r>
          </a:p>
          <a:p>
            <a:pPr algn="just"/>
            <a:r>
              <a:rPr lang="en-US" dirty="0" smtClean="0"/>
              <a:t>a) </a:t>
            </a:r>
            <a:r>
              <a:rPr lang="en-US" dirty="0" err="1" smtClean="0"/>
              <a:t>Relé</a:t>
            </a:r>
            <a:r>
              <a:rPr lang="en-US" dirty="0" smtClean="0"/>
              <a:t> </a:t>
            </a:r>
            <a:r>
              <a:rPr lang="en-US" dirty="0" err="1" smtClean="0"/>
              <a:t>electromecánico</a:t>
            </a:r>
            <a:r>
              <a:rPr lang="en-US" dirty="0" smtClean="0"/>
              <a:t> </a:t>
            </a:r>
            <a:r>
              <a:rPr lang="en-US" dirty="0" err="1" smtClean="0"/>
              <a:t>instalado</a:t>
            </a:r>
            <a:r>
              <a:rPr lang="en-US" dirty="0" smtClean="0"/>
              <a:t> </a:t>
            </a:r>
            <a:r>
              <a:rPr lang="en-US" dirty="0" err="1" smtClean="0"/>
              <a:t>en</a:t>
            </a:r>
            <a:r>
              <a:rPr lang="en-US" dirty="0" smtClean="0"/>
              <a:t> un rack de </a:t>
            </a:r>
            <a:r>
              <a:rPr lang="en-US" dirty="0" err="1" smtClean="0"/>
              <a:t>relés</a:t>
            </a:r>
            <a:endParaRPr lang="en-US" dirty="0" smtClean="0"/>
          </a:p>
          <a:p>
            <a:pPr algn="just"/>
            <a:r>
              <a:rPr lang="en-US" dirty="0" smtClean="0"/>
              <a:t>b) </a:t>
            </a:r>
            <a:r>
              <a:rPr lang="en-US" dirty="0" err="1" smtClean="0"/>
              <a:t>Relé</a:t>
            </a:r>
            <a:r>
              <a:rPr lang="en-US" dirty="0" smtClean="0"/>
              <a:t> de </a:t>
            </a:r>
            <a:r>
              <a:rPr lang="en-US" dirty="0" err="1" smtClean="0"/>
              <a:t>microprocesador</a:t>
            </a:r>
            <a:r>
              <a:rPr lang="en-US" dirty="0" smtClean="0"/>
              <a:t> </a:t>
            </a:r>
            <a:r>
              <a:rPr lang="en-US" dirty="0" err="1" smtClean="0"/>
              <a:t>instalado</a:t>
            </a:r>
            <a:r>
              <a:rPr lang="en-US" dirty="0" smtClean="0"/>
              <a:t> </a:t>
            </a:r>
            <a:r>
              <a:rPr lang="en-US" dirty="0" err="1" smtClean="0"/>
              <a:t>en</a:t>
            </a:r>
            <a:r>
              <a:rPr lang="en-US" dirty="0" smtClean="0"/>
              <a:t> un panel de </a:t>
            </a:r>
            <a:r>
              <a:rPr lang="en-US" dirty="0" err="1" smtClean="0"/>
              <a:t>relés</a:t>
            </a:r>
            <a:endParaRPr lang="en-US" dirty="0" smtClean="0"/>
          </a:p>
          <a:p>
            <a:pPr algn="just"/>
            <a:r>
              <a:rPr lang="en-US" dirty="0" smtClean="0"/>
              <a:t>c) </a:t>
            </a:r>
            <a:r>
              <a:rPr lang="en-US" dirty="0" err="1" smtClean="0"/>
              <a:t>Relé</a:t>
            </a:r>
            <a:r>
              <a:rPr lang="en-US" dirty="0" smtClean="0"/>
              <a:t> de </a:t>
            </a:r>
            <a:r>
              <a:rPr lang="en-US" dirty="0" err="1" smtClean="0"/>
              <a:t>microprocesador</a:t>
            </a:r>
            <a:r>
              <a:rPr lang="en-US" dirty="0" smtClean="0"/>
              <a:t> </a:t>
            </a:r>
            <a:r>
              <a:rPr lang="en-US" dirty="0" err="1" smtClean="0"/>
              <a:t>instalado</a:t>
            </a:r>
            <a:r>
              <a:rPr lang="en-US" dirty="0" smtClean="0"/>
              <a:t> </a:t>
            </a:r>
            <a:r>
              <a:rPr lang="en-US" dirty="0" err="1" smtClean="0"/>
              <a:t>en</a:t>
            </a:r>
            <a:r>
              <a:rPr lang="en-US" dirty="0" smtClean="0"/>
              <a:t> un rack de </a:t>
            </a:r>
            <a:r>
              <a:rPr lang="en-US" dirty="0" err="1" smtClean="0"/>
              <a:t>relés</a:t>
            </a:r>
            <a:endParaRPr lang="en-US" dirty="0" smtClean="0"/>
          </a:p>
          <a:p>
            <a:pPr algn="just"/>
            <a:r>
              <a:rPr lang="en-US" dirty="0" smtClean="0"/>
              <a:t>d) </a:t>
            </a:r>
            <a:r>
              <a:rPr lang="en-US" dirty="0" err="1" smtClean="0"/>
              <a:t>Ninguno</a:t>
            </a:r>
            <a:r>
              <a:rPr lang="en-US" dirty="0" smtClean="0"/>
              <a:t> de </a:t>
            </a:r>
            <a:r>
              <a:rPr lang="en-US" dirty="0" err="1" smtClean="0"/>
              <a:t>ellos</a:t>
            </a:r>
            <a:endParaRPr lang="en-US" dirty="0" smtClean="0"/>
          </a:p>
          <a:p>
            <a:pPr algn="just"/>
            <a:r>
              <a:rPr lang="en-US" b="1" dirty="0" smtClean="0"/>
              <a:t>3. De </a:t>
            </a:r>
            <a:r>
              <a:rPr lang="en-US" b="1" dirty="0" err="1" smtClean="0"/>
              <a:t>los</a:t>
            </a:r>
            <a:r>
              <a:rPr lang="en-US" b="1" dirty="0" smtClean="0"/>
              <a:t> </a:t>
            </a:r>
            <a:r>
              <a:rPr lang="en-US" b="1" dirty="0" err="1" smtClean="0"/>
              <a:t>interruptores</a:t>
            </a:r>
            <a:r>
              <a:rPr lang="en-US" b="1" dirty="0" smtClean="0"/>
              <a:t> </a:t>
            </a:r>
            <a:r>
              <a:rPr lang="en-US" b="1" dirty="0" err="1" smtClean="0"/>
              <a:t>automáticos</a:t>
            </a:r>
            <a:r>
              <a:rPr lang="en-US" b="1" dirty="0" smtClean="0"/>
              <a:t> que se </a:t>
            </a:r>
            <a:r>
              <a:rPr lang="en-US" b="1" dirty="0" err="1" smtClean="0"/>
              <a:t>muestran</a:t>
            </a:r>
            <a:r>
              <a:rPr lang="en-US" b="1" dirty="0" smtClean="0"/>
              <a:t> </a:t>
            </a:r>
            <a:r>
              <a:rPr lang="en-US" b="1" dirty="0" err="1" smtClean="0"/>
              <a:t>en</a:t>
            </a:r>
            <a:r>
              <a:rPr lang="en-US" b="1" dirty="0" smtClean="0"/>
              <a:t> la Fig. 3, ¿</a:t>
            </a:r>
            <a:r>
              <a:rPr lang="en-US" b="1" dirty="0" err="1" smtClean="0"/>
              <a:t>cuál</a:t>
            </a:r>
            <a:r>
              <a:rPr lang="en-US" b="1" dirty="0" smtClean="0"/>
              <a:t> </a:t>
            </a:r>
            <a:r>
              <a:rPr lang="en-US" b="1" dirty="0" err="1" smtClean="0"/>
              <a:t>debe</a:t>
            </a:r>
            <a:r>
              <a:rPr lang="en-US" b="1" dirty="0" smtClean="0"/>
              <a:t> </a:t>
            </a:r>
            <a:r>
              <a:rPr lang="en-US" b="1" dirty="0" err="1" smtClean="0"/>
              <a:t>dispararse</a:t>
            </a:r>
            <a:r>
              <a:rPr lang="en-US" b="1" dirty="0" smtClean="0"/>
              <a:t> </a:t>
            </a:r>
            <a:r>
              <a:rPr lang="en-US" b="1" dirty="0" err="1" smtClean="0"/>
              <a:t>instantáneamente</a:t>
            </a:r>
            <a:r>
              <a:rPr lang="en-US" b="1" dirty="0" smtClean="0"/>
              <a:t> </a:t>
            </a:r>
            <a:r>
              <a:rPr lang="en-US" b="1" dirty="0" err="1" smtClean="0"/>
              <a:t>por</a:t>
            </a:r>
            <a:r>
              <a:rPr lang="en-US" b="1" dirty="0" smtClean="0"/>
              <a:t> la </a:t>
            </a:r>
            <a:r>
              <a:rPr lang="en-US" b="1" dirty="0" err="1" smtClean="0"/>
              <a:t>protección</a:t>
            </a:r>
            <a:r>
              <a:rPr lang="en-US" b="1" dirty="0" smtClean="0"/>
              <a:t> de </a:t>
            </a:r>
            <a:r>
              <a:rPr lang="en-US" b="1" dirty="0" err="1" smtClean="0"/>
              <a:t>sobrecorriente</a:t>
            </a:r>
            <a:r>
              <a:rPr lang="en-US" b="1" dirty="0" smtClean="0"/>
              <a:t> </a:t>
            </a:r>
            <a:r>
              <a:rPr lang="en-US" b="1" dirty="0" err="1" smtClean="0"/>
              <a:t>direccional</a:t>
            </a:r>
            <a:r>
              <a:rPr lang="en-US" b="1" dirty="0" smtClean="0"/>
              <a:t> </a:t>
            </a:r>
            <a:r>
              <a:rPr lang="en-US" b="1" dirty="0" err="1" smtClean="0"/>
              <a:t>por</a:t>
            </a:r>
            <a:r>
              <a:rPr lang="en-US" b="1" dirty="0" smtClean="0"/>
              <a:t> </a:t>
            </a:r>
            <a:r>
              <a:rPr lang="en-US" b="1" dirty="0" err="1" smtClean="0"/>
              <a:t>falla</a:t>
            </a:r>
            <a:r>
              <a:rPr lang="en-US" b="1" dirty="0" smtClean="0"/>
              <a:t> </a:t>
            </a:r>
            <a:r>
              <a:rPr lang="en-US" b="1" dirty="0" err="1" smtClean="0"/>
              <a:t>en</a:t>
            </a:r>
            <a:r>
              <a:rPr lang="en-US" b="1" dirty="0" smtClean="0"/>
              <a:t> la </a:t>
            </a:r>
            <a:r>
              <a:rPr lang="en-US" b="1" dirty="0" err="1" smtClean="0"/>
              <a:t>ubicación</a:t>
            </a:r>
            <a:r>
              <a:rPr lang="en-US" b="1" dirty="0" smtClean="0"/>
              <a:t> SC-2?</a:t>
            </a:r>
          </a:p>
          <a:p>
            <a:pPr algn="just"/>
            <a:r>
              <a:rPr lang="en-US" dirty="0" smtClean="0"/>
              <a:t>a) A1</a:t>
            </a:r>
          </a:p>
          <a:p>
            <a:pPr algn="just"/>
            <a:r>
              <a:rPr lang="en-US" dirty="0" smtClean="0"/>
              <a:t>b) B1</a:t>
            </a:r>
          </a:p>
          <a:p>
            <a:pPr algn="just"/>
            <a:r>
              <a:rPr lang="en-US" dirty="0" smtClean="0"/>
              <a:t>c) B2</a:t>
            </a:r>
          </a:p>
          <a:p>
            <a:pPr algn="just"/>
            <a:r>
              <a:rPr lang="en-US" dirty="0" smtClean="0"/>
              <a:t>d) </a:t>
            </a:r>
            <a:r>
              <a:rPr lang="en-US" dirty="0" err="1" smtClean="0"/>
              <a:t>Todos</a:t>
            </a:r>
            <a:r>
              <a:rPr lang="en-US" dirty="0" smtClean="0"/>
              <a:t> </a:t>
            </a:r>
            <a:r>
              <a:rPr lang="en-US" dirty="0" err="1" smtClean="0"/>
              <a:t>ellos</a:t>
            </a:r>
            <a:endParaRPr lang="en-US" dirty="0" smtClean="0"/>
          </a:p>
          <a:p>
            <a:pPr algn="just"/>
            <a:r>
              <a:rPr lang="en-US" b="1" dirty="0" smtClean="0"/>
              <a:t>4. </a:t>
            </a:r>
            <a:r>
              <a:rPr lang="en-US" b="1" dirty="0" err="1" smtClean="0"/>
              <a:t>Verdadero</a:t>
            </a:r>
            <a:r>
              <a:rPr lang="en-US" b="1" dirty="0" smtClean="0"/>
              <a:t> o </a:t>
            </a:r>
            <a:r>
              <a:rPr lang="en-US" b="1" dirty="0" err="1" smtClean="0"/>
              <a:t>falso</a:t>
            </a:r>
            <a:r>
              <a:rPr lang="en-US" b="1" dirty="0" smtClean="0"/>
              <a:t>: para el </a:t>
            </a:r>
            <a:r>
              <a:rPr lang="en-US" b="1" dirty="0" err="1" smtClean="0"/>
              <a:t>sistema</a:t>
            </a:r>
            <a:r>
              <a:rPr lang="en-US" b="1" dirty="0" smtClean="0"/>
              <a:t> que se </a:t>
            </a:r>
            <a:r>
              <a:rPr lang="en-US" b="1" dirty="0" err="1" smtClean="0"/>
              <a:t>muestra</a:t>
            </a:r>
            <a:r>
              <a:rPr lang="en-US" b="1" dirty="0" smtClean="0"/>
              <a:t> </a:t>
            </a:r>
            <a:r>
              <a:rPr lang="en-US" b="1" dirty="0" err="1" smtClean="0"/>
              <a:t>en</a:t>
            </a:r>
            <a:r>
              <a:rPr lang="en-US" b="1" dirty="0" smtClean="0"/>
              <a:t> la Fig. 3, se </a:t>
            </a:r>
            <a:r>
              <a:rPr lang="en-US" b="1" dirty="0" err="1" smtClean="0"/>
              <a:t>debe</a:t>
            </a:r>
            <a:r>
              <a:rPr lang="en-US" b="1" dirty="0" smtClean="0"/>
              <a:t> </a:t>
            </a:r>
            <a:r>
              <a:rPr lang="en-US" b="1" dirty="0" err="1" smtClean="0"/>
              <a:t>usar</a:t>
            </a:r>
            <a:r>
              <a:rPr lang="en-US" b="1" dirty="0" smtClean="0"/>
              <a:t> </a:t>
            </a:r>
            <a:r>
              <a:rPr lang="en-US" b="1" dirty="0" err="1" smtClean="0"/>
              <a:t>una</a:t>
            </a:r>
            <a:r>
              <a:rPr lang="en-US" b="1" dirty="0" smtClean="0"/>
              <a:t> </a:t>
            </a:r>
            <a:r>
              <a:rPr lang="en-US" b="1" dirty="0" err="1" smtClean="0"/>
              <a:t>protección</a:t>
            </a:r>
            <a:r>
              <a:rPr lang="en-US" b="1" dirty="0" smtClean="0"/>
              <a:t> de </a:t>
            </a:r>
            <a:r>
              <a:rPr lang="en-US" b="1" dirty="0" err="1" smtClean="0"/>
              <a:t>sobrecorriente</a:t>
            </a:r>
            <a:r>
              <a:rPr lang="en-US" b="1" dirty="0" smtClean="0"/>
              <a:t> </a:t>
            </a:r>
            <a:r>
              <a:rPr lang="en-US" b="1" dirty="0" err="1" smtClean="0"/>
              <a:t>direccional</a:t>
            </a:r>
            <a:r>
              <a:rPr lang="en-US" b="1" dirty="0" smtClean="0"/>
              <a:t> para </a:t>
            </a:r>
            <a:r>
              <a:rPr lang="en-US" b="1" dirty="0" err="1" smtClean="0"/>
              <a:t>evitar</a:t>
            </a:r>
            <a:r>
              <a:rPr lang="en-US" b="1" dirty="0" smtClean="0"/>
              <a:t> que un </a:t>
            </a:r>
            <a:r>
              <a:rPr lang="en-US" b="1" dirty="0" err="1" smtClean="0"/>
              <a:t>interruptor</a:t>
            </a:r>
            <a:r>
              <a:rPr lang="en-US" b="1" dirty="0" smtClean="0"/>
              <a:t> B2 se </a:t>
            </a:r>
            <a:r>
              <a:rPr lang="en-US" b="1" dirty="0" err="1" smtClean="0"/>
              <a:t>dispare</a:t>
            </a:r>
            <a:r>
              <a:rPr lang="en-US" b="1" dirty="0" smtClean="0"/>
              <a:t> </a:t>
            </a:r>
            <a:r>
              <a:rPr lang="en-US" b="1" dirty="0" err="1" smtClean="0"/>
              <a:t>por</a:t>
            </a:r>
            <a:r>
              <a:rPr lang="en-US" b="1" dirty="0" smtClean="0"/>
              <a:t> la </a:t>
            </a:r>
            <a:r>
              <a:rPr lang="en-US" b="1" dirty="0" err="1" smtClean="0"/>
              <a:t>falla</a:t>
            </a:r>
            <a:r>
              <a:rPr lang="en-US" b="1" dirty="0" smtClean="0"/>
              <a:t> </a:t>
            </a:r>
            <a:r>
              <a:rPr lang="en-US" b="1" dirty="0" err="1" smtClean="0"/>
              <a:t>en</a:t>
            </a:r>
            <a:r>
              <a:rPr lang="en-US" b="1" dirty="0" smtClean="0"/>
              <a:t> la </a:t>
            </a:r>
            <a:r>
              <a:rPr lang="en-US" b="1" dirty="0" err="1" smtClean="0"/>
              <a:t>ubicación</a:t>
            </a:r>
            <a:r>
              <a:rPr lang="en-US" b="1" dirty="0" smtClean="0"/>
              <a:t> SC-1.</a:t>
            </a:r>
          </a:p>
          <a:p>
            <a:pPr algn="just"/>
            <a:r>
              <a:rPr lang="en-US" dirty="0" smtClean="0"/>
              <a:t>a) </a:t>
            </a:r>
            <a:r>
              <a:rPr lang="en-US" dirty="0" err="1" smtClean="0"/>
              <a:t>Verdad</a:t>
            </a:r>
            <a:endParaRPr lang="en-US" dirty="0" smtClean="0"/>
          </a:p>
          <a:p>
            <a:pPr algn="just"/>
            <a:r>
              <a:rPr lang="en-US" dirty="0" smtClean="0"/>
              <a:t>b) </a:t>
            </a:r>
            <a:r>
              <a:rPr lang="en-US" dirty="0" err="1" smtClean="0"/>
              <a:t>Falso</a:t>
            </a:r>
            <a:endParaRPr lang="en-US" dirty="0" smtClean="0"/>
          </a:p>
          <a:p>
            <a:pPr algn="just"/>
            <a:endParaRPr lang="en-US" dirty="0"/>
          </a:p>
        </p:txBody>
      </p:sp>
    </p:spTree>
    <p:extLst>
      <p:ext uri="{BB962C8B-B14F-4D97-AF65-F5344CB8AC3E}">
        <p14:creationId xmlns:p14="http://schemas.microsoft.com/office/powerpoint/2010/main" val="4286397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068" y="333827"/>
            <a:ext cx="11600597" cy="5078313"/>
          </a:xfrm>
          <a:prstGeom prst="rect">
            <a:avLst/>
          </a:prstGeom>
        </p:spPr>
        <p:txBody>
          <a:bodyPr wrap="square">
            <a:spAutoFit/>
          </a:bodyPr>
          <a:lstStyle/>
          <a:p>
            <a:pPr algn="just"/>
            <a:r>
              <a:rPr lang="en-US" b="1" dirty="0" smtClean="0"/>
              <a:t>5. ¿</a:t>
            </a:r>
            <a:r>
              <a:rPr lang="en-US" b="1" dirty="0" err="1" smtClean="0"/>
              <a:t>Qué</a:t>
            </a:r>
            <a:r>
              <a:rPr lang="en-US" b="1" dirty="0" smtClean="0"/>
              <a:t> </a:t>
            </a:r>
            <a:r>
              <a:rPr lang="en-US" b="1" dirty="0" err="1" smtClean="0"/>
              <a:t>tipo</a:t>
            </a:r>
            <a:r>
              <a:rPr lang="en-US" b="1" dirty="0" smtClean="0"/>
              <a:t> de </a:t>
            </a:r>
            <a:r>
              <a:rPr lang="en-US" b="1" dirty="0" err="1" smtClean="0"/>
              <a:t>protección</a:t>
            </a:r>
            <a:r>
              <a:rPr lang="en-US" b="1" dirty="0" smtClean="0"/>
              <a:t> de </a:t>
            </a:r>
            <a:r>
              <a:rPr lang="en-US" b="1" dirty="0" err="1" smtClean="0"/>
              <a:t>línea</a:t>
            </a:r>
            <a:r>
              <a:rPr lang="en-US" b="1" dirty="0" smtClean="0"/>
              <a:t> </a:t>
            </a:r>
            <a:r>
              <a:rPr lang="en-US" b="1" dirty="0" err="1" smtClean="0"/>
              <a:t>requiere</a:t>
            </a:r>
            <a:r>
              <a:rPr lang="en-US" b="1" dirty="0" smtClean="0"/>
              <a:t> </a:t>
            </a:r>
            <a:r>
              <a:rPr lang="en-US" b="1" dirty="0" err="1" smtClean="0"/>
              <a:t>comunicación</a:t>
            </a:r>
            <a:r>
              <a:rPr lang="en-US" b="1" dirty="0" smtClean="0"/>
              <a:t> entre </a:t>
            </a:r>
            <a:r>
              <a:rPr lang="en-US" b="1" dirty="0" err="1" smtClean="0"/>
              <a:t>los</a:t>
            </a:r>
            <a:r>
              <a:rPr lang="en-US" b="1" dirty="0" smtClean="0"/>
              <a:t> </a:t>
            </a:r>
            <a:r>
              <a:rPr lang="en-US" b="1" dirty="0" err="1" smtClean="0"/>
              <a:t>extremos</a:t>
            </a:r>
            <a:r>
              <a:rPr lang="en-US" b="1" dirty="0" smtClean="0"/>
              <a:t> de la </a:t>
            </a:r>
            <a:r>
              <a:rPr lang="en-US" b="1" dirty="0" err="1" smtClean="0"/>
              <a:t>línea</a:t>
            </a:r>
            <a:r>
              <a:rPr lang="en-US" b="1" dirty="0" smtClean="0"/>
              <a:t>?</a:t>
            </a:r>
          </a:p>
          <a:p>
            <a:pPr algn="just"/>
            <a:r>
              <a:rPr lang="en-US" dirty="0" smtClean="0"/>
              <a:t>a) </a:t>
            </a:r>
            <a:r>
              <a:rPr lang="en-US" dirty="0" err="1" smtClean="0"/>
              <a:t>Sobrecorrienteb</a:t>
            </a:r>
            <a:r>
              <a:rPr lang="en-US" dirty="0" smtClean="0"/>
              <a:t>) </a:t>
            </a:r>
            <a:r>
              <a:rPr lang="en-US" dirty="0" err="1" smtClean="0"/>
              <a:t>Distancia</a:t>
            </a:r>
            <a:endParaRPr lang="en-US" dirty="0" smtClean="0"/>
          </a:p>
          <a:p>
            <a:pPr algn="just"/>
            <a:r>
              <a:rPr lang="en-US" dirty="0" smtClean="0"/>
              <a:t>c) </a:t>
            </a:r>
            <a:r>
              <a:rPr lang="en-US" dirty="0" err="1" smtClean="0"/>
              <a:t>Diferencial</a:t>
            </a:r>
            <a:endParaRPr lang="en-US" dirty="0" smtClean="0"/>
          </a:p>
          <a:p>
            <a:pPr algn="just"/>
            <a:r>
              <a:rPr lang="en-US" dirty="0" smtClean="0"/>
              <a:t>d) </a:t>
            </a:r>
            <a:r>
              <a:rPr lang="en-US" dirty="0" err="1" smtClean="0"/>
              <a:t>Ninguno</a:t>
            </a:r>
            <a:r>
              <a:rPr lang="en-US" dirty="0" smtClean="0"/>
              <a:t> de </a:t>
            </a:r>
            <a:r>
              <a:rPr lang="en-US" dirty="0" err="1" smtClean="0"/>
              <a:t>ellos</a:t>
            </a:r>
            <a:endParaRPr lang="en-US" dirty="0" smtClean="0"/>
          </a:p>
          <a:p>
            <a:pPr algn="just"/>
            <a:r>
              <a:rPr lang="en-US" b="1" dirty="0" smtClean="0"/>
              <a:t>6. Para el </a:t>
            </a:r>
            <a:r>
              <a:rPr lang="en-US" b="1" dirty="0" err="1" smtClean="0"/>
              <a:t>sistema</a:t>
            </a:r>
            <a:r>
              <a:rPr lang="en-US" b="1" dirty="0" smtClean="0"/>
              <a:t> de </a:t>
            </a:r>
            <a:r>
              <a:rPr lang="en-US" b="1" dirty="0" err="1" smtClean="0"/>
              <a:t>potencia</a:t>
            </a:r>
            <a:r>
              <a:rPr lang="en-US" b="1" dirty="0" smtClean="0"/>
              <a:t> que se </a:t>
            </a:r>
            <a:r>
              <a:rPr lang="en-US" b="1" dirty="0" err="1" smtClean="0"/>
              <a:t>muestra</a:t>
            </a:r>
            <a:r>
              <a:rPr lang="en-US" b="1" dirty="0" smtClean="0"/>
              <a:t> </a:t>
            </a:r>
            <a:r>
              <a:rPr lang="en-US" b="1" dirty="0" err="1" smtClean="0"/>
              <a:t>en</a:t>
            </a:r>
            <a:r>
              <a:rPr lang="en-US" b="1" dirty="0" smtClean="0"/>
              <a:t> la Fig. 6, ¿la </a:t>
            </a:r>
            <a:r>
              <a:rPr lang="en-US" b="1" dirty="0" err="1" smtClean="0"/>
              <a:t>falla</a:t>
            </a:r>
            <a:r>
              <a:rPr lang="en-US" b="1" dirty="0" smtClean="0"/>
              <a:t> de </a:t>
            </a:r>
            <a:r>
              <a:rPr lang="en-US" b="1" dirty="0" err="1" smtClean="0"/>
              <a:t>qué</a:t>
            </a:r>
            <a:r>
              <a:rPr lang="en-US" b="1" dirty="0" smtClean="0"/>
              <a:t> </a:t>
            </a:r>
            <a:r>
              <a:rPr lang="en-US" b="1" dirty="0" err="1" smtClean="0"/>
              <a:t>interruptor</a:t>
            </a:r>
            <a:r>
              <a:rPr lang="en-US" b="1" dirty="0" smtClean="0"/>
              <a:t> </a:t>
            </a:r>
            <a:r>
              <a:rPr lang="en-US" b="1" dirty="0" err="1" smtClean="0"/>
              <a:t>hará</a:t>
            </a:r>
            <a:r>
              <a:rPr lang="en-US" b="1" dirty="0" smtClean="0"/>
              <a:t> que se </a:t>
            </a:r>
            <a:r>
              <a:rPr lang="en-US" b="1" dirty="0" err="1" smtClean="0"/>
              <a:t>dispare</a:t>
            </a:r>
            <a:r>
              <a:rPr lang="en-US" b="1" dirty="0" smtClean="0"/>
              <a:t> el </a:t>
            </a:r>
            <a:r>
              <a:rPr lang="en-US" b="1" dirty="0" err="1" smtClean="0"/>
              <a:t>interruptor</a:t>
            </a:r>
            <a:r>
              <a:rPr lang="en-US" b="1" dirty="0" smtClean="0"/>
              <a:t> 5?</a:t>
            </a:r>
          </a:p>
          <a:p>
            <a:pPr algn="just"/>
            <a:r>
              <a:rPr lang="en-US" dirty="0" smtClean="0"/>
              <a:t>a) 1</a:t>
            </a:r>
          </a:p>
          <a:p>
            <a:pPr algn="just"/>
            <a:r>
              <a:rPr lang="en-US" dirty="0" smtClean="0"/>
              <a:t>b) 2</a:t>
            </a:r>
          </a:p>
          <a:p>
            <a:pPr algn="just"/>
            <a:r>
              <a:rPr lang="en-US" dirty="0" smtClean="0"/>
              <a:t>c) 3</a:t>
            </a:r>
          </a:p>
          <a:p>
            <a:pPr algn="just"/>
            <a:r>
              <a:rPr lang="en-US" dirty="0" smtClean="0"/>
              <a:t>re) 4</a:t>
            </a:r>
          </a:p>
          <a:p>
            <a:pPr algn="just"/>
            <a:r>
              <a:rPr lang="en-US" b="1" dirty="0" smtClean="0"/>
              <a:t>7. Para el </a:t>
            </a:r>
            <a:r>
              <a:rPr lang="en-US" b="1" dirty="0" err="1" smtClean="0"/>
              <a:t>sistema</a:t>
            </a:r>
            <a:r>
              <a:rPr lang="en-US" b="1" dirty="0" smtClean="0"/>
              <a:t> de </a:t>
            </a:r>
            <a:r>
              <a:rPr lang="en-US" b="1" dirty="0" err="1" smtClean="0"/>
              <a:t>energía</a:t>
            </a:r>
            <a:r>
              <a:rPr lang="en-US" b="1" dirty="0" smtClean="0"/>
              <a:t> que se </a:t>
            </a:r>
            <a:r>
              <a:rPr lang="en-US" b="1" dirty="0" err="1" smtClean="0"/>
              <a:t>muestra</a:t>
            </a:r>
            <a:r>
              <a:rPr lang="en-US" b="1" dirty="0" smtClean="0"/>
              <a:t> </a:t>
            </a:r>
            <a:r>
              <a:rPr lang="en-US" b="1" dirty="0" err="1" smtClean="0"/>
              <a:t>en</a:t>
            </a:r>
            <a:r>
              <a:rPr lang="en-US" b="1" dirty="0" smtClean="0"/>
              <a:t> la Fig. 6, ¿la </a:t>
            </a:r>
            <a:r>
              <a:rPr lang="en-US" b="1" dirty="0" err="1" smtClean="0"/>
              <a:t>falla</a:t>
            </a:r>
            <a:r>
              <a:rPr lang="en-US" b="1" dirty="0" smtClean="0"/>
              <a:t> de </a:t>
            </a:r>
            <a:r>
              <a:rPr lang="en-US" b="1" dirty="0" err="1" smtClean="0"/>
              <a:t>qué</a:t>
            </a:r>
            <a:r>
              <a:rPr lang="en-US" b="1" dirty="0" smtClean="0"/>
              <a:t> </a:t>
            </a:r>
            <a:r>
              <a:rPr lang="en-US" b="1" dirty="0" err="1" smtClean="0"/>
              <a:t>interruptor</a:t>
            </a:r>
            <a:r>
              <a:rPr lang="en-US" b="1" dirty="0" smtClean="0"/>
              <a:t> </a:t>
            </a:r>
            <a:r>
              <a:rPr lang="en-US" b="1" dirty="0" err="1" smtClean="0"/>
              <a:t>hará</a:t>
            </a:r>
            <a:r>
              <a:rPr lang="en-US" b="1" dirty="0" smtClean="0"/>
              <a:t> que se </a:t>
            </a:r>
            <a:r>
              <a:rPr lang="en-US" b="1" dirty="0" err="1" smtClean="0"/>
              <a:t>dispare</a:t>
            </a:r>
            <a:r>
              <a:rPr lang="en-US" b="1" dirty="0" smtClean="0"/>
              <a:t> el </a:t>
            </a:r>
            <a:r>
              <a:rPr lang="en-US" b="1" dirty="0" err="1" smtClean="0"/>
              <a:t>interruptor</a:t>
            </a:r>
            <a:r>
              <a:rPr lang="en-US" b="1" dirty="0" smtClean="0"/>
              <a:t> 3?</a:t>
            </a:r>
          </a:p>
          <a:p>
            <a:pPr algn="just"/>
            <a:r>
              <a:rPr lang="en-US" dirty="0" smtClean="0"/>
              <a:t>a) 1</a:t>
            </a:r>
          </a:p>
          <a:p>
            <a:pPr algn="just"/>
            <a:r>
              <a:rPr lang="en-US" dirty="0" smtClean="0"/>
              <a:t>b  2</a:t>
            </a:r>
          </a:p>
          <a:p>
            <a:pPr algn="just"/>
            <a:r>
              <a:rPr lang="en-US" dirty="0" smtClean="0"/>
              <a:t>c) 4</a:t>
            </a:r>
          </a:p>
          <a:p>
            <a:pPr algn="just"/>
            <a:r>
              <a:rPr lang="en-US" dirty="0" smtClean="0"/>
              <a:t>d) </a:t>
            </a:r>
            <a:r>
              <a:rPr lang="en-US" dirty="0" err="1" smtClean="0"/>
              <a:t>Todos</a:t>
            </a:r>
            <a:r>
              <a:rPr lang="en-US" dirty="0" smtClean="0"/>
              <a:t> </a:t>
            </a:r>
            <a:r>
              <a:rPr lang="en-US" dirty="0" err="1" smtClean="0"/>
              <a:t>ellos</a:t>
            </a:r>
            <a:endParaRPr lang="en-US" dirty="0" smtClean="0"/>
          </a:p>
          <a:p>
            <a:pPr algn="just"/>
            <a:r>
              <a:rPr lang="en-US" b="1" dirty="0" smtClean="0"/>
              <a:t>8. </a:t>
            </a:r>
            <a:r>
              <a:rPr lang="en-US" b="1" dirty="0" err="1" smtClean="0"/>
              <a:t>Verdadero</a:t>
            </a:r>
            <a:r>
              <a:rPr lang="en-US" b="1" dirty="0" smtClean="0"/>
              <a:t> o </a:t>
            </a:r>
            <a:r>
              <a:rPr lang="en-US" b="1" dirty="0" err="1" smtClean="0"/>
              <a:t>falso</a:t>
            </a:r>
            <a:r>
              <a:rPr lang="en-US" b="1" dirty="0" smtClean="0"/>
              <a:t>: el </a:t>
            </a:r>
            <a:r>
              <a:rPr lang="en-US" b="1" dirty="0" err="1" smtClean="0"/>
              <a:t>recierre</a:t>
            </a:r>
            <a:r>
              <a:rPr lang="en-US" b="1" dirty="0" smtClean="0"/>
              <a:t> </a:t>
            </a:r>
            <a:r>
              <a:rPr lang="en-US" b="1" dirty="0" err="1" smtClean="0"/>
              <a:t>puede</a:t>
            </a:r>
            <a:r>
              <a:rPr lang="en-US" b="1" dirty="0" smtClean="0"/>
              <a:t> </a:t>
            </a:r>
            <a:r>
              <a:rPr lang="en-US" b="1" dirty="0" err="1" smtClean="0"/>
              <a:t>tener</a:t>
            </a:r>
            <a:r>
              <a:rPr lang="en-US" b="1" dirty="0" smtClean="0"/>
              <a:t> </a:t>
            </a:r>
            <a:r>
              <a:rPr lang="en-US" b="1" dirty="0" err="1" smtClean="0"/>
              <a:t>éxito</a:t>
            </a:r>
            <a:r>
              <a:rPr lang="en-US" b="1" dirty="0" smtClean="0"/>
              <a:t> solo </a:t>
            </a:r>
            <a:r>
              <a:rPr lang="en-US" b="1" dirty="0" err="1" smtClean="0"/>
              <a:t>si</a:t>
            </a:r>
            <a:r>
              <a:rPr lang="en-US" b="1" dirty="0" smtClean="0"/>
              <a:t> la </a:t>
            </a:r>
            <a:r>
              <a:rPr lang="en-US" b="1" dirty="0" err="1" smtClean="0"/>
              <a:t>falla</a:t>
            </a:r>
            <a:r>
              <a:rPr lang="en-US" b="1" dirty="0" smtClean="0"/>
              <a:t> </a:t>
            </a:r>
            <a:r>
              <a:rPr lang="en-US" b="1" dirty="0" err="1" smtClean="0"/>
              <a:t>es</a:t>
            </a:r>
            <a:r>
              <a:rPr lang="en-US" b="1" dirty="0" smtClean="0"/>
              <a:t> </a:t>
            </a:r>
            <a:r>
              <a:rPr lang="en-US" b="1" dirty="0" err="1" smtClean="0"/>
              <a:t>permanente</a:t>
            </a:r>
            <a:r>
              <a:rPr lang="en-US" b="1" dirty="0" smtClean="0"/>
              <a:t>.</a:t>
            </a:r>
          </a:p>
          <a:p>
            <a:pPr algn="just"/>
            <a:r>
              <a:rPr lang="en-US" dirty="0" smtClean="0"/>
              <a:t>a) </a:t>
            </a:r>
            <a:r>
              <a:rPr lang="en-US" dirty="0" err="1" smtClean="0"/>
              <a:t>Verdadero</a:t>
            </a:r>
            <a:endParaRPr lang="en-US" dirty="0" smtClean="0"/>
          </a:p>
          <a:p>
            <a:pPr algn="just"/>
            <a:r>
              <a:rPr lang="en-US" dirty="0" smtClean="0"/>
              <a:t>b) </a:t>
            </a:r>
            <a:r>
              <a:rPr lang="en-US" dirty="0" err="1" smtClean="0"/>
              <a:t>Falso</a:t>
            </a:r>
            <a:endParaRPr lang="en-US" dirty="0" smtClean="0"/>
          </a:p>
        </p:txBody>
      </p:sp>
    </p:spTree>
    <p:extLst>
      <p:ext uri="{BB962C8B-B14F-4D97-AF65-F5344CB8AC3E}">
        <p14:creationId xmlns:p14="http://schemas.microsoft.com/office/powerpoint/2010/main" val="3103324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068" y="333827"/>
            <a:ext cx="11600597" cy="3970318"/>
          </a:xfrm>
          <a:prstGeom prst="rect">
            <a:avLst/>
          </a:prstGeom>
        </p:spPr>
        <p:txBody>
          <a:bodyPr wrap="square">
            <a:spAutoFit/>
          </a:bodyPr>
          <a:lstStyle/>
          <a:p>
            <a:pPr algn="just"/>
            <a:r>
              <a:rPr lang="en-US" b="1" dirty="0" smtClean="0"/>
              <a:t>9. Para un </a:t>
            </a:r>
            <a:r>
              <a:rPr lang="en-US" b="1" dirty="0" err="1" smtClean="0"/>
              <a:t>sistema</a:t>
            </a:r>
            <a:r>
              <a:rPr lang="en-US" b="1" dirty="0" smtClean="0"/>
              <a:t> de </a:t>
            </a:r>
            <a:r>
              <a:rPr lang="en-US" b="1" dirty="0" err="1" smtClean="0"/>
              <a:t>potencia</a:t>
            </a:r>
            <a:r>
              <a:rPr lang="en-US" b="1" dirty="0" smtClean="0"/>
              <a:t> que se </a:t>
            </a:r>
            <a:r>
              <a:rPr lang="en-US" b="1" dirty="0" err="1" smtClean="0"/>
              <a:t>muestra</a:t>
            </a:r>
            <a:r>
              <a:rPr lang="en-US" b="1" dirty="0" smtClean="0"/>
              <a:t> </a:t>
            </a:r>
            <a:r>
              <a:rPr lang="en-US" b="1" dirty="0" err="1" smtClean="0"/>
              <a:t>en</a:t>
            </a:r>
            <a:r>
              <a:rPr lang="en-US" b="1" dirty="0" smtClean="0"/>
              <a:t> la Fig. 8, ¿</a:t>
            </a:r>
            <a:r>
              <a:rPr lang="en-US" b="1" dirty="0" err="1" smtClean="0"/>
              <a:t>qué</a:t>
            </a:r>
            <a:r>
              <a:rPr lang="en-US" b="1" dirty="0" smtClean="0"/>
              <a:t> </a:t>
            </a:r>
            <a:r>
              <a:rPr lang="en-US" b="1" dirty="0" err="1" smtClean="0"/>
              <a:t>tipo</a:t>
            </a:r>
            <a:r>
              <a:rPr lang="en-US" b="1" dirty="0" smtClean="0"/>
              <a:t> de </a:t>
            </a:r>
            <a:r>
              <a:rPr lang="en-US" b="1" dirty="0" err="1" smtClean="0"/>
              <a:t>reconexión</a:t>
            </a:r>
            <a:r>
              <a:rPr lang="en-US" b="1" dirty="0" smtClean="0"/>
              <a:t> </a:t>
            </a:r>
            <a:r>
              <a:rPr lang="en-US" b="1" dirty="0" err="1" smtClean="0"/>
              <a:t>debe</a:t>
            </a:r>
            <a:r>
              <a:rPr lang="en-US" b="1" dirty="0" smtClean="0"/>
              <a:t> </a:t>
            </a:r>
            <a:r>
              <a:rPr lang="en-US" b="1" dirty="0" err="1" smtClean="0"/>
              <a:t>instalarse</a:t>
            </a:r>
            <a:r>
              <a:rPr lang="en-US" b="1" dirty="0" smtClean="0"/>
              <a:t> </a:t>
            </a:r>
            <a:r>
              <a:rPr lang="en-US" b="1" dirty="0" err="1" smtClean="0"/>
              <a:t>en</a:t>
            </a:r>
            <a:r>
              <a:rPr lang="en-US" b="1" dirty="0" smtClean="0"/>
              <a:t> el </a:t>
            </a:r>
            <a:r>
              <a:rPr lang="en-US" b="1" dirty="0" err="1" smtClean="0"/>
              <a:t>interruptor</a:t>
            </a:r>
            <a:r>
              <a:rPr lang="en-US" b="1" dirty="0" smtClean="0"/>
              <a:t> B1 para que se </a:t>
            </a:r>
            <a:r>
              <a:rPr lang="en-US" b="1" dirty="0" err="1" smtClean="0"/>
              <a:t>cierre</a:t>
            </a:r>
            <a:r>
              <a:rPr lang="en-US" b="1" dirty="0" smtClean="0"/>
              <a:t> primero?</a:t>
            </a:r>
          </a:p>
          <a:p>
            <a:pPr algn="just"/>
            <a:r>
              <a:rPr lang="en-US" dirty="0" smtClean="0"/>
              <a:t>a) </a:t>
            </a:r>
            <a:r>
              <a:rPr lang="en-US" dirty="0" err="1" smtClean="0"/>
              <a:t>Línea</a:t>
            </a:r>
            <a:r>
              <a:rPr lang="en-US" dirty="0" smtClean="0"/>
              <a:t> </a:t>
            </a:r>
            <a:r>
              <a:rPr lang="en-US" dirty="0" err="1" smtClean="0"/>
              <a:t>muerta</a:t>
            </a:r>
            <a:endParaRPr lang="en-US" dirty="0" smtClean="0"/>
          </a:p>
          <a:p>
            <a:pPr algn="just"/>
            <a:r>
              <a:rPr lang="en-US" dirty="0" smtClean="0"/>
              <a:t>b) </a:t>
            </a:r>
            <a:r>
              <a:rPr lang="en-US" dirty="0" err="1" smtClean="0"/>
              <a:t>Disparo</a:t>
            </a:r>
            <a:r>
              <a:rPr lang="en-US" dirty="0" smtClean="0"/>
              <a:t> </a:t>
            </a:r>
            <a:r>
              <a:rPr lang="en-US" dirty="0" err="1" smtClean="0"/>
              <a:t>único</a:t>
            </a:r>
            <a:endParaRPr lang="en-US" dirty="0" smtClean="0"/>
          </a:p>
          <a:p>
            <a:pPr algn="just"/>
            <a:r>
              <a:rPr lang="en-US" dirty="0" smtClean="0"/>
              <a:t>c) </a:t>
            </a:r>
            <a:r>
              <a:rPr lang="en-US" dirty="0" err="1" smtClean="0"/>
              <a:t>Comprobación</a:t>
            </a:r>
            <a:r>
              <a:rPr lang="en-US" dirty="0" smtClean="0"/>
              <a:t> de </a:t>
            </a:r>
            <a:r>
              <a:rPr lang="en-US" dirty="0" err="1" smtClean="0"/>
              <a:t>sincronismo</a:t>
            </a:r>
            <a:endParaRPr lang="en-US" dirty="0" smtClean="0"/>
          </a:p>
          <a:p>
            <a:pPr algn="just"/>
            <a:r>
              <a:rPr lang="en-US" dirty="0" smtClean="0"/>
              <a:t>d) </a:t>
            </a:r>
            <a:r>
              <a:rPr lang="en-US" dirty="0" err="1" smtClean="0"/>
              <a:t>Disparos</a:t>
            </a:r>
            <a:r>
              <a:rPr lang="en-US" dirty="0" smtClean="0"/>
              <a:t> </a:t>
            </a:r>
            <a:r>
              <a:rPr lang="en-US" dirty="0" err="1" smtClean="0"/>
              <a:t>múltiples</a:t>
            </a:r>
            <a:endParaRPr lang="en-US" dirty="0" smtClean="0"/>
          </a:p>
          <a:p>
            <a:pPr algn="just"/>
            <a:r>
              <a:rPr lang="en-US" b="1" dirty="0" smtClean="0"/>
              <a:t>10. ¿</a:t>
            </a:r>
            <a:r>
              <a:rPr lang="en-US" b="1" dirty="0" err="1" smtClean="0"/>
              <a:t>Cuál</a:t>
            </a:r>
            <a:r>
              <a:rPr lang="en-US" b="1" dirty="0" smtClean="0"/>
              <a:t> de las </a:t>
            </a:r>
            <a:r>
              <a:rPr lang="en-US" b="1" dirty="0" err="1" smtClean="0"/>
              <a:t>siguientes</a:t>
            </a:r>
            <a:r>
              <a:rPr lang="en-US" b="1" dirty="0" smtClean="0"/>
              <a:t> </a:t>
            </a:r>
            <a:r>
              <a:rPr lang="en-US" b="1" dirty="0" err="1" smtClean="0"/>
              <a:t>afirmaciones</a:t>
            </a:r>
            <a:r>
              <a:rPr lang="en-US" b="1" dirty="0" smtClean="0"/>
              <a:t> </a:t>
            </a:r>
            <a:r>
              <a:rPr lang="en-US" b="1" dirty="0" err="1" smtClean="0"/>
              <a:t>sobre</a:t>
            </a:r>
            <a:r>
              <a:rPr lang="en-US" b="1" dirty="0" smtClean="0"/>
              <a:t> el cable de </a:t>
            </a:r>
            <a:r>
              <a:rPr lang="en-US" b="1" dirty="0" err="1" smtClean="0"/>
              <a:t>fibra</a:t>
            </a:r>
            <a:r>
              <a:rPr lang="en-US" b="1" dirty="0" smtClean="0"/>
              <a:t> </a:t>
            </a:r>
            <a:r>
              <a:rPr lang="en-US" b="1" dirty="0" err="1" smtClean="0"/>
              <a:t>óptica</a:t>
            </a:r>
            <a:r>
              <a:rPr lang="en-US" b="1" dirty="0" smtClean="0"/>
              <a:t> </a:t>
            </a:r>
            <a:r>
              <a:rPr lang="en-US" b="1" dirty="0" err="1" smtClean="0"/>
              <a:t>es</a:t>
            </a:r>
            <a:r>
              <a:rPr lang="en-US" b="1" dirty="0" smtClean="0"/>
              <a:t> </a:t>
            </a:r>
            <a:r>
              <a:rPr lang="en-US" b="1" dirty="0" err="1" smtClean="0"/>
              <a:t>incorrecta</a:t>
            </a:r>
            <a:r>
              <a:rPr lang="en-US" b="1" dirty="0" smtClean="0"/>
              <a:t>?</a:t>
            </a:r>
          </a:p>
          <a:p>
            <a:pPr algn="just"/>
            <a:r>
              <a:rPr lang="en-US" b="1" dirty="0" smtClean="0"/>
              <a:t>a) </a:t>
            </a:r>
            <a:r>
              <a:rPr lang="en-US" b="1" dirty="0" err="1" smtClean="0"/>
              <a:t>Proporciona</a:t>
            </a:r>
            <a:r>
              <a:rPr lang="en-US" b="1" dirty="0" smtClean="0"/>
              <a:t> </a:t>
            </a:r>
            <a:r>
              <a:rPr lang="en-US" b="1" dirty="0" err="1" smtClean="0"/>
              <a:t>alta</a:t>
            </a:r>
            <a:r>
              <a:rPr lang="en-US" b="1" dirty="0" smtClean="0"/>
              <a:t> </a:t>
            </a:r>
            <a:r>
              <a:rPr lang="en-US" b="1" dirty="0" err="1" smtClean="0"/>
              <a:t>velocidad</a:t>
            </a:r>
            <a:r>
              <a:rPr lang="en-US" b="1" dirty="0" smtClean="0"/>
              <a:t> de </a:t>
            </a:r>
            <a:r>
              <a:rPr lang="en-US" b="1" dirty="0" err="1" smtClean="0"/>
              <a:t>transmisión</a:t>
            </a:r>
            <a:r>
              <a:rPr lang="en-US" b="1" dirty="0" smtClean="0"/>
              <a:t> de </a:t>
            </a:r>
            <a:r>
              <a:rPr lang="en-US" b="1" dirty="0" err="1" smtClean="0"/>
              <a:t>señal.b</a:t>
            </a:r>
            <a:r>
              <a:rPr lang="en-US" b="1" dirty="0" smtClean="0"/>
              <a:t>) </a:t>
            </a:r>
            <a:r>
              <a:rPr lang="en-US" b="1" dirty="0" err="1" smtClean="0"/>
              <a:t>Tiene</a:t>
            </a:r>
            <a:r>
              <a:rPr lang="en-US" b="1" dirty="0" smtClean="0"/>
              <a:t> un </a:t>
            </a:r>
            <a:r>
              <a:rPr lang="en-US" b="1" dirty="0" err="1" smtClean="0"/>
              <a:t>tiempo</a:t>
            </a:r>
            <a:r>
              <a:rPr lang="en-US" b="1" dirty="0" smtClean="0"/>
              <a:t> de </a:t>
            </a:r>
            <a:r>
              <a:rPr lang="en-US" b="1" dirty="0" err="1" smtClean="0"/>
              <a:t>restauración</a:t>
            </a:r>
            <a:r>
              <a:rPr lang="en-US" b="1" dirty="0" smtClean="0"/>
              <a:t> </a:t>
            </a:r>
            <a:r>
              <a:rPr lang="en-US" b="1" dirty="0" err="1" smtClean="0"/>
              <a:t>corto</a:t>
            </a:r>
            <a:r>
              <a:rPr lang="en-US" b="1" dirty="0" smtClean="0"/>
              <a:t> </a:t>
            </a:r>
            <a:r>
              <a:rPr lang="en-US" b="1" dirty="0" err="1" smtClean="0"/>
              <a:t>después</a:t>
            </a:r>
            <a:r>
              <a:rPr lang="en-US" b="1" dirty="0" smtClean="0"/>
              <a:t> de </a:t>
            </a:r>
            <a:r>
              <a:rPr lang="en-US" b="1" dirty="0" err="1" smtClean="0"/>
              <a:t>una</a:t>
            </a:r>
            <a:r>
              <a:rPr lang="en-US" b="1" dirty="0" smtClean="0"/>
              <a:t> </a:t>
            </a:r>
            <a:r>
              <a:rPr lang="en-US" b="1" dirty="0" err="1" smtClean="0"/>
              <a:t>falla</a:t>
            </a:r>
            <a:r>
              <a:rPr lang="en-US" b="1" dirty="0" smtClean="0"/>
              <a:t> </a:t>
            </a:r>
            <a:r>
              <a:rPr lang="en-US" b="1" dirty="0" err="1" smtClean="0"/>
              <a:t>mecánica</a:t>
            </a:r>
            <a:r>
              <a:rPr lang="en-US" b="1" dirty="0" smtClean="0"/>
              <a:t>.</a:t>
            </a:r>
          </a:p>
          <a:p>
            <a:pPr algn="just"/>
            <a:r>
              <a:rPr lang="en-US" dirty="0" smtClean="0"/>
              <a:t>c) </a:t>
            </a:r>
            <a:r>
              <a:rPr lang="en-US" dirty="0" err="1" smtClean="0"/>
              <a:t>Está</a:t>
            </a:r>
            <a:r>
              <a:rPr lang="en-US" dirty="0" smtClean="0"/>
              <a:t> </a:t>
            </a:r>
            <a:r>
              <a:rPr lang="en-US" dirty="0" err="1" smtClean="0"/>
              <a:t>proporcionando</a:t>
            </a:r>
            <a:r>
              <a:rPr lang="en-US" dirty="0" smtClean="0"/>
              <a:t> </a:t>
            </a:r>
            <a:r>
              <a:rPr lang="en-US" dirty="0" err="1" smtClean="0"/>
              <a:t>una</a:t>
            </a:r>
            <a:r>
              <a:rPr lang="en-US" dirty="0" smtClean="0"/>
              <a:t> </a:t>
            </a:r>
            <a:r>
              <a:rPr lang="en-US" dirty="0" err="1" smtClean="0"/>
              <a:t>baja</a:t>
            </a:r>
            <a:r>
              <a:rPr lang="en-US" dirty="0" smtClean="0"/>
              <a:t> </a:t>
            </a:r>
            <a:r>
              <a:rPr lang="en-US" dirty="0" err="1" smtClean="0"/>
              <a:t>atenuación</a:t>
            </a:r>
            <a:r>
              <a:rPr lang="en-US" dirty="0" smtClean="0"/>
              <a:t> de la </a:t>
            </a:r>
            <a:r>
              <a:rPr lang="en-US" dirty="0" err="1" smtClean="0"/>
              <a:t>señal</a:t>
            </a:r>
            <a:r>
              <a:rPr lang="en-US" dirty="0" smtClean="0"/>
              <a:t>.</a:t>
            </a:r>
          </a:p>
          <a:p>
            <a:pPr algn="just"/>
            <a:r>
              <a:rPr lang="en-US" dirty="0" smtClean="0"/>
              <a:t>d) </a:t>
            </a:r>
            <a:r>
              <a:rPr lang="en-US" dirty="0" err="1" smtClean="0"/>
              <a:t>Tiene</a:t>
            </a:r>
            <a:r>
              <a:rPr lang="en-US" dirty="0" smtClean="0"/>
              <a:t> </a:t>
            </a:r>
            <a:r>
              <a:rPr lang="en-US" dirty="0" err="1" smtClean="0"/>
              <a:t>una</a:t>
            </a:r>
            <a:r>
              <a:rPr lang="en-US" dirty="0" smtClean="0"/>
              <a:t> </a:t>
            </a:r>
            <a:r>
              <a:rPr lang="en-US" dirty="0" err="1" smtClean="0"/>
              <a:t>alta</a:t>
            </a:r>
            <a:r>
              <a:rPr lang="en-US" dirty="0" smtClean="0"/>
              <a:t> </a:t>
            </a:r>
            <a:r>
              <a:rPr lang="en-US" dirty="0" err="1" smtClean="0"/>
              <a:t>precisión</a:t>
            </a:r>
            <a:r>
              <a:rPr lang="en-US" dirty="0" smtClean="0"/>
              <a:t> de </a:t>
            </a:r>
            <a:r>
              <a:rPr lang="en-US" dirty="0" err="1" smtClean="0"/>
              <a:t>transmisión</a:t>
            </a:r>
            <a:r>
              <a:rPr lang="en-US" dirty="0" smtClean="0"/>
              <a:t> de </a:t>
            </a:r>
            <a:r>
              <a:rPr lang="en-US" dirty="0" err="1" smtClean="0"/>
              <a:t>una</a:t>
            </a:r>
            <a:r>
              <a:rPr lang="en-US" dirty="0" smtClean="0"/>
              <a:t> </a:t>
            </a:r>
            <a:r>
              <a:rPr lang="en-US" dirty="0" err="1" smtClean="0"/>
              <a:t>señal</a:t>
            </a:r>
            <a:r>
              <a:rPr lang="en-US" dirty="0" smtClean="0"/>
              <a:t>.</a:t>
            </a:r>
          </a:p>
          <a:p>
            <a:pPr algn="just"/>
            <a:r>
              <a:rPr lang="en-US" dirty="0" smtClean="0"/>
              <a:t>_______</a:t>
            </a:r>
          </a:p>
          <a:p>
            <a:pPr algn="just"/>
            <a:r>
              <a:rPr lang="en-US" dirty="0" smtClean="0"/>
              <a:t>1 </a:t>
            </a:r>
            <a:r>
              <a:rPr lang="en-US" dirty="0" err="1" smtClean="0"/>
              <a:t>Reproducido</a:t>
            </a:r>
            <a:r>
              <a:rPr lang="en-US" dirty="0" smtClean="0"/>
              <a:t> de: http://en.wikipedia.org/wiki/File:Fibreoptic.jpgp</a:t>
            </a:r>
          </a:p>
          <a:p>
            <a:pPr algn="just"/>
            <a:r>
              <a:rPr lang="en-US" dirty="0" err="1" smtClean="0"/>
              <a:t>Bajo</a:t>
            </a:r>
            <a:r>
              <a:rPr lang="en-US" dirty="0" smtClean="0"/>
              <a:t> </a:t>
            </a:r>
            <a:r>
              <a:rPr lang="en-US" dirty="0" err="1" smtClean="0"/>
              <a:t>los</a:t>
            </a:r>
            <a:r>
              <a:rPr lang="en-US" dirty="0" smtClean="0"/>
              <a:t> </a:t>
            </a:r>
            <a:r>
              <a:rPr lang="en-US" dirty="0" err="1" smtClean="0"/>
              <a:t>términos</a:t>
            </a:r>
            <a:r>
              <a:rPr lang="en-US" dirty="0" smtClean="0"/>
              <a:t> de la </a:t>
            </a:r>
            <a:r>
              <a:rPr lang="en-US" dirty="0" err="1" smtClean="0"/>
              <a:t>Licencia</a:t>
            </a:r>
            <a:r>
              <a:rPr lang="en-US" dirty="0" smtClean="0"/>
              <a:t> http://en.wikipedia.org/wiki/GNU_Free_Documentation_License</a:t>
            </a:r>
            <a:endParaRPr lang="en-US" dirty="0"/>
          </a:p>
        </p:txBody>
      </p:sp>
    </p:spTree>
    <p:extLst>
      <p:ext uri="{BB962C8B-B14F-4D97-AF65-F5344CB8AC3E}">
        <p14:creationId xmlns:p14="http://schemas.microsoft.com/office/powerpoint/2010/main" val="2494939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75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1069" y="136187"/>
            <a:ext cx="11586949" cy="6463308"/>
          </a:xfrm>
          <a:prstGeom prst="rect">
            <a:avLst/>
          </a:prstGeom>
        </p:spPr>
        <p:txBody>
          <a:bodyPr wrap="square">
            <a:spAutoFit/>
          </a:bodyPr>
          <a:lstStyle/>
          <a:p>
            <a:pPr algn="just"/>
            <a:r>
              <a:rPr lang="en-US" sz="3600" b="1" dirty="0" err="1" smtClean="0"/>
              <a:t>Sección</a:t>
            </a:r>
            <a:r>
              <a:rPr lang="en-US" sz="3600" b="1" dirty="0" smtClean="0"/>
              <a:t> 2</a:t>
            </a:r>
          </a:p>
          <a:p>
            <a:pPr algn="just"/>
            <a:r>
              <a:rPr lang="en-US" sz="3600" b="1" dirty="0" err="1" smtClean="0"/>
              <a:t>Sistemas</a:t>
            </a:r>
            <a:r>
              <a:rPr lang="en-US" sz="3600" b="1" dirty="0" smtClean="0"/>
              <a:t> de </a:t>
            </a:r>
            <a:r>
              <a:rPr lang="en-US" sz="3600" b="1" dirty="0" err="1" smtClean="0"/>
              <a:t>Medición</a:t>
            </a:r>
            <a:endParaRPr lang="en-US" sz="3600" b="1" dirty="0" smtClean="0"/>
          </a:p>
          <a:p>
            <a:pPr algn="just"/>
            <a:endParaRPr lang="en-US" dirty="0" smtClean="0"/>
          </a:p>
          <a:p>
            <a:pPr algn="just"/>
            <a:r>
              <a:rPr lang="en-US" dirty="0" smtClean="0"/>
              <a:t>Para </a:t>
            </a:r>
            <a:r>
              <a:rPr lang="en-US" dirty="0" err="1" smtClean="0"/>
              <a:t>operar</a:t>
            </a:r>
            <a:r>
              <a:rPr lang="en-US" dirty="0" smtClean="0"/>
              <a:t> y </a:t>
            </a:r>
            <a:r>
              <a:rPr lang="en-US" dirty="0" err="1" smtClean="0"/>
              <a:t>mantener</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potencia</a:t>
            </a:r>
            <a:r>
              <a:rPr lang="en-US" dirty="0" smtClean="0"/>
              <a:t> de </a:t>
            </a:r>
            <a:r>
              <a:rPr lang="en-US" dirty="0" err="1" smtClean="0"/>
              <a:t>manera</a:t>
            </a:r>
            <a:r>
              <a:rPr lang="en-US" dirty="0" smtClean="0"/>
              <a:t> </a:t>
            </a:r>
            <a:r>
              <a:rPr lang="en-US" dirty="0" err="1" smtClean="0"/>
              <a:t>eficiente</a:t>
            </a:r>
            <a:r>
              <a:rPr lang="en-US" dirty="0" smtClean="0"/>
              <a:t>, </a:t>
            </a:r>
            <a:r>
              <a:rPr lang="en-US" dirty="0" err="1" smtClean="0"/>
              <a:t>es</a:t>
            </a:r>
            <a:r>
              <a:rPr lang="en-US" dirty="0" smtClean="0"/>
              <a:t> </a:t>
            </a:r>
            <a:r>
              <a:rPr lang="en-US" dirty="0" err="1" smtClean="0"/>
              <a:t>muy</a:t>
            </a:r>
            <a:r>
              <a:rPr lang="en-US" dirty="0" smtClean="0"/>
              <a:t> </a:t>
            </a:r>
            <a:r>
              <a:rPr lang="en-US" dirty="0" err="1" smtClean="0"/>
              <a:t>importante</a:t>
            </a:r>
            <a:r>
              <a:rPr lang="en-US" dirty="0" smtClean="0"/>
              <a:t> </a:t>
            </a:r>
            <a:r>
              <a:rPr lang="en-US" dirty="0" err="1" smtClean="0"/>
              <a:t>contar</a:t>
            </a:r>
            <a:r>
              <a:rPr lang="en-US" dirty="0" smtClean="0"/>
              <a:t> </a:t>
            </a:r>
            <a:r>
              <a:rPr lang="en-US" dirty="0" smtClean="0"/>
              <a:t>con </a:t>
            </a:r>
            <a:r>
              <a:rPr lang="en-US" dirty="0" err="1" smtClean="0"/>
              <a:t>información</a:t>
            </a:r>
            <a:r>
              <a:rPr lang="en-US" dirty="0" smtClean="0"/>
              <a:t> </a:t>
            </a:r>
            <a:r>
              <a:rPr lang="en-US" dirty="0" err="1" smtClean="0"/>
              <a:t>precisa</a:t>
            </a:r>
            <a:r>
              <a:rPr lang="en-US" dirty="0" smtClean="0"/>
              <a:t> </a:t>
            </a:r>
            <a:r>
              <a:rPr lang="en-US" dirty="0" err="1" smtClean="0"/>
              <a:t>sobre</a:t>
            </a:r>
            <a:r>
              <a:rPr lang="en-US" dirty="0" smtClean="0"/>
              <a:t> </a:t>
            </a:r>
            <a:r>
              <a:rPr lang="en-US" dirty="0" err="1" smtClean="0"/>
              <a:t>los</a:t>
            </a:r>
            <a:r>
              <a:rPr lang="en-US" dirty="0" smtClean="0"/>
              <a:t> </a:t>
            </a:r>
            <a:r>
              <a:rPr lang="en-US" dirty="0" err="1" smtClean="0"/>
              <a:t>valores</a:t>
            </a:r>
            <a:r>
              <a:rPr lang="en-US" dirty="0" smtClean="0"/>
              <a:t> del </a:t>
            </a:r>
            <a:r>
              <a:rPr lang="en-US" dirty="0" err="1" smtClean="0"/>
              <a:t>sistema</a:t>
            </a:r>
            <a:r>
              <a:rPr lang="en-US" dirty="0" smtClean="0"/>
              <a:t>, y   la </a:t>
            </a:r>
            <a:r>
              <a:rPr lang="en-US" dirty="0" err="1" smtClean="0"/>
              <a:t>misión</a:t>
            </a:r>
            <a:r>
              <a:rPr lang="en-US" dirty="0" smtClean="0"/>
              <a:t> de </a:t>
            </a:r>
            <a:r>
              <a:rPr lang="en-US" dirty="0" err="1" smtClean="0"/>
              <a:t>los</a:t>
            </a:r>
            <a:r>
              <a:rPr lang="en-US" dirty="0" smtClean="0"/>
              <a:t> </a:t>
            </a:r>
            <a:r>
              <a:rPr lang="en-US" dirty="0" err="1" smtClean="0"/>
              <a:t>sistemas</a:t>
            </a:r>
            <a:r>
              <a:rPr lang="en-US" dirty="0" smtClean="0"/>
              <a:t> </a:t>
            </a:r>
            <a:r>
              <a:rPr lang="en-US" dirty="0" smtClean="0"/>
              <a:t>de </a:t>
            </a:r>
            <a:r>
              <a:rPr lang="en-US" dirty="0" err="1" smtClean="0"/>
              <a:t>medición</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esta</a:t>
            </a:r>
            <a:r>
              <a:rPr lang="en-US" dirty="0" smtClean="0"/>
              <a:t> </a:t>
            </a:r>
            <a:r>
              <a:rPr lang="en-US" dirty="0" err="1" smtClean="0"/>
              <a:t>información</a:t>
            </a:r>
            <a:r>
              <a:rPr lang="en-US" dirty="0" smtClean="0"/>
              <a:t>. Sin embargo, las </a:t>
            </a:r>
            <a:r>
              <a:rPr lang="en-US" dirty="0" err="1" smtClean="0"/>
              <a:t>corrientes</a:t>
            </a:r>
            <a:r>
              <a:rPr lang="en-US" dirty="0" smtClean="0"/>
              <a:t> y </a:t>
            </a:r>
            <a:r>
              <a:rPr lang="en-US" dirty="0" err="1" smtClean="0"/>
              <a:t>voltajes</a:t>
            </a:r>
            <a:r>
              <a:rPr lang="en-US" dirty="0" smtClean="0"/>
              <a:t> </a:t>
            </a:r>
            <a:r>
              <a:rPr lang="en-US" dirty="0" err="1" smtClean="0"/>
              <a:t>reales</a:t>
            </a:r>
            <a:r>
              <a:rPr lang="en-US" dirty="0" smtClean="0"/>
              <a:t> </a:t>
            </a:r>
            <a:r>
              <a:rPr lang="en-US" dirty="0" smtClean="0"/>
              <a:t>del </a:t>
            </a:r>
            <a:r>
              <a:rPr lang="en-US" dirty="0" err="1" smtClean="0"/>
              <a:t>sistema</a:t>
            </a:r>
            <a:r>
              <a:rPr lang="en-US" dirty="0" smtClean="0"/>
              <a:t> de </a:t>
            </a:r>
            <a:r>
              <a:rPr lang="en-US" dirty="0" err="1" smtClean="0"/>
              <a:t>potencia</a:t>
            </a:r>
            <a:r>
              <a:rPr lang="en-US" dirty="0" smtClean="0"/>
              <a:t> </a:t>
            </a:r>
            <a:r>
              <a:rPr lang="en-US" dirty="0" err="1" smtClean="0"/>
              <a:t>pueden</a:t>
            </a:r>
            <a:r>
              <a:rPr lang="en-US" dirty="0" smtClean="0"/>
              <a:t> </a:t>
            </a:r>
            <a:r>
              <a:rPr lang="en-US" dirty="0" err="1" smtClean="0"/>
              <a:t>alcanzar</a:t>
            </a:r>
            <a:r>
              <a:rPr lang="en-US" dirty="0" smtClean="0"/>
              <a:t> </a:t>
            </a:r>
            <a:r>
              <a:rPr lang="en-US" dirty="0" err="1" smtClean="0"/>
              <a:t>números</a:t>
            </a:r>
            <a:r>
              <a:rPr lang="en-US" dirty="0" smtClean="0"/>
              <a:t> </a:t>
            </a:r>
            <a:r>
              <a:rPr lang="en-US" dirty="0" err="1" smtClean="0"/>
              <a:t>muy</a:t>
            </a:r>
            <a:r>
              <a:rPr lang="en-US" dirty="0" smtClean="0"/>
              <a:t> altos (miles de </a:t>
            </a:r>
            <a:r>
              <a:rPr lang="en-US" dirty="0" err="1" smtClean="0"/>
              <a:t>amperios</a:t>
            </a:r>
            <a:r>
              <a:rPr lang="en-US" dirty="0" smtClean="0"/>
              <a:t> y </a:t>
            </a:r>
            <a:r>
              <a:rPr lang="en-US" dirty="0" err="1" smtClean="0"/>
              <a:t>voltios</a:t>
            </a:r>
            <a:r>
              <a:rPr lang="en-US" dirty="0" smtClean="0"/>
              <a:t> </a:t>
            </a:r>
            <a:r>
              <a:rPr lang="en-US" dirty="0" err="1" smtClean="0"/>
              <a:t>respectivamente</a:t>
            </a:r>
            <a:r>
              <a:rPr lang="en-US" dirty="0" smtClean="0"/>
              <a:t>). Para </a:t>
            </a:r>
            <a:r>
              <a:rPr lang="en-US" dirty="0" err="1" smtClean="0"/>
              <a:t>medir</a:t>
            </a:r>
            <a:r>
              <a:rPr lang="en-US" dirty="0" smtClean="0"/>
              <a:t> </a:t>
            </a:r>
            <a:r>
              <a:rPr lang="en-US" dirty="0" err="1" smtClean="0"/>
              <a:t>estos</a:t>
            </a:r>
            <a:r>
              <a:rPr lang="en-US" dirty="0" smtClean="0"/>
              <a:t> </a:t>
            </a:r>
            <a:r>
              <a:rPr lang="en-US" dirty="0" err="1" smtClean="0"/>
              <a:t>valores</a:t>
            </a:r>
            <a:r>
              <a:rPr lang="en-US" dirty="0" smtClean="0"/>
              <a:t>, </a:t>
            </a:r>
            <a:r>
              <a:rPr lang="en-US" dirty="0" err="1" smtClean="0"/>
              <a:t>es</a:t>
            </a:r>
            <a:r>
              <a:rPr lang="en-US" dirty="0" smtClean="0"/>
              <a:t> </a:t>
            </a:r>
            <a:r>
              <a:rPr lang="en-US" dirty="0" err="1" smtClean="0"/>
              <a:t>necesario</a:t>
            </a:r>
            <a:r>
              <a:rPr lang="en-US" dirty="0" smtClean="0"/>
              <a:t> </a:t>
            </a:r>
            <a:r>
              <a:rPr lang="en-US" dirty="0" err="1" smtClean="0"/>
              <a:t>reducirlos</a:t>
            </a:r>
            <a:r>
              <a:rPr lang="en-US" dirty="0" smtClean="0"/>
              <a:t> a </a:t>
            </a:r>
            <a:r>
              <a:rPr lang="en-US" dirty="0" err="1" smtClean="0"/>
              <a:t>números</a:t>
            </a:r>
            <a:r>
              <a:rPr lang="en-US" dirty="0" smtClean="0"/>
              <a:t> </a:t>
            </a:r>
            <a:r>
              <a:rPr lang="en-US" dirty="0" smtClean="0"/>
              <a:t>mucho </a:t>
            </a:r>
            <a:r>
              <a:rPr lang="en-US" dirty="0" err="1" smtClean="0"/>
              <a:t>más</a:t>
            </a:r>
            <a:r>
              <a:rPr lang="en-US" dirty="0" smtClean="0"/>
              <a:t> </a:t>
            </a:r>
            <a:r>
              <a:rPr lang="en-US" dirty="0" err="1" smtClean="0"/>
              <a:t>bajos</a:t>
            </a:r>
            <a:r>
              <a:rPr lang="en-US" dirty="0" smtClean="0"/>
              <a:t> que el </a:t>
            </a:r>
            <a:r>
              <a:rPr lang="en-US" dirty="0" err="1" smtClean="0"/>
              <a:t>equipo</a:t>
            </a:r>
            <a:r>
              <a:rPr lang="en-US" dirty="0" smtClean="0"/>
              <a:t> de </a:t>
            </a:r>
            <a:r>
              <a:rPr lang="en-US" dirty="0" err="1" smtClean="0"/>
              <a:t>medición</a:t>
            </a:r>
            <a:r>
              <a:rPr lang="en-US" dirty="0" smtClean="0"/>
              <a:t> </a:t>
            </a:r>
            <a:r>
              <a:rPr lang="en-US" dirty="0" err="1" smtClean="0"/>
              <a:t>pueda</a:t>
            </a:r>
            <a:r>
              <a:rPr lang="en-US" dirty="0" smtClean="0"/>
              <a:t> </a:t>
            </a:r>
            <a:r>
              <a:rPr lang="en-US" dirty="0" err="1" smtClean="0"/>
              <a:t>manejar</a:t>
            </a:r>
            <a:r>
              <a:rPr lang="en-US" dirty="0" smtClean="0"/>
              <a:t> con </a:t>
            </a:r>
            <a:r>
              <a:rPr lang="en-US" dirty="0" err="1" smtClean="0"/>
              <a:t>seguridad</a:t>
            </a:r>
            <a:r>
              <a:rPr lang="en-US" dirty="0" smtClean="0"/>
              <a:t>: para </a:t>
            </a:r>
            <a:r>
              <a:rPr lang="en-US" dirty="0" err="1" smtClean="0"/>
              <a:t>voltaje</a:t>
            </a:r>
            <a:r>
              <a:rPr lang="en-US" dirty="0" smtClean="0"/>
              <a:t>, </a:t>
            </a:r>
            <a:r>
              <a:rPr lang="en-US" dirty="0" smtClean="0"/>
              <a:t>un </a:t>
            </a:r>
            <a:r>
              <a:rPr lang="en-US" dirty="0" smtClean="0"/>
              <a:t>valor nominal </a:t>
            </a:r>
            <a:r>
              <a:rPr lang="en-US" dirty="0" err="1" smtClean="0"/>
              <a:t>suele</a:t>
            </a:r>
            <a:r>
              <a:rPr lang="en-US" dirty="0" smtClean="0"/>
              <a:t> </a:t>
            </a:r>
            <a:r>
              <a:rPr lang="en-US" dirty="0" err="1" smtClean="0"/>
              <a:t>ser</a:t>
            </a:r>
            <a:r>
              <a:rPr lang="en-US" dirty="0" smtClean="0"/>
              <a:t> 120 V, </a:t>
            </a:r>
            <a:r>
              <a:rPr lang="en-US" dirty="0" err="1" smtClean="0"/>
              <a:t>fase</a:t>
            </a:r>
            <a:r>
              <a:rPr lang="en-US" dirty="0" smtClean="0"/>
              <a:t> a </a:t>
            </a:r>
            <a:r>
              <a:rPr lang="en-US" dirty="0" err="1" smtClean="0"/>
              <a:t>neutro</a:t>
            </a:r>
            <a:r>
              <a:rPr lang="en-US" dirty="0" smtClean="0"/>
              <a:t> o </a:t>
            </a:r>
            <a:r>
              <a:rPr lang="en-US" dirty="0" err="1" smtClean="0"/>
              <a:t>fase</a:t>
            </a:r>
            <a:r>
              <a:rPr lang="en-US" dirty="0" smtClean="0"/>
              <a:t> a </a:t>
            </a:r>
            <a:r>
              <a:rPr lang="en-US" dirty="0" err="1" smtClean="0"/>
              <a:t>fase</a:t>
            </a:r>
            <a:r>
              <a:rPr lang="en-US" dirty="0" smtClean="0"/>
              <a:t>, y para </a:t>
            </a:r>
            <a:r>
              <a:rPr lang="en-US" dirty="0" err="1" smtClean="0"/>
              <a:t>corrientes</a:t>
            </a:r>
            <a:r>
              <a:rPr lang="en-US" dirty="0" smtClean="0"/>
              <a:t>, </a:t>
            </a:r>
            <a:r>
              <a:rPr lang="en-US" dirty="0" err="1" smtClean="0"/>
              <a:t>los</a:t>
            </a:r>
            <a:r>
              <a:rPr lang="en-US" dirty="0" smtClean="0"/>
              <a:t> </a:t>
            </a:r>
            <a:r>
              <a:rPr lang="en-US" dirty="0" err="1" smtClean="0"/>
              <a:t>valores</a:t>
            </a:r>
            <a:r>
              <a:rPr lang="en-US" dirty="0" smtClean="0"/>
              <a:t> </a:t>
            </a:r>
            <a:r>
              <a:rPr lang="en-US" dirty="0" err="1" smtClean="0"/>
              <a:t>nominales</a:t>
            </a:r>
            <a:r>
              <a:rPr lang="en-US" dirty="0" smtClean="0"/>
              <a:t> </a:t>
            </a:r>
            <a:r>
              <a:rPr lang="en-US" dirty="0" smtClean="0"/>
              <a:t>son 1 o 5 A. </a:t>
            </a:r>
            <a:r>
              <a:rPr lang="en-US" dirty="0" err="1" smtClean="0"/>
              <a:t>Esta</a:t>
            </a:r>
            <a:r>
              <a:rPr lang="en-US" dirty="0" smtClean="0"/>
              <a:t> </a:t>
            </a:r>
            <a:r>
              <a:rPr lang="en-US" dirty="0" err="1" smtClean="0"/>
              <a:t>transformación</a:t>
            </a:r>
            <a:r>
              <a:rPr lang="en-US" dirty="0" smtClean="0"/>
              <a:t> de </a:t>
            </a:r>
            <a:r>
              <a:rPr lang="en-US" dirty="0" err="1" smtClean="0"/>
              <a:t>corrientes</a:t>
            </a:r>
            <a:r>
              <a:rPr lang="en-US" dirty="0" smtClean="0"/>
              <a:t> y </a:t>
            </a:r>
            <a:r>
              <a:rPr lang="en-US" dirty="0" err="1" smtClean="0"/>
              <a:t>voltajes</a:t>
            </a:r>
            <a:r>
              <a:rPr lang="en-US" dirty="0" smtClean="0"/>
              <a:t> se </a:t>
            </a:r>
            <a:r>
              <a:rPr lang="en-US" dirty="0" err="1" smtClean="0"/>
              <a:t>realiza</a:t>
            </a:r>
            <a:r>
              <a:rPr lang="en-US" dirty="0" smtClean="0"/>
              <a:t> </a:t>
            </a:r>
            <a:r>
              <a:rPr lang="en-US" dirty="0" err="1" smtClean="0"/>
              <a:t>mediante</a:t>
            </a:r>
            <a:r>
              <a:rPr lang="en-US" dirty="0" smtClean="0"/>
              <a:t> </a:t>
            </a:r>
            <a:r>
              <a:rPr lang="en-US" dirty="0" err="1" smtClean="0"/>
              <a:t>transformadores</a:t>
            </a:r>
            <a:r>
              <a:rPr lang="en-US" dirty="0" smtClean="0"/>
              <a:t> </a:t>
            </a:r>
            <a:r>
              <a:rPr lang="en-US" dirty="0" smtClean="0"/>
              <a:t>de </a:t>
            </a:r>
            <a:r>
              <a:rPr lang="en-US" dirty="0" err="1" smtClean="0"/>
              <a:t>medida</a:t>
            </a:r>
            <a:r>
              <a:rPr lang="en-US" dirty="0" smtClean="0"/>
              <a:t>, </a:t>
            </a:r>
            <a:r>
              <a:rPr lang="en-US" dirty="0" err="1" smtClean="0"/>
              <a:t>los</a:t>
            </a:r>
            <a:r>
              <a:rPr lang="en-US" dirty="0" smtClean="0"/>
              <a:t> </a:t>
            </a:r>
            <a:r>
              <a:rPr lang="en-US" dirty="0" err="1" smtClean="0"/>
              <a:t>cuales</a:t>
            </a:r>
            <a:r>
              <a:rPr lang="en-US" dirty="0" smtClean="0"/>
              <a:t> </a:t>
            </a:r>
            <a:r>
              <a:rPr lang="en-US" dirty="0" err="1" smtClean="0"/>
              <a:t>tienen</a:t>
            </a:r>
            <a:r>
              <a:rPr lang="en-US" dirty="0" smtClean="0"/>
              <a:t> </a:t>
            </a:r>
            <a:r>
              <a:rPr lang="en-US" dirty="0" err="1" smtClean="0"/>
              <a:t>sus</a:t>
            </a:r>
            <a:r>
              <a:rPr lang="en-US" dirty="0" smtClean="0"/>
              <a:t> </a:t>
            </a:r>
            <a:r>
              <a:rPr lang="en-US" dirty="0" err="1" smtClean="0"/>
              <a:t>devanados</a:t>
            </a:r>
            <a:r>
              <a:rPr lang="en-US" dirty="0" smtClean="0"/>
              <a:t> </a:t>
            </a:r>
            <a:r>
              <a:rPr lang="en-US" dirty="0" err="1" smtClean="0"/>
              <a:t>secundarios</a:t>
            </a:r>
            <a:r>
              <a:rPr lang="en-US" dirty="0" smtClean="0"/>
              <a:t> </a:t>
            </a:r>
            <a:r>
              <a:rPr lang="en-US" dirty="0" err="1" smtClean="0"/>
              <a:t>conectados</a:t>
            </a:r>
            <a:r>
              <a:rPr lang="en-US" dirty="0" smtClean="0"/>
              <a:t> </a:t>
            </a:r>
            <a:r>
              <a:rPr lang="en-US" dirty="0" err="1" smtClean="0"/>
              <a:t>tanto</a:t>
            </a:r>
            <a:r>
              <a:rPr lang="en-US" dirty="0" smtClean="0"/>
              <a:t> </a:t>
            </a:r>
            <a:r>
              <a:rPr lang="en-US" dirty="0" smtClean="0"/>
              <a:t>a </a:t>
            </a:r>
            <a:r>
              <a:rPr lang="en-US" dirty="0" err="1" smtClean="0"/>
              <a:t>relés</a:t>
            </a:r>
            <a:r>
              <a:rPr lang="en-US" dirty="0" smtClean="0"/>
              <a:t> </a:t>
            </a:r>
            <a:r>
              <a:rPr lang="en-US" dirty="0" err="1" smtClean="0"/>
              <a:t>como</a:t>
            </a:r>
            <a:r>
              <a:rPr lang="en-US" dirty="0" smtClean="0"/>
              <a:t> a </a:t>
            </a:r>
            <a:r>
              <a:rPr lang="en-US" dirty="0" err="1" smtClean="0"/>
              <a:t>equipos</a:t>
            </a:r>
            <a:r>
              <a:rPr lang="en-US" dirty="0" smtClean="0"/>
              <a:t> de </a:t>
            </a:r>
            <a:r>
              <a:rPr lang="en-US" dirty="0" err="1" smtClean="0"/>
              <a:t>medida</a:t>
            </a:r>
            <a:r>
              <a:rPr lang="en-US" dirty="0" smtClean="0"/>
              <a:t>. Se </a:t>
            </a:r>
            <a:r>
              <a:rPr lang="en-US" dirty="0" err="1" smtClean="0"/>
              <a:t>puede</a:t>
            </a:r>
            <a:r>
              <a:rPr lang="en-US" dirty="0" smtClean="0"/>
              <a:t> </a:t>
            </a:r>
            <a:r>
              <a:rPr lang="en-US" dirty="0" err="1" smtClean="0"/>
              <a:t>encontrar</a:t>
            </a:r>
            <a:r>
              <a:rPr lang="en-US" dirty="0" smtClean="0"/>
              <a:t> </a:t>
            </a:r>
            <a:r>
              <a:rPr lang="en-US" dirty="0" err="1" smtClean="0"/>
              <a:t>más</a:t>
            </a:r>
            <a:r>
              <a:rPr lang="en-US" dirty="0" smtClean="0"/>
              <a:t> </a:t>
            </a:r>
            <a:r>
              <a:rPr lang="en-US" dirty="0" err="1" smtClean="0"/>
              <a:t>información</a:t>
            </a:r>
            <a:r>
              <a:rPr lang="en-US" dirty="0" smtClean="0"/>
              <a:t> </a:t>
            </a:r>
            <a:r>
              <a:rPr lang="en-US" dirty="0" err="1" smtClean="0"/>
              <a:t>sobre</a:t>
            </a:r>
            <a:r>
              <a:rPr lang="en-US" dirty="0" smtClean="0"/>
              <a:t> </a:t>
            </a:r>
            <a:r>
              <a:rPr lang="en-US" dirty="0" err="1" smtClean="0"/>
              <a:t>transformadores</a:t>
            </a:r>
            <a:r>
              <a:rPr lang="en-US" dirty="0" smtClean="0"/>
              <a:t> </a:t>
            </a:r>
            <a:r>
              <a:rPr lang="en-US" dirty="0" smtClean="0"/>
              <a:t>de </a:t>
            </a:r>
            <a:r>
              <a:rPr lang="en-US" dirty="0" err="1" smtClean="0"/>
              <a:t>instrumentos</a:t>
            </a:r>
            <a:r>
              <a:rPr lang="en-US" dirty="0" smtClean="0"/>
              <a:t> </a:t>
            </a:r>
            <a:r>
              <a:rPr lang="en-US" dirty="0" err="1" smtClean="0"/>
              <a:t>en</a:t>
            </a:r>
            <a:r>
              <a:rPr lang="en-US" dirty="0" smtClean="0"/>
              <a:t> </a:t>
            </a:r>
            <a:r>
              <a:rPr lang="en-US" dirty="0" err="1" smtClean="0"/>
              <a:t>numerosas</a:t>
            </a:r>
            <a:r>
              <a:rPr lang="en-US" dirty="0" smtClean="0"/>
              <a:t> </a:t>
            </a:r>
            <a:r>
              <a:rPr lang="en-US" dirty="0" err="1" smtClean="0"/>
              <a:t>fuentes</a:t>
            </a:r>
            <a:r>
              <a:rPr lang="en-US" dirty="0" smtClean="0"/>
              <a:t>, </a:t>
            </a:r>
            <a:r>
              <a:rPr lang="en-US" dirty="0" err="1" smtClean="0"/>
              <a:t>incluido</a:t>
            </a:r>
            <a:r>
              <a:rPr lang="en-US" dirty="0" smtClean="0"/>
              <a:t> [1].</a:t>
            </a:r>
          </a:p>
          <a:p>
            <a:pPr algn="just"/>
            <a:r>
              <a:rPr lang="en-US" dirty="0" err="1" smtClean="0"/>
              <a:t>Todos</a:t>
            </a:r>
            <a:r>
              <a:rPr lang="en-US" dirty="0" smtClean="0"/>
              <a:t> </a:t>
            </a:r>
            <a:r>
              <a:rPr lang="en-US" dirty="0" err="1" smtClean="0"/>
              <a:t>los</a:t>
            </a:r>
            <a:r>
              <a:rPr lang="en-US" dirty="0" smtClean="0"/>
              <a:t> </a:t>
            </a:r>
            <a:r>
              <a:rPr lang="en-US" dirty="0" err="1" smtClean="0"/>
              <a:t>equipos</a:t>
            </a:r>
            <a:r>
              <a:rPr lang="en-US" dirty="0" smtClean="0"/>
              <a:t> de </a:t>
            </a:r>
            <a:r>
              <a:rPr lang="en-US" dirty="0" err="1" smtClean="0"/>
              <a:t>medida</a:t>
            </a:r>
            <a:r>
              <a:rPr lang="en-US" dirty="0" smtClean="0"/>
              <a:t> </a:t>
            </a:r>
            <a:r>
              <a:rPr lang="en-US" dirty="0" err="1" smtClean="0"/>
              <a:t>pueden</a:t>
            </a:r>
            <a:r>
              <a:rPr lang="en-US" dirty="0" smtClean="0"/>
              <a:t> </a:t>
            </a:r>
            <a:r>
              <a:rPr lang="en-US" dirty="0" err="1" smtClean="0"/>
              <a:t>dividirse</a:t>
            </a:r>
            <a:r>
              <a:rPr lang="en-US" dirty="0" smtClean="0"/>
              <a:t> </a:t>
            </a:r>
            <a:r>
              <a:rPr lang="en-US" dirty="0" err="1" smtClean="0"/>
              <a:t>en</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grupos</a:t>
            </a:r>
            <a:r>
              <a:rPr lang="en-US" dirty="0" smtClean="0"/>
              <a:t> </a:t>
            </a:r>
            <a:r>
              <a:rPr lang="en-US" dirty="0" err="1" smtClean="0"/>
              <a:t>funcionales</a:t>
            </a:r>
            <a:r>
              <a:rPr lang="en-US" dirty="0" smtClean="0"/>
              <a:t>:</a:t>
            </a:r>
          </a:p>
          <a:p>
            <a:pPr algn="just"/>
            <a:endParaRPr lang="en-US" dirty="0" smtClean="0"/>
          </a:p>
          <a:p>
            <a:pPr algn="just"/>
            <a:r>
              <a:rPr lang="en-US" b="1" dirty="0" smtClean="0"/>
              <a:t>• </a:t>
            </a:r>
            <a:r>
              <a:rPr lang="en-US" b="1" dirty="0" err="1" smtClean="0"/>
              <a:t>Indicación</a:t>
            </a:r>
            <a:r>
              <a:rPr lang="en-US" b="1" dirty="0" smtClean="0"/>
              <a:t>: </a:t>
            </a:r>
            <a:r>
              <a:rPr lang="en-US" b="1" dirty="0" err="1" smtClean="0"/>
              <a:t>proporciona</a:t>
            </a:r>
            <a:r>
              <a:rPr lang="en-US" b="1" dirty="0" smtClean="0"/>
              <a:t> </a:t>
            </a:r>
            <a:r>
              <a:rPr lang="en-US" b="1" dirty="0" err="1" smtClean="0"/>
              <a:t>información</a:t>
            </a:r>
            <a:r>
              <a:rPr lang="en-US" b="1" dirty="0" smtClean="0"/>
              <a:t> </a:t>
            </a:r>
            <a:r>
              <a:rPr lang="en-US" b="1" dirty="0" err="1" smtClean="0"/>
              <a:t>sobre</a:t>
            </a:r>
            <a:r>
              <a:rPr lang="en-US" b="1" dirty="0" smtClean="0"/>
              <a:t> </a:t>
            </a:r>
            <a:r>
              <a:rPr lang="en-US" b="1" dirty="0" err="1" smtClean="0"/>
              <a:t>los</a:t>
            </a:r>
            <a:r>
              <a:rPr lang="en-US" b="1" dirty="0" smtClean="0"/>
              <a:t> </a:t>
            </a:r>
            <a:r>
              <a:rPr lang="en-US" b="1" dirty="0" err="1" smtClean="0"/>
              <a:t>valores</a:t>
            </a:r>
            <a:r>
              <a:rPr lang="en-US" b="1" dirty="0" smtClean="0"/>
              <a:t> </a:t>
            </a:r>
            <a:r>
              <a:rPr lang="en-US" b="1" dirty="0" err="1" smtClean="0"/>
              <a:t>actuales</a:t>
            </a:r>
            <a:r>
              <a:rPr lang="en-US" b="1" dirty="0" smtClean="0"/>
              <a:t> de </a:t>
            </a:r>
            <a:r>
              <a:rPr lang="en-US" b="1" dirty="0" smtClean="0"/>
              <a:t>magnitudes </a:t>
            </a:r>
            <a:r>
              <a:rPr lang="en-US" b="1" dirty="0" err="1" smtClean="0"/>
              <a:t>eléctricas</a:t>
            </a:r>
            <a:r>
              <a:rPr lang="en-US" b="1" dirty="0" smtClean="0"/>
              <a:t>, </a:t>
            </a:r>
            <a:r>
              <a:rPr lang="en-US" b="1" dirty="0" err="1" smtClean="0"/>
              <a:t>por</a:t>
            </a:r>
            <a:r>
              <a:rPr lang="en-US" b="1" dirty="0" smtClean="0"/>
              <a:t> </a:t>
            </a:r>
            <a:r>
              <a:rPr lang="en-US" b="1" dirty="0" err="1" smtClean="0"/>
              <a:t>ejemplo</a:t>
            </a:r>
            <a:r>
              <a:rPr lang="en-US" b="1" dirty="0" smtClean="0"/>
              <a:t>:</a:t>
            </a:r>
          </a:p>
          <a:p>
            <a:pPr algn="just"/>
            <a:endParaRPr lang="en-US" dirty="0" smtClean="0"/>
          </a:p>
          <a:p>
            <a:pPr algn="just"/>
            <a:r>
              <a:rPr lang="en-US" b="1" dirty="0" smtClean="0">
                <a:solidFill>
                  <a:srgbClr val="0070C0"/>
                </a:solidFill>
              </a:rPr>
              <a:t>– </a:t>
            </a:r>
            <a:r>
              <a:rPr lang="en-US" b="1" dirty="0" err="1" smtClean="0">
                <a:solidFill>
                  <a:srgbClr val="0070C0"/>
                </a:solidFill>
              </a:rPr>
              <a:t>Amperímetros</a:t>
            </a:r>
            <a:r>
              <a:rPr lang="en-US" b="1" dirty="0" smtClean="0">
                <a:solidFill>
                  <a:srgbClr val="0070C0"/>
                </a:solidFill>
              </a:rPr>
              <a:t> – </a:t>
            </a:r>
            <a:r>
              <a:rPr lang="en-US" b="1" dirty="0" err="1" smtClean="0">
                <a:solidFill>
                  <a:srgbClr val="0070C0"/>
                </a:solidFill>
              </a:rPr>
              <a:t>miden</a:t>
            </a:r>
            <a:r>
              <a:rPr lang="en-US" b="1" dirty="0" smtClean="0">
                <a:solidFill>
                  <a:srgbClr val="0070C0"/>
                </a:solidFill>
              </a:rPr>
              <a:t> la </a:t>
            </a:r>
            <a:r>
              <a:rPr lang="en-US" b="1" dirty="0" err="1" smtClean="0">
                <a:solidFill>
                  <a:srgbClr val="0070C0"/>
                </a:solidFill>
              </a:rPr>
              <a:t>corriente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Voltímetros</a:t>
            </a:r>
            <a:r>
              <a:rPr lang="en-US" b="1" dirty="0" smtClean="0">
                <a:solidFill>
                  <a:srgbClr val="0070C0"/>
                </a:solidFill>
              </a:rPr>
              <a:t> – </a:t>
            </a:r>
            <a:r>
              <a:rPr lang="en-US" b="1" dirty="0" err="1" smtClean="0">
                <a:solidFill>
                  <a:srgbClr val="0070C0"/>
                </a:solidFill>
              </a:rPr>
              <a:t>miden</a:t>
            </a:r>
            <a:r>
              <a:rPr lang="en-US" b="1" dirty="0" smtClean="0">
                <a:solidFill>
                  <a:srgbClr val="0070C0"/>
                </a:solidFill>
              </a:rPr>
              <a:t> el </a:t>
            </a:r>
            <a:r>
              <a:rPr lang="en-US" b="1" dirty="0" err="1" smtClean="0">
                <a:solidFill>
                  <a:srgbClr val="0070C0"/>
                </a:solidFill>
              </a:rPr>
              <a:t>voltaje</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Ohmímetros</a:t>
            </a:r>
            <a:r>
              <a:rPr lang="en-US" b="1" dirty="0" smtClean="0">
                <a:solidFill>
                  <a:srgbClr val="0070C0"/>
                </a:solidFill>
              </a:rPr>
              <a:t> – </a:t>
            </a:r>
            <a:r>
              <a:rPr lang="en-US" b="1" dirty="0" err="1" smtClean="0">
                <a:solidFill>
                  <a:srgbClr val="0070C0"/>
                </a:solidFill>
              </a:rPr>
              <a:t>miden</a:t>
            </a:r>
            <a:r>
              <a:rPr lang="en-US" b="1" dirty="0" smtClean="0">
                <a:solidFill>
                  <a:srgbClr val="0070C0"/>
                </a:solidFill>
              </a:rPr>
              <a:t> </a:t>
            </a:r>
            <a:r>
              <a:rPr lang="en-US" b="1" dirty="0" err="1" smtClean="0">
                <a:solidFill>
                  <a:srgbClr val="0070C0"/>
                </a:solidFill>
              </a:rPr>
              <a:t>resistencia</a:t>
            </a:r>
            <a:r>
              <a:rPr lang="en-US" b="1" dirty="0" smtClean="0">
                <a:solidFill>
                  <a:srgbClr val="0070C0"/>
                </a:solidFill>
              </a:rPr>
              <a:t>, </a:t>
            </a:r>
            <a:r>
              <a:rPr lang="en-US" b="1" dirty="0" err="1" smtClean="0">
                <a:solidFill>
                  <a:srgbClr val="0070C0"/>
                </a:solidFill>
              </a:rPr>
              <a:t>impedancia</a:t>
            </a:r>
            <a:r>
              <a:rPr lang="en-US" b="1" dirty="0" smtClean="0">
                <a:solidFill>
                  <a:srgbClr val="0070C0"/>
                </a:solidFill>
              </a:rPr>
              <a:t> </a:t>
            </a:r>
          </a:p>
          <a:p>
            <a:pPr algn="just"/>
            <a:r>
              <a:rPr lang="en-US" b="1" dirty="0" smtClean="0">
                <a:solidFill>
                  <a:srgbClr val="0070C0"/>
                </a:solidFill>
              </a:rPr>
              <a:t>– </a:t>
            </a:r>
            <a:r>
              <a:rPr lang="en-US" b="1" dirty="0" err="1" smtClean="0">
                <a:solidFill>
                  <a:srgbClr val="0070C0"/>
                </a:solidFill>
              </a:rPr>
              <a:t>Vatímetros</a:t>
            </a:r>
            <a:r>
              <a:rPr lang="en-US" b="1" dirty="0" smtClean="0">
                <a:solidFill>
                  <a:srgbClr val="0070C0"/>
                </a:solidFill>
              </a:rPr>
              <a:t> – </a:t>
            </a:r>
            <a:r>
              <a:rPr lang="en-US" b="1" dirty="0" err="1" smtClean="0">
                <a:solidFill>
                  <a:srgbClr val="0070C0"/>
                </a:solidFill>
              </a:rPr>
              <a:t>miden</a:t>
            </a:r>
            <a:r>
              <a:rPr lang="en-US" b="1" dirty="0" smtClean="0">
                <a:solidFill>
                  <a:srgbClr val="0070C0"/>
                </a:solidFill>
              </a:rPr>
              <a:t> la </a:t>
            </a:r>
            <a:r>
              <a:rPr lang="en-US" b="1" dirty="0" err="1" smtClean="0">
                <a:solidFill>
                  <a:srgbClr val="0070C0"/>
                </a:solidFill>
              </a:rPr>
              <a:t>potencia</a:t>
            </a:r>
            <a:r>
              <a:rPr lang="en-US" b="1" dirty="0" smtClean="0">
                <a:solidFill>
                  <a:srgbClr val="0070C0"/>
                </a:solidFill>
              </a:rPr>
              <a:t> </a:t>
            </a:r>
            <a:r>
              <a:rPr lang="en-US" b="1" dirty="0" err="1" smtClean="0">
                <a:solidFill>
                  <a:srgbClr val="0070C0"/>
                </a:solidFill>
              </a:rPr>
              <a:t>activa</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Varímetros</a:t>
            </a:r>
            <a:r>
              <a:rPr lang="en-US" b="1" dirty="0" smtClean="0">
                <a:solidFill>
                  <a:srgbClr val="0070C0"/>
                </a:solidFill>
              </a:rPr>
              <a:t> – </a:t>
            </a:r>
            <a:r>
              <a:rPr lang="en-US" b="1" dirty="0" err="1" smtClean="0">
                <a:solidFill>
                  <a:srgbClr val="0070C0"/>
                </a:solidFill>
              </a:rPr>
              <a:t>miden</a:t>
            </a:r>
            <a:r>
              <a:rPr lang="en-US" b="1" dirty="0" smtClean="0">
                <a:solidFill>
                  <a:srgbClr val="0070C0"/>
                </a:solidFill>
              </a:rPr>
              <a:t> la </a:t>
            </a:r>
            <a:r>
              <a:rPr lang="en-US" b="1" dirty="0" err="1" smtClean="0">
                <a:solidFill>
                  <a:srgbClr val="0070C0"/>
                </a:solidFill>
              </a:rPr>
              <a:t>potencia</a:t>
            </a:r>
            <a:r>
              <a:rPr lang="en-US" b="1" dirty="0" smtClean="0">
                <a:solidFill>
                  <a:srgbClr val="0070C0"/>
                </a:solidFill>
              </a:rPr>
              <a:t> </a:t>
            </a:r>
            <a:r>
              <a:rPr lang="en-US" b="1" dirty="0" err="1" smtClean="0">
                <a:solidFill>
                  <a:srgbClr val="0070C0"/>
                </a:solidFill>
              </a:rPr>
              <a:t>reactiva</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Frecuencímetros</a:t>
            </a:r>
            <a:endParaRPr lang="en-US" b="1" dirty="0" smtClean="0">
              <a:solidFill>
                <a:srgbClr val="0070C0"/>
              </a:solidFill>
            </a:endParaRPr>
          </a:p>
        </p:txBody>
      </p:sp>
    </p:spTree>
    <p:extLst>
      <p:ext uri="{BB962C8B-B14F-4D97-AF65-F5344CB8AC3E}">
        <p14:creationId xmlns:p14="http://schemas.microsoft.com/office/powerpoint/2010/main" val="1049941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1069" y="136187"/>
            <a:ext cx="11586949" cy="6463308"/>
          </a:xfrm>
          <a:prstGeom prst="rect">
            <a:avLst/>
          </a:prstGeom>
        </p:spPr>
        <p:txBody>
          <a:bodyPr wrap="square">
            <a:spAutoFit/>
          </a:bodyPr>
          <a:lstStyle/>
          <a:p>
            <a:pPr algn="just"/>
            <a:r>
              <a:rPr lang="en-US" b="1" dirty="0" smtClean="0"/>
              <a:t>• </a:t>
            </a:r>
            <a:r>
              <a:rPr lang="en-US" b="1" dirty="0" err="1" smtClean="0"/>
              <a:t>Registro</a:t>
            </a:r>
            <a:r>
              <a:rPr lang="en-US" b="1" dirty="0" smtClean="0"/>
              <a:t>: </a:t>
            </a:r>
            <a:r>
              <a:rPr lang="en-US" b="1" dirty="0" err="1" smtClean="0"/>
              <a:t>registra</a:t>
            </a:r>
            <a:r>
              <a:rPr lang="en-US" b="1" dirty="0" smtClean="0"/>
              <a:t> el valor de las </a:t>
            </a:r>
            <a:r>
              <a:rPr lang="en-US" b="1" dirty="0" smtClean="0"/>
              <a:t>magnitudes </a:t>
            </a:r>
            <a:r>
              <a:rPr lang="en-US" b="1" dirty="0" err="1" smtClean="0"/>
              <a:t>eléctricas</a:t>
            </a:r>
            <a:r>
              <a:rPr lang="en-US" b="1" dirty="0" smtClean="0"/>
              <a:t> </a:t>
            </a:r>
            <a:r>
              <a:rPr lang="en-US" b="1" dirty="0" err="1" smtClean="0"/>
              <a:t>medidas</a:t>
            </a:r>
            <a:r>
              <a:rPr lang="en-US" b="1" dirty="0" smtClean="0"/>
              <a:t> </a:t>
            </a:r>
            <a:r>
              <a:rPr lang="en-US" b="1" dirty="0" err="1" smtClean="0"/>
              <a:t>durante</a:t>
            </a:r>
            <a:r>
              <a:rPr lang="en-US" b="1" dirty="0" smtClean="0"/>
              <a:t> un </a:t>
            </a:r>
            <a:r>
              <a:rPr lang="en-US" b="1" dirty="0" err="1" smtClean="0"/>
              <a:t>período</a:t>
            </a:r>
            <a:r>
              <a:rPr lang="en-US" b="1" dirty="0" smtClean="0"/>
              <a:t> </a:t>
            </a:r>
            <a:r>
              <a:rPr lang="en-US" b="1" dirty="0" smtClean="0"/>
              <a:t>de </a:t>
            </a:r>
            <a:r>
              <a:rPr lang="en-US" b="1" dirty="0" err="1" smtClean="0"/>
              <a:t>tiempo</a:t>
            </a:r>
            <a:r>
              <a:rPr lang="en-US" b="1" dirty="0" smtClean="0"/>
              <a:t>, </a:t>
            </a:r>
            <a:r>
              <a:rPr lang="en-US" b="1" dirty="0" err="1" smtClean="0"/>
              <a:t>por</a:t>
            </a:r>
            <a:r>
              <a:rPr lang="en-US" b="1" dirty="0" smtClean="0"/>
              <a:t> </a:t>
            </a:r>
            <a:r>
              <a:rPr lang="en-US" b="1" dirty="0" err="1" smtClean="0"/>
              <a:t>ejemplo</a:t>
            </a:r>
            <a:r>
              <a:rPr lang="en-US" b="1" dirty="0" smtClean="0"/>
              <a:t>:</a:t>
            </a:r>
          </a:p>
          <a:p>
            <a:pPr algn="just"/>
            <a:r>
              <a:rPr lang="en-US" b="1" dirty="0" smtClean="0">
                <a:solidFill>
                  <a:srgbClr val="0070C0"/>
                </a:solidFill>
              </a:rPr>
              <a:t>– </a:t>
            </a:r>
            <a:r>
              <a:rPr lang="en-US" b="1" dirty="0" err="1">
                <a:solidFill>
                  <a:srgbClr val="0070C0"/>
                </a:solidFill>
              </a:rPr>
              <a:t>Medidores</a:t>
            </a:r>
            <a:r>
              <a:rPr lang="en-US" b="1" dirty="0">
                <a:solidFill>
                  <a:srgbClr val="0070C0"/>
                </a:solidFill>
              </a:rPr>
              <a:t> </a:t>
            </a:r>
            <a:r>
              <a:rPr lang="en-US" b="1" dirty="0" smtClean="0">
                <a:solidFill>
                  <a:srgbClr val="0070C0"/>
                </a:solidFill>
              </a:rPr>
              <a:t>de </a:t>
            </a:r>
            <a:r>
              <a:rPr lang="en-US" b="1" dirty="0" err="1" smtClean="0">
                <a:solidFill>
                  <a:srgbClr val="0070C0"/>
                </a:solidFill>
              </a:rPr>
              <a:t>watios</a:t>
            </a:r>
            <a:r>
              <a:rPr lang="en-US" b="1" dirty="0" smtClean="0">
                <a:solidFill>
                  <a:srgbClr val="0070C0"/>
                </a:solidFill>
              </a:rPr>
              <a:t>-hora</a:t>
            </a:r>
            <a:r>
              <a:rPr lang="en-US" b="1" dirty="0" smtClean="0">
                <a:solidFill>
                  <a:srgbClr val="0070C0"/>
                </a:solidFill>
              </a:rPr>
              <a:t>: </a:t>
            </a:r>
            <a:r>
              <a:rPr lang="en-US" b="1" dirty="0" err="1" smtClean="0">
                <a:solidFill>
                  <a:srgbClr val="0070C0"/>
                </a:solidFill>
              </a:rPr>
              <a:t>registran</a:t>
            </a:r>
            <a:r>
              <a:rPr lang="en-US" b="1" dirty="0" smtClean="0">
                <a:solidFill>
                  <a:srgbClr val="0070C0"/>
                </a:solidFill>
              </a:rPr>
              <a:t> la </a:t>
            </a:r>
            <a:r>
              <a:rPr lang="en-US" b="1" dirty="0" err="1" smtClean="0">
                <a:solidFill>
                  <a:srgbClr val="0070C0"/>
                </a:solidFill>
              </a:rPr>
              <a:t>magnitud</a:t>
            </a:r>
            <a:r>
              <a:rPr lang="en-US" b="1" dirty="0" smtClean="0">
                <a:solidFill>
                  <a:srgbClr val="0070C0"/>
                </a:solidFill>
              </a:rPr>
              <a:t> </a:t>
            </a:r>
            <a:r>
              <a:rPr lang="en-US" b="1" dirty="0" smtClean="0">
                <a:solidFill>
                  <a:srgbClr val="0070C0"/>
                </a:solidFill>
              </a:rPr>
              <a:t>de </a:t>
            </a:r>
            <a:r>
              <a:rPr lang="en-US" b="1" dirty="0" err="1" smtClean="0">
                <a:solidFill>
                  <a:srgbClr val="0070C0"/>
                </a:solidFill>
              </a:rPr>
              <a:t>energía</a:t>
            </a:r>
            <a:r>
              <a:rPr lang="en-US" b="1" dirty="0" smtClean="0">
                <a:solidFill>
                  <a:srgbClr val="0070C0"/>
                </a:solidFill>
              </a:rPr>
              <a:t> </a:t>
            </a:r>
            <a:r>
              <a:rPr lang="en-US" b="1" dirty="0" err="1" smtClean="0">
                <a:solidFill>
                  <a:srgbClr val="0070C0"/>
                </a:solidFill>
              </a:rPr>
              <a:t>activa</a:t>
            </a:r>
            <a:r>
              <a:rPr lang="en-US" b="1" dirty="0" smtClean="0">
                <a:solidFill>
                  <a:srgbClr val="0070C0"/>
                </a:solidFill>
              </a:rPr>
              <a:t> </a:t>
            </a:r>
            <a:r>
              <a:rPr lang="en-US" b="1" dirty="0" err="1" smtClean="0">
                <a:solidFill>
                  <a:srgbClr val="0070C0"/>
                </a:solidFill>
              </a:rPr>
              <a:t>gastada</a:t>
            </a:r>
            <a:r>
              <a:rPr lang="en-US" b="1" dirty="0" smtClean="0">
                <a:solidFill>
                  <a:srgbClr val="0070C0"/>
                </a:solidFill>
              </a:rPr>
              <a:t> o </a:t>
            </a:r>
            <a:r>
              <a:rPr lang="en-US" b="1" dirty="0" err="1" smtClean="0">
                <a:solidFill>
                  <a:srgbClr val="0070C0"/>
                </a:solidFill>
              </a:rPr>
              <a:t>transferida</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un </a:t>
            </a:r>
            <a:r>
              <a:rPr lang="en-US" b="1" dirty="0" err="1" smtClean="0">
                <a:solidFill>
                  <a:srgbClr val="0070C0"/>
                </a:solidFill>
              </a:rPr>
              <a:t>período</a:t>
            </a:r>
            <a:r>
              <a:rPr lang="en-US" b="1" dirty="0" smtClean="0">
                <a:solidFill>
                  <a:srgbClr val="0070C0"/>
                </a:solidFill>
              </a:rPr>
              <a:t> de </a:t>
            </a:r>
            <a:r>
              <a:rPr lang="en-US" b="1" dirty="0" err="1" smtClean="0">
                <a:solidFill>
                  <a:srgbClr val="0070C0"/>
                </a:solidFill>
              </a:rPr>
              <a:t>tiempo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Medidores</a:t>
            </a:r>
            <a:r>
              <a:rPr lang="en-US" b="1" dirty="0" smtClean="0">
                <a:solidFill>
                  <a:srgbClr val="0070C0"/>
                </a:solidFill>
              </a:rPr>
              <a:t> de </a:t>
            </a:r>
            <a:r>
              <a:rPr lang="en-US" b="1" dirty="0" err="1" smtClean="0">
                <a:solidFill>
                  <a:srgbClr val="0070C0"/>
                </a:solidFill>
              </a:rPr>
              <a:t>VAr</a:t>
            </a:r>
            <a:r>
              <a:rPr lang="en-US" b="1" dirty="0" smtClean="0">
                <a:solidFill>
                  <a:srgbClr val="0070C0"/>
                </a:solidFill>
              </a:rPr>
              <a:t>-horas</a:t>
            </a:r>
            <a:r>
              <a:rPr lang="en-US" b="1" dirty="0" smtClean="0">
                <a:solidFill>
                  <a:srgbClr val="0070C0"/>
                </a:solidFill>
              </a:rPr>
              <a:t>: </a:t>
            </a:r>
            <a:r>
              <a:rPr lang="en-US" b="1" dirty="0" err="1" smtClean="0">
                <a:solidFill>
                  <a:srgbClr val="0070C0"/>
                </a:solidFill>
              </a:rPr>
              <a:t>registra</a:t>
            </a:r>
            <a:r>
              <a:rPr lang="en-US" b="1" dirty="0" smtClean="0">
                <a:solidFill>
                  <a:srgbClr val="0070C0"/>
                </a:solidFill>
              </a:rPr>
              <a:t> </a:t>
            </a:r>
            <a:r>
              <a:rPr lang="en-US" b="1" dirty="0" smtClean="0">
                <a:solidFill>
                  <a:srgbClr val="0070C0"/>
                </a:solidFill>
              </a:rPr>
              <a:t>la </a:t>
            </a:r>
            <a:r>
              <a:rPr lang="en-US" b="1" dirty="0" err="1" smtClean="0">
                <a:solidFill>
                  <a:srgbClr val="0070C0"/>
                </a:solidFill>
              </a:rPr>
              <a:t>magnitud</a:t>
            </a:r>
            <a:r>
              <a:rPr lang="en-US" b="1" dirty="0" smtClean="0">
                <a:solidFill>
                  <a:srgbClr val="0070C0"/>
                </a:solidFill>
              </a:rPr>
              <a:t> </a:t>
            </a:r>
            <a:r>
              <a:rPr lang="en-US" b="1" dirty="0" smtClean="0">
                <a:solidFill>
                  <a:srgbClr val="0070C0"/>
                </a:solidFill>
              </a:rPr>
              <a:t>de </a:t>
            </a:r>
            <a:r>
              <a:rPr lang="en-US" b="1" dirty="0" err="1" smtClean="0">
                <a:solidFill>
                  <a:srgbClr val="0070C0"/>
                </a:solidFill>
              </a:rPr>
              <a:t>energía</a:t>
            </a:r>
            <a:r>
              <a:rPr lang="en-US" b="1" dirty="0" smtClean="0">
                <a:solidFill>
                  <a:srgbClr val="0070C0"/>
                </a:solidFill>
              </a:rPr>
              <a:t> </a:t>
            </a:r>
            <a:r>
              <a:rPr lang="en-US" b="1" dirty="0" err="1" smtClean="0">
                <a:solidFill>
                  <a:srgbClr val="0070C0"/>
                </a:solidFill>
              </a:rPr>
              <a:t>reactiva</a:t>
            </a:r>
            <a:r>
              <a:rPr lang="en-US" b="1" dirty="0" smtClean="0">
                <a:solidFill>
                  <a:srgbClr val="0070C0"/>
                </a:solidFill>
              </a:rPr>
              <a:t> </a:t>
            </a:r>
            <a:r>
              <a:rPr lang="en-US" b="1" dirty="0" err="1" smtClean="0">
                <a:solidFill>
                  <a:srgbClr val="0070C0"/>
                </a:solidFill>
              </a:rPr>
              <a:t>gastada</a:t>
            </a:r>
            <a:r>
              <a:rPr lang="en-US" b="1" dirty="0" smtClean="0">
                <a:solidFill>
                  <a:srgbClr val="0070C0"/>
                </a:solidFill>
              </a:rPr>
              <a:t> o </a:t>
            </a:r>
            <a:r>
              <a:rPr lang="en-US" b="1" dirty="0" err="1" smtClean="0">
                <a:solidFill>
                  <a:srgbClr val="0070C0"/>
                </a:solidFill>
              </a:rPr>
              <a:t>transferida</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un </a:t>
            </a:r>
            <a:r>
              <a:rPr lang="en-US" b="1" dirty="0" err="1" smtClean="0">
                <a:solidFill>
                  <a:srgbClr val="0070C0"/>
                </a:solidFill>
              </a:rPr>
              <a:t>período</a:t>
            </a:r>
            <a:r>
              <a:rPr lang="en-US" b="1" dirty="0" smtClean="0">
                <a:solidFill>
                  <a:srgbClr val="0070C0"/>
                </a:solidFill>
              </a:rPr>
              <a:t> de </a:t>
            </a:r>
            <a:r>
              <a:rPr lang="en-US" b="1" dirty="0" err="1" smtClean="0">
                <a:solidFill>
                  <a:srgbClr val="0070C0"/>
                </a:solidFill>
              </a:rPr>
              <a:t>tiempo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Medidores</a:t>
            </a:r>
            <a:r>
              <a:rPr lang="en-US" b="1" dirty="0" smtClean="0">
                <a:solidFill>
                  <a:srgbClr val="0070C0"/>
                </a:solidFill>
              </a:rPr>
              <a:t> de </a:t>
            </a:r>
            <a:r>
              <a:rPr lang="en-US" b="1" dirty="0" err="1" smtClean="0">
                <a:solidFill>
                  <a:srgbClr val="0070C0"/>
                </a:solidFill>
              </a:rPr>
              <a:t>demanda</a:t>
            </a:r>
            <a:r>
              <a:rPr lang="en-US" b="1" dirty="0" smtClean="0">
                <a:solidFill>
                  <a:srgbClr val="0070C0"/>
                </a:solidFill>
              </a:rPr>
              <a:t>: </a:t>
            </a:r>
            <a:r>
              <a:rPr lang="en-US" b="1" dirty="0" err="1" smtClean="0">
                <a:solidFill>
                  <a:srgbClr val="0070C0"/>
                </a:solidFill>
              </a:rPr>
              <a:t>registre</a:t>
            </a:r>
            <a:r>
              <a:rPr lang="en-US" b="1" dirty="0" smtClean="0">
                <a:solidFill>
                  <a:srgbClr val="0070C0"/>
                </a:solidFill>
              </a:rPr>
              <a:t> la </a:t>
            </a:r>
            <a:r>
              <a:rPr lang="en-US" b="1" dirty="0" err="1" smtClean="0">
                <a:solidFill>
                  <a:srgbClr val="0070C0"/>
                </a:solidFill>
              </a:rPr>
              <a:t>carga</a:t>
            </a:r>
            <a:r>
              <a:rPr lang="en-US" b="1" dirty="0" smtClean="0">
                <a:solidFill>
                  <a:srgbClr val="0070C0"/>
                </a:solidFill>
              </a:rPr>
              <a:t> </a:t>
            </a:r>
            <a:r>
              <a:rPr lang="en-US" b="1" dirty="0" err="1" smtClean="0">
                <a:solidFill>
                  <a:srgbClr val="0070C0"/>
                </a:solidFill>
              </a:rPr>
              <a:t>promedio</a:t>
            </a:r>
            <a:r>
              <a:rPr lang="en-US" b="1" dirty="0" smtClean="0">
                <a:solidFill>
                  <a:srgbClr val="0070C0"/>
                </a:solidFill>
              </a:rPr>
              <a:t> </a:t>
            </a:r>
            <a:r>
              <a:rPr lang="en-US" b="1" dirty="0" err="1" smtClean="0">
                <a:solidFill>
                  <a:srgbClr val="0070C0"/>
                </a:solidFill>
              </a:rPr>
              <a:t>máxima</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un </a:t>
            </a:r>
            <a:r>
              <a:rPr lang="en-US" b="1" dirty="0" err="1" smtClean="0">
                <a:solidFill>
                  <a:srgbClr val="0070C0"/>
                </a:solidFill>
              </a:rPr>
              <a:t>período</a:t>
            </a:r>
            <a:r>
              <a:rPr lang="en-US" b="1" dirty="0" smtClean="0">
                <a:solidFill>
                  <a:srgbClr val="0070C0"/>
                </a:solidFill>
              </a:rPr>
              <a:t> de </a:t>
            </a:r>
            <a:r>
              <a:rPr lang="en-US" b="1" dirty="0" err="1" smtClean="0">
                <a:solidFill>
                  <a:srgbClr val="0070C0"/>
                </a:solidFill>
              </a:rPr>
              <a:t>tiempo</a:t>
            </a:r>
            <a:endParaRPr lang="en-US" b="1" dirty="0" smtClean="0">
              <a:solidFill>
                <a:srgbClr val="0070C0"/>
              </a:solidFill>
            </a:endParaRPr>
          </a:p>
          <a:p>
            <a:pPr algn="just"/>
            <a:r>
              <a:rPr lang="en-US" b="1" dirty="0" smtClean="0">
                <a:solidFill>
                  <a:srgbClr val="0070C0"/>
                </a:solidFill>
              </a:rPr>
              <a:t>– </a:t>
            </a:r>
            <a:r>
              <a:rPr lang="en-US" b="1" dirty="0" err="1" smtClean="0">
                <a:solidFill>
                  <a:srgbClr val="0070C0"/>
                </a:solidFill>
              </a:rPr>
              <a:t>Oscilógrafos</a:t>
            </a:r>
            <a:r>
              <a:rPr lang="en-US" b="1" dirty="0" smtClean="0">
                <a:solidFill>
                  <a:srgbClr val="0070C0"/>
                </a:solidFill>
              </a:rPr>
              <a:t>, </a:t>
            </a:r>
            <a:r>
              <a:rPr lang="en-US" b="1" dirty="0" err="1" smtClean="0">
                <a:solidFill>
                  <a:srgbClr val="0070C0"/>
                </a:solidFill>
              </a:rPr>
              <a:t>registradores</a:t>
            </a:r>
            <a:r>
              <a:rPr lang="en-US" b="1" dirty="0" smtClean="0">
                <a:solidFill>
                  <a:srgbClr val="0070C0"/>
                </a:solidFill>
              </a:rPr>
              <a:t> </a:t>
            </a:r>
            <a:r>
              <a:rPr lang="en-US" b="1" dirty="0" err="1" smtClean="0">
                <a:solidFill>
                  <a:srgbClr val="0070C0"/>
                </a:solidFill>
              </a:rPr>
              <a:t>digitales</a:t>
            </a:r>
            <a:r>
              <a:rPr lang="en-US" b="1" dirty="0" smtClean="0">
                <a:solidFill>
                  <a:srgbClr val="0070C0"/>
                </a:solidFill>
              </a:rPr>
              <a:t> de </a:t>
            </a:r>
            <a:r>
              <a:rPr lang="en-US" b="1" dirty="0" err="1" smtClean="0">
                <a:solidFill>
                  <a:srgbClr val="0070C0"/>
                </a:solidFill>
              </a:rPr>
              <a:t>fallas</a:t>
            </a:r>
            <a:r>
              <a:rPr lang="en-US" b="1" dirty="0" smtClean="0">
                <a:solidFill>
                  <a:srgbClr val="0070C0"/>
                </a:solidFill>
              </a:rPr>
              <a:t>: </a:t>
            </a:r>
            <a:r>
              <a:rPr lang="en-US" b="1" dirty="0" err="1" smtClean="0">
                <a:solidFill>
                  <a:srgbClr val="0070C0"/>
                </a:solidFill>
              </a:rPr>
              <a:t>controle</a:t>
            </a:r>
            <a:r>
              <a:rPr lang="en-US" b="1" dirty="0" smtClean="0">
                <a:solidFill>
                  <a:srgbClr val="0070C0"/>
                </a:solidFill>
              </a:rPr>
              <a:t> las </a:t>
            </a:r>
            <a:r>
              <a:rPr lang="en-US" b="1" dirty="0" err="1" smtClean="0">
                <a:solidFill>
                  <a:srgbClr val="0070C0"/>
                </a:solidFill>
              </a:rPr>
              <a:t>corrientes</a:t>
            </a:r>
            <a:r>
              <a:rPr lang="en-US" b="1" dirty="0" smtClean="0">
                <a:solidFill>
                  <a:srgbClr val="0070C0"/>
                </a:solidFill>
              </a:rPr>
              <a:t> y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voltajes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diferentes</a:t>
            </a:r>
            <a:r>
              <a:rPr lang="en-US" b="1" dirty="0" smtClean="0">
                <a:solidFill>
                  <a:srgbClr val="0070C0"/>
                </a:solidFill>
              </a:rPr>
              <a:t> </a:t>
            </a:r>
            <a:r>
              <a:rPr lang="en-US" b="1" dirty="0" err="1" smtClean="0">
                <a:solidFill>
                  <a:srgbClr val="0070C0"/>
                </a:solidFill>
              </a:rPr>
              <a:t>partes</a:t>
            </a:r>
            <a:r>
              <a:rPr lang="en-US" b="1" dirty="0" smtClean="0">
                <a:solidFill>
                  <a:srgbClr val="0070C0"/>
                </a:solidFill>
              </a:rPr>
              <a:t> de la </a:t>
            </a:r>
            <a:r>
              <a:rPr lang="en-US" b="1" dirty="0" err="1" smtClean="0">
                <a:solidFill>
                  <a:srgbClr val="0070C0"/>
                </a:solidFill>
              </a:rPr>
              <a:t>estación</a:t>
            </a:r>
            <a:r>
              <a:rPr lang="en-US" b="1" dirty="0" smtClean="0">
                <a:solidFill>
                  <a:srgbClr val="0070C0"/>
                </a:solidFill>
              </a:rPr>
              <a:t> para </a:t>
            </a:r>
            <a:r>
              <a:rPr lang="en-US" b="1" dirty="0" err="1" smtClean="0">
                <a:solidFill>
                  <a:srgbClr val="0070C0"/>
                </a:solidFill>
              </a:rPr>
              <a:t>ayudar</a:t>
            </a:r>
            <a:r>
              <a:rPr lang="en-US" b="1" dirty="0" smtClean="0">
                <a:solidFill>
                  <a:srgbClr val="0070C0"/>
                </a:solidFill>
              </a:rPr>
              <a:t> con la </a:t>
            </a:r>
            <a:r>
              <a:rPr lang="en-US" b="1" dirty="0" err="1" smtClean="0">
                <a:solidFill>
                  <a:srgbClr val="0070C0"/>
                </a:solidFill>
              </a:rPr>
              <a:t>investigación</a:t>
            </a:r>
            <a:r>
              <a:rPr lang="en-US" b="1" dirty="0" smtClean="0">
                <a:solidFill>
                  <a:srgbClr val="0070C0"/>
                </a:solidFill>
              </a:rPr>
              <a:t> </a:t>
            </a:r>
            <a:r>
              <a:rPr lang="en-US" b="1" dirty="0" smtClean="0">
                <a:solidFill>
                  <a:srgbClr val="0070C0"/>
                </a:solidFill>
              </a:rPr>
              <a:t>de </a:t>
            </a:r>
            <a:r>
              <a:rPr lang="en-US" b="1" dirty="0" err="1" smtClean="0">
                <a:solidFill>
                  <a:srgbClr val="0070C0"/>
                </a:solidFill>
              </a:rPr>
              <a:t>fallas</a:t>
            </a:r>
            <a:endParaRPr lang="en-US" b="1" dirty="0" smtClean="0">
              <a:solidFill>
                <a:srgbClr val="0070C0"/>
              </a:solidFill>
            </a:endParaRPr>
          </a:p>
          <a:p>
            <a:pPr algn="just"/>
            <a:endParaRPr lang="en-US" dirty="0" smtClean="0"/>
          </a:p>
          <a:p>
            <a:pPr algn="just"/>
            <a:r>
              <a:rPr lang="en-US" dirty="0" smtClean="0"/>
              <a:t>Con base </a:t>
            </a:r>
            <a:r>
              <a:rPr lang="en-US" dirty="0" err="1" smtClean="0"/>
              <a:t>en</a:t>
            </a:r>
            <a:r>
              <a:rPr lang="en-US" dirty="0" smtClean="0"/>
              <a:t> las </a:t>
            </a:r>
            <a:r>
              <a:rPr lang="en-US" dirty="0" err="1" smtClean="0"/>
              <a:t>formas</a:t>
            </a:r>
            <a:r>
              <a:rPr lang="en-US" dirty="0" smtClean="0"/>
              <a:t> </a:t>
            </a:r>
            <a:r>
              <a:rPr lang="en-US" dirty="0" err="1" smtClean="0"/>
              <a:t>en</a:t>
            </a:r>
            <a:r>
              <a:rPr lang="en-US" dirty="0" smtClean="0"/>
              <a:t> que se </a:t>
            </a:r>
            <a:r>
              <a:rPr lang="en-US" dirty="0" err="1" smtClean="0"/>
              <a:t>presenta</a:t>
            </a:r>
            <a:r>
              <a:rPr lang="en-US" dirty="0" smtClean="0"/>
              <a:t> la </a:t>
            </a:r>
            <a:r>
              <a:rPr lang="en-US" dirty="0" err="1" smtClean="0"/>
              <a:t>información</a:t>
            </a:r>
            <a:r>
              <a:rPr lang="en-US" dirty="0" smtClean="0"/>
              <a:t> </a:t>
            </a:r>
            <a:r>
              <a:rPr lang="en-US" dirty="0" err="1" smtClean="0"/>
              <a:t>medida</a:t>
            </a:r>
            <a:r>
              <a:rPr lang="en-US" dirty="0" smtClean="0"/>
              <a:t>, se </a:t>
            </a:r>
            <a:r>
              <a:rPr lang="en-US" dirty="0" err="1" smtClean="0"/>
              <a:t>deben</a:t>
            </a:r>
            <a:r>
              <a:rPr lang="en-US" dirty="0" smtClean="0"/>
              <a:t> </a:t>
            </a:r>
            <a:r>
              <a:rPr lang="en-US" dirty="0" err="1" smtClean="0"/>
              <a:t>mencionar</a:t>
            </a:r>
            <a:r>
              <a:rPr lang="en-US" dirty="0" smtClean="0"/>
              <a:t> </a:t>
            </a:r>
            <a:r>
              <a:rPr lang="en-US" dirty="0" err="1" smtClean="0"/>
              <a:t>los</a:t>
            </a:r>
            <a:r>
              <a:rPr lang="en-US" dirty="0" smtClean="0"/>
              <a:t> </a:t>
            </a:r>
            <a:r>
              <a:rPr lang="en-US" dirty="0" err="1" smtClean="0"/>
              <a:t>siguientes</a:t>
            </a:r>
            <a:r>
              <a:rPr lang="en-US" dirty="0" smtClean="0"/>
              <a:t> </a:t>
            </a:r>
            <a:r>
              <a:rPr lang="en-US" dirty="0" err="1" smtClean="0"/>
              <a:t>tipos</a:t>
            </a:r>
            <a:r>
              <a:rPr lang="en-US" dirty="0" smtClean="0"/>
              <a:t> de </a:t>
            </a:r>
            <a:r>
              <a:rPr lang="en-US" dirty="0" err="1" smtClean="0"/>
              <a:t>equipos</a:t>
            </a:r>
            <a:r>
              <a:rPr lang="en-US" dirty="0" smtClean="0"/>
              <a:t> de </a:t>
            </a:r>
            <a:r>
              <a:rPr lang="en-US" dirty="0" err="1" smtClean="0"/>
              <a:t>medición</a:t>
            </a:r>
            <a:r>
              <a:rPr lang="en-US" dirty="0" smtClean="0"/>
              <a:t>:</a:t>
            </a:r>
          </a:p>
          <a:p>
            <a:pPr algn="just"/>
            <a:r>
              <a:rPr lang="en-US" dirty="0" smtClean="0"/>
              <a:t>– </a:t>
            </a:r>
            <a:r>
              <a:rPr lang="en-US" dirty="0" err="1" smtClean="0"/>
              <a:t>Analógico</a:t>
            </a:r>
            <a:r>
              <a:rPr lang="en-US" dirty="0" smtClean="0"/>
              <a:t>: la </a:t>
            </a:r>
            <a:r>
              <a:rPr lang="en-US" dirty="0" err="1" smtClean="0"/>
              <a:t>información</a:t>
            </a:r>
            <a:r>
              <a:rPr lang="en-US" dirty="0" smtClean="0"/>
              <a:t> se lee </a:t>
            </a:r>
            <a:r>
              <a:rPr lang="en-US" dirty="0" err="1" smtClean="0"/>
              <a:t>en</a:t>
            </a:r>
            <a:r>
              <a:rPr lang="en-US" dirty="0" smtClean="0"/>
              <a:t> la </a:t>
            </a:r>
            <a:r>
              <a:rPr lang="en-US" dirty="0" err="1" smtClean="0"/>
              <a:t>báscula</a:t>
            </a:r>
            <a:r>
              <a:rPr lang="en-US" dirty="0" smtClean="0"/>
              <a:t> (</a:t>
            </a:r>
            <a:r>
              <a:rPr lang="en-US" dirty="0" err="1" smtClean="0"/>
              <a:t>ver</a:t>
            </a:r>
            <a:r>
              <a:rPr lang="en-US" dirty="0" smtClean="0"/>
              <a:t> </a:t>
            </a:r>
            <a:r>
              <a:rPr lang="en-US" dirty="0" err="1" smtClean="0"/>
              <a:t>ejemplo</a:t>
            </a:r>
            <a:r>
              <a:rPr lang="en-US" dirty="0" smtClean="0"/>
              <a:t> </a:t>
            </a:r>
            <a:r>
              <a:rPr lang="en-US" dirty="0" err="1" smtClean="0"/>
              <a:t>en</a:t>
            </a:r>
            <a:r>
              <a:rPr lang="en-US" dirty="0" smtClean="0"/>
              <a:t> la Fig</a:t>
            </a:r>
            <a:r>
              <a:rPr lang="en-US" dirty="0"/>
              <a:t>. 10)</a:t>
            </a:r>
          </a:p>
          <a:p>
            <a:pPr algn="just"/>
            <a:r>
              <a:rPr lang="en-US" dirty="0" smtClean="0"/>
              <a:t>– </a:t>
            </a:r>
            <a:r>
              <a:rPr lang="en-US" dirty="0" smtClean="0"/>
              <a:t>Digital: la </a:t>
            </a:r>
            <a:r>
              <a:rPr lang="en-US" dirty="0" err="1" smtClean="0"/>
              <a:t>información</a:t>
            </a:r>
            <a:r>
              <a:rPr lang="en-US" dirty="0" smtClean="0"/>
              <a:t> se lee </a:t>
            </a:r>
            <a:r>
              <a:rPr lang="en-US" dirty="0" err="1" smtClean="0"/>
              <a:t>en</a:t>
            </a:r>
            <a:r>
              <a:rPr lang="en-US" dirty="0" smtClean="0"/>
              <a:t> </a:t>
            </a:r>
            <a:r>
              <a:rPr lang="en-US" dirty="0" err="1" smtClean="0"/>
              <a:t>números</a:t>
            </a:r>
            <a:r>
              <a:rPr lang="en-US" dirty="0" smtClean="0"/>
              <a:t> </a:t>
            </a:r>
            <a:r>
              <a:rPr lang="en-US" dirty="0" err="1" smtClean="0"/>
              <a:t>reales</a:t>
            </a:r>
            <a:r>
              <a:rPr lang="en-US" dirty="0" smtClean="0"/>
              <a:t> </a:t>
            </a:r>
            <a:r>
              <a:rPr lang="en-US" dirty="0" err="1" smtClean="0"/>
              <a:t>desde</a:t>
            </a:r>
            <a:r>
              <a:rPr lang="en-US" dirty="0" smtClean="0"/>
              <a:t> la </a:t>
            </a:r>
            <a:r>
              <a:rPr lang="en-US" dirty="0" err="1" smtClean="0"/>
              <a:t>pantalla</a:t>
            </a:r>
            <a:r>
              <a:rPr lang="en-US" dirty="0" smtClean="0"/>
              <a:t> LED </a:t>
            </a:r>
            <a:r>
              <a:rPr lang="en-US" dirty="0" smtClean="0"/>
              <a:t>(</a:t>
            </a:r>
            <a:r>
              <a:rPr lang="en-US" dirty="0" err="1" smtClean="0"/>
              <a:t>ver</a:t>
            </a:r>
            <a:r>
              <a:rPr lang="en-US" dirty="0" smtClean="0"/>
              <a:t> </a:t>
            </a:r>
            <a:r>
              <a:rPr lang="en-US" dirty="0" err="1" smtClean="0"/>
              <a:t>ejemplo</a:t>
            </a:r>
            <a:r>
              <a:rPr lang="en-US" dirty="0" smtClean="0"/>
              <a:t> </a:t>
            </a:r>
            <a:r>
              <a:rPr lang="en-US" dirty="0" err="1" smtClean="0"/>
              <a:t>en</a:t>
            </a:r>
            <a:r>
              <a:rPr lang="en-US" dirty="0" smtClean="0"/>
              <a:t> la Fig. 11</a:t>
            </a:r>
            <a:r>
              <a:rPr lang="en-U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sp>
        <p:nvSpPr>
          <p:cNvPr id="2" name="Rectángulo 1"/>
          <p:cNvSpPr/>
          <p:nvPr/>
        </p:nvSpPr>
        <p:spPr>
          <a:xfrm>
            <a:off x="7343153" y="6124012"/>
            <a:ext cx="3783665" cy="369332"/>
          </a:xfrm>
          <a:prstGeom prst="rect">
            <a:avLst/>
          </a:prstGeom>
        </p:spPr>
        <p:txBody>
          <a:bodyPr wrap="none">
            <a:spAutoFit/>
          </a:bodyPr>
          <a:lstStyle/>
          <a:p>
            <a:pPr algn="just"/>
            <a:r>
              <a:rPr lang="en-US" b="1" dirty="0"/>
              <a:t>Fig. 11. </a:t>
            </a:r>
            <a:r>
              <a:rPr lang="en-US" b="1" dirty="0" err="1"/>
              <a:t>Instrumento</a:t>
            </a:r>
            <a:r>
              <a:rPr lang="en-US" b="1" dirty="0"/>
              <a:t> digital </a:t>
            </a:r>
            <a:r>
              <a:rPr lang="en-US" b="1" dirty="0" err="1"/>
              <a:t>multivalor</a:t>
            </a:r>
            <a:endParaRPr lang="en-US" b="1" dirty="0"/>
          </a:p>
        </p:txBody>
      </p:sp>
      <p:sp>
        <p:nvSpPr>
          <p:cNvPr id="4" name="Rectángulo 3"/>
          <p:cNvSpPr/>
          <p:nvPr/>
        </p:nvSpPr>
        <p:spPr>
          <a:xfrm>
            <a:off x="949297" y="6124012"/>
            <a:ext cx="4070025" cy="369332"/>
          </a:xfrm>
          <a:prstGeom prst="rect">
            <a:avLst/>
          </a:prstGeom>
        </p:spPr>
        <p:txBody>
          <a:bodyPr wrap="none">
            <a:spAutoFit/>
          </a:bodyPr>
          <a:lstStyle/>
          <a:p>
            <a:pPr algn="just"/>
            <a:r>
              <a:rPr lang="en-US" b="1" dirty="0"/>
              <a:t>Fig. 10. </a:t>
            </a:r>
            <a:r>
              <a:rPr lang="en-US" b="1" dirty="0" err="1"/>
              <a:t>Voltímetro</a:t>
            </a:r>
            <a:r>
              <a:rPr lang="en-US" b="1" dirty="0"/>
              <a:t> </a:t>
            </a:r>
            <a:r>
              <a:rPr lang="en-US" b="1" dirty="0" err="1"/>
              <a:t>monofásico</a:t>
            </a:r>
            <a:r>
              <a:rPr lang="en-US" b="1" dirty="0"/>
              <a:t> </a:t>
            </a:r>
            <a:r>
              <a:rPr lang="en-US" b="1" dirty="0" err="1"/>
              <a:t>analógico</a:t>
            </a:r>
            <a:endParaRPr lang="en-US" b="1" dirty="0"/>
          </a:p>
        </p:txBody>
      </p:sp>
      <p:pic>
        <p:nvPicPr>
          <p:cNvPr id="5" name="Imagen 4"/>
          <p:cNvPicPr>
            <a:picLocks noChangeAspect="1"/>
          </p:cNvPicPr>
          <p:nvPr/>
        </p:nvPicPr>
        <p:blipFill>
          <a:blip r:embed="rId2"/>
          <a:stretch>
            <a:fillRect/>
          </a:stretch>
        </p:blipFill>
        <p:spPr>
          <a:xfrm>
            <a:off x="1846072" y="3248167"/>
            <a:ext cx="2125428" cy="2875845"/>
          </a:xfrm>
          <a:prstGeom prst="rect">
            <a:avLst/>
          </a:prstGeom>
        </p:spPr>
      </p:pic>
      <p:pic>
        <p:nvPicPr>
          <p:cNvPr id="6" name="Imagen 5"/>
          <p:cNvPicPr>
            <a:picLocks noChangeAspect="1"/>
          </p:cNvPicPr>
          <p:nvPr/>
        </p:nvPicPr>
        <p:blipFill>
          <a:blip r:embed="rId3"/>
          <a:stretch>
            <a:fillRect/>
          </a:stretch>
        </p:blipFill>
        <p:spPr>
          <a:xfrm>
            <a:off x="7343153" y="3248166"/>
            <a:ext cx="3783666" cy="2875845"/>
          </a:xfrm>
          <a:prstGeom prst="rect">
            <a:avLst/>
          </a:prstGeom>
        </p:spPr>
      </p:pic>
    </p:spTree>
    <p:extLst>
      <p:ext uri="{BB962C8B-B14F-4D97-AF65-F5344CB8AC3E}">
        <p14:creationId xmlns:p14="http://schemas.microsoft.com/office/powerpoint/2010/main" val="3353589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1069" y="136187"/>
            <a:ext cx="11586949" cy="6463308"/>
          </a:xfrm>
          <a:prstGeom prst="rect">
            <a:avLst/>
          </a:prstGeom>
        </p:spPr>
        <p:txBody>
          <a:bodyPr wrap="square">
            <a:spAutoFit/>
          </a:bodyPr>
          <a:lstStyle/>
          <a:p>
            <a:pPr algn="just"/>
            <a:endParaRPr lang="en-US" dirty="0" smtClean="0"/>
          </a:p>
          <a:p>
            <a:pPr algn="just"/>
            <a:r>
              <a:rPr lang="en-US" dirty="0" err="1" smtClean="0"/>
              <a:t>Debe</a:t>
            </a:r>
            <a:r>
              <a:rPr lang="en-US" dirty="0" smtClean="0"/>
              <a:t> </a:t>
            </a:r>
            <a:r>
              <a:rPr lang="en-US" dirty="0" err="1" smtClean="0"/>
              <a:t>tenerse</a:t>
            </a:r>
            <a:r>
              <a:rPr lang="en-US" dirty="0" smtClean="0"/>
              <a:t> </a:t>
            </a:r>
            <a:r>
              <a:rPr lang="en-US" dirty="0" err="1" smtClean="0"/>
              <a:t>en</a:t>
            </a:r>
            <a:r>
              <a:rPr lang="en-US" dirty="0" smtClean="0"/>
              <a:t> </a:t>
            </a:r>
            <a:r>
              <a:rPr lang="en-US" dirty="0" err="1" smtClean="0"/>
              <a:t>cuenta</a:t>
            </a:r>
            <a:r>
              <a:rPr lang="en-US" dirty="0" smtClean="0"/>
              <a:t> que </a:t>
            </a:r>
            <a:r>
              <a:rPr lang="en-US" dirty="0" err="1" smtClean="0"/>
              <a:t>todo</a:t>
            </a:r>
            <a:r>
              <a:rPr lang="en-US" dirty="0" smtClean="0"/>
              <a:t> el </a:t>
            </a:r>
            <a:r>
              <a:rPr lang="en-US" dirty="0" err="1" smtClean="0"/>
              <a:t>equipo</a:t>
            </a:r>
            <a:r>
              <a:rPr lang="en-US" dirty="0" smtClean="0"/>
              <a:t> de </a:t>
            </a:r>
            <a:r>
              <a:rPr lang="en-US" dirty="0" err="1" smtClean="0"/>
              <a:t>medición</a:t>
            </a:r>
            <a:r>
              <a:rPr lang="en-US" dirty="0" smtClean="0"/>
              <a:t> </a:t>
            </a:r>
            <a:r>
              <a:rPr lang="en-US" dirty="0" err="1" smtClean="0"/>
              <a:t>está</a:t>
            </a:r>
            <a:r>
              <a:rPr lang="en-US" dirty="0" smtClean="0"/>
              <a:t> </a:t>
            </a:r>
            <a:r>
              <a:rPr lang="en-US" dirty="0" err="1" smtClean="0"/>
              <a:t>conectado</a:t>
            </a:r>
            <a:r>
              <a:rPr lang="en-US" dirty="0" smtClean="0"/>
              <a:t> a </a:t>
            </a:r>
            <a:r>
              <a:rPr lang="en-US" dirty="0" err="1" smtClean="0"/>
              <a:t>devanados</a:t>
            </a:r>
            <a:r>
              <a:rPr lang="en-US" dirty="0" smtClean="0"/>
              <a:t> </a:t>
            </a:r>
            <a:r>
              <a:rPr lang="en-US" dirty="0" err="1" smtClean="0"/>
              <a:t>secundarios</a:t>
            </a:r>
            <a:r>
              <a:rPr lang="en-US" dirty="0" smtClean="0"/>
              <a:t> </a:t>
            </a:r>
            <a:r>
              <a:rPr lang="en-US" dirty="0" smtClean="0"/>
              <a:t>de </a:t>
            </a:r>
            <a:r>
              <a:rPr lang="en-US" dirty="0" err="1" smtClean="0"/>
              <a:t>transformadores</a:t>
            </a:r>
            <a:r>
              <a:rPr lang="en-US" dirty="0" smtClean="0"/>
              <a:t> de </a:t>
            </a:r>
            <a:r>
              <a:rPr lang="en-US" dirty="0" err="1" smtClean="0"/>
              <a:t>corriente</a:t>
            </a:r>
            <a:r>
              <a:rPr lang="en-US" dirty="0" smtClean="0"/>
              <a:t> y </a:t>
            </a:r>
            <a:r>
              <a:rPr lang="en-US" dirty="0" err="1" smtClean="0"/>
              <a:t>voltaje</a:t>
            </a:r>
            <a:r>
              <a:rPr lang="en-US" dirty="0" smtClean="0"/>
              <a:t> (</a:t>
            </a:r>
            <a:r>
              <a:rPr lang="en-US" dirty="0" err="1" smtClean="0"/>
              <a:t>consulte</a:t>
            </a:r>
            <a:r>
              <a:rPr lang="en-US" dirty="0" smtClean="0"/>
              <a:t> la Fig. 12, </a:t>
            </a:r>
            <a:r>
              <a:rPr lang="en-US" dirty="0" err="1" smtClean="0"/>
              <a:t>por</a:t>
            </a:r>
            <a:r>
              <a:rPr lang="en-US" dirty="0" smtClean="0"/>
              <a:t> </a:t>
            </a:r>
            <a:r>
              <a:rPr lang="en-US" dirty="0" err="1" smtClean="0"/>
              <a:t>ejemplo</a:t>
            </a:r>
            <a:r>
              <a:rPr lang="en-US" dirty="0" smtClean="0"/>
              <a:t>) </a:t>
            </a:r>
            <a:r>
              <a:rPr lang="en-US" dirty="0" smtClean="0"/>
              <a:t>y </a:t>
            </a:r>
            <a:r>
              <a:rPr lang="en-US" dirty="0" err="1" smtClean="0"/>
              <a:t>utiliza</a:t>
            </a:r>
            <a:r>
              <a:rPr lang="en-US" dirty="0" smtClean="0"/>
              <a:t> </a:t>
            </a:r>
            <a:r>
              <a:rPr lang="en-US" dirty="0" err="1" smtClean="0"/>
              <a:t>corrientes</a:t>
            </a:r>
            <a:r>
              <a:rPr lang="en-US" dirty="0" smtClean="0"/>
              <a:t> y </a:t>
            </a:r>
            <a:r>
              <a:rPr lang="en-US" dirty="0" err="1" smtClean="0"/>
              <a:t>voltajes</a:t>
            </a:r>
            <a:r>
              <a:rPr lang="en-US" dirty="0" smtClean="0"/>
              <a:t> </a:t>
            </a:r>
            <a:r>
              <a:rPr lang="en-US" dirty="0" err="1" smtClean="0"/>
              <a:t>secundarios</a:t>
            </a:r>
            <a:r>
              <a:rPr lang="en-US" dirty="0" smtClean="0"/>
              <a:t> para </a:t>
            </a:r>
            <a:r>
              <a:rPr lang="en-US" dirty="0" err="1" smtClean="0"/>
              <a:t>medir</a:t>
            </a:r>
            <a:r>
              <a:rPr lang="en-US" dirty="0" smtClean="0"/>
              <a:t> </a:t>
            </a:r>
            <a:r>
              <a:rPr lang="en-US" dirty="0" smtClean="0"/>
              <a:t>magnitudes </a:t>
            </a:r>
            <a:r>
              <a:rPr lang="en-US" dirty="0" err="1" smtClean="0"/>
              <a:t>eléctricas</a:t>
            </a:r>
            <a:r>
              <a:rPr lang="en-US" dirty="0" smtClean="0"/>
              <a:t> </a:t>
            </a:r>
            <a:r>
              <a:rPr lang="en-US" dirty="0" err="1" smtClean="0"/>
              <a:t>primarias</a:t>
            </a:r>
            <a:r>
              <a:rPr lang="en-US" dirty="0" smtClean="0"/>
              <a:t> </a:t>
            </a:r>
            <a:r>
              <a:rPr lang="en-US" dirty="0" err="1" smtClean="0"/>
              <a:t>reales</a:t>
            </a:r>
            <a:r>
              <a:rPr lang="en-US" dirty="0" smtClean="0"/>
              <a:t>. </a:t>
            </a:r>
            <a:r>
              <a:rPr lang="en-US" dirty="0" err="1" smtClean="0"/>
              <a:t>Vamos</a:t>
            </a:r>
            <a:r>
              <a:rPr lang="en-US" dirty="0" smtClean="0"/>
              <a:t> a </a:t>
            </a:r>
            <a:r>
              <a:rPr lang="en-US" dirty="0" err="1" smtClean="0"/>
              <a:t>discutir</a:t>
            </a:r>
            <a:r>
              <a:rPr lang="en-US" dirty="0" smtClean="0"/>
              <a:t> </a:t>
            </a:r>
            <a:r>
              <a:rPr lang="en-US" dirty="0" err="1" smtClean="0"/>
              <a:t>cómo</a:t>
            </a:r>
            <a:r>
              <a:rPr lang="en-US" dirty="0" smtClean="0"/>
              <a:t> se </a:t>
            </a:r>
            <a:r>
              <a:rPr lang="en-US" dirty="0" err="1" smtClean="0"/>
              <a:t>está</a:t>
            </a:r>
            <a:r>
              <a:rPr lang="en-US" dirty="0" smtClean="0"/>
              <a:t> </a:t>
            </a:r>
            <a:r>
              <a:rPr lang="en-US" dirty="0" err="1" smtClean="0"/>
              <a:t>haciendo</a:t>
            </a:r>
            <a:r>
              <a:rPr lang="en-US" dirty="0" smtClean="0"/>
              <a:t>.</a:t>
            </a:r>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ctr"/>
            <a:r>
              <a:rPr lang="en-US" b="1" dirty="0" smtClean="0"/>
              <a:t>Fig</a:t>
            </a:r>
            <a:r>
              <a:rPr lang="en-US" b="1" dirty="0" smtClean="0"/>
              <a:t>. 12. </a:t>
            </a:r>
            <a:r>
              <a:rPr lang="en-US" b="1" dirty="0" err="1" smtClean="0"/>
              <a:t>Conexiones</a:t>
            </a:r>
            <a:r>
              <a:rPr lang="en-US" b="1" dirty="0" smtClean="0"/>
              <a:t> de </a:t>
            </a:r>
            <a:r>
              <a:rPr lang="en-US" b="1" dirty="0" err="1" smtClean="0"/>
              <a:t>voltímetro</a:t>
            </a:r>
            <a:r>
              <a:rPr lang="en-US" b="1" dirty="0" smtClean="0"/>
              <a:t> y </a:t>
            </a:r>
            <a:r>
              <a:rPr lang="en-US" b="1" dirty="0" err="1" smtClean="0"/>
              <a:t>amperímetro</a:t>
            </a:r>
            <a:r>
              <a:rPr lang="en-US" b="1" dirty="0" smtClean="0"/>
              <a:t> para </a:t>
            </a:r>
            <a:r>
              <a:rPr lang="en-US" b="1" dirty="0" err="1" smtClean="0"/>
              <a:t>medir</a:t>
            </a:r>
            <a:r>
              <a:rPr lang="en-US" b="1" dirty="0" smtClean="0"/>
              <a:t> Corrientes </a:t>
            </a:r>
            <a:r>
              <a:rPr lang="en-US" b="1" dirty="0" smtClean="0"/>
              <a:t>y </a:t>
            </a:r>
            <a:r>
              <a:rPr lang="en-US" b="1" dirty="0" err="1" smtClean="0"/>
              <a:t>Voltajes</a:t>
            </a:r>
            <a:r>
              <a:rPr lang="en-US" b="1" dirty="0" smtClean="0"/>
              <a:t> </a:t>
            </a:r>
            <a:r>
              <a:rPr lang="en-US" b="1" dirty="0" err="1" smtClean="0"/>
              <a:t>en</a:t>
            </a:r>
            <a:r>
              <a:rPr lang="en-US" b="1" dirty="0" smtClean="0"/>
              <a:t> </a:t>
            </a:r>
            <a:r>
              <a:rPr lang="en-US" b="1" dirty="0" err="1" smtClean="0"/>
              <a:t>línea</a:t>
            </a:r>
            <a:r>
              <a:rPr lang="en-US" b="1" dirty="0" smtClean="0"/>
              <a:t> 138 kV</a:t>
            </a:r>
          </a:p>
          <a:p>
            <a:pPr algn="just"/>
            <a:r>
              <a:rPr lang="en-US" dirty="0" smtClean="0"/>
              <a:t>Las </a:t>
            </a:r>
            <a:r>
              <a:rPr lang="en-US" dirty="0" err="1" smtClean="0"/>
              <a:t>siguientes</a:t>
            </a:r>
            <a:r>
              <a:rPr lang="en-US" dirty="0" smtClean="0"/>
              <a:t> </a:t>
            </a:r>
            <a:r>
              <a:rPr lang="en-US" dirty="0" err="1" smtClean="0"/>
              <a:t>ecuaciones</a:t>
            </a:r>
            <a:r>
              <a:rPr lang="en-US" dirty="0" smtClean="0"/>
              <a:t> </a:t>
            </a:r>
            <a:r>
              <a:rPr lang="en-US" dirty="0" err="1" smtClean="0"/>
              <a:t>principales</a:t>
            </a:r>
            <a:r>
              <a:rPr lang="en-US" dirty="0" smtClean="0"/>
              <a:t> se </a:t>
            </a:r>
            <a:r>
              <a:rPr lang="en-US" dirty="0" err="1" smtClean="0"/>
              <a:t>utilizan</a:t>
            </a:r>
            <a:r>
              <a:rPr lang="en-US" dirty="0" smtClean="0"/>
              <a:t> para </a:t>
            </a:r>
            <a:r>
              <a:rPr lang="en-US" dirty="0" err="1" smtClean="0"/>
              <a:t>medir</a:t>
            </a:r>
            <a:r>
              <a:rPr lang="en-US" dirty="0" smtClean="0"/>
              <a:t> </a:t>
            </a:r>
            <a:r>
              <a:rPr lang="en-US" dirty="0" err="1" smtClean="0"/>
              <a:t>valores</a:t>
            </a:r>
            <a:r>
              <a:rPr lang="en-US" dirty="0" smtClean="0"/>
              <a:t> </a:t>
            </a:r>
            <a:r>
              <a:rPr lang="en-US" dirty="0" err="1" smtClean="0"/>
              <a:t>primarios</a:t>
            </a:r>
            <a:r>
              <a:rPr lang="en-US" dirty="0" smtClean="0"/>
              <a:t> </a:t>
            </a:r>
            <a:r>
              <a:rPr lang="en-US" dirty="0" err="1" smtClean="0"/>
              <a:t>representándolos</a:t>
            </a:r>
            <a:r>
              <a:rPr lang="en-US" dirty="0" smtClean="0"/>
              <a:t> </a:t>
            </a:r>
            <a:r>
              <a:rPr lang="en-US" dirty="0" err="1" smtClean="0"/>
              <a:t>como</a:t>
            </a:r>
            <a:r>
              <a:rPr lang="en-US" dirty="0" smtClean="0"/>
              <a:t> </a:t>
            </a:r>
            <a:r>
              <a:rPr lang="en-US" dirty="0" smtClean="0"/>
              <a:t>magnitudes </a:t>
            </a:r>
            <a:r>
              <a:rPr lang="en-US" dirty="0" err="1" smtClean="0"/>
              <a:t>secundarias</a:t>
            </a:r>
            <a:r>
              <a:rPr lang="en-US" dirty="0" smtClean="0"/>
              <a:t>:</a:t>
            </a:r>
          </a:p>
          <a:p>
            <a:pPr algn="just"/>
            <a:endParaRPr lang="es-ES" dirty="0"/>
          </a:p>
          <a:p>
            <a:pPr algn="just"/>
            <a:endParaRPr lang="es-ES" dirty="0" smtClean="0"/>
          </a:p>
          <a:p>
            <a:pPr algn="just"/>
            <a:endParaRPr lang="es-ES" dirty="0"/>
          </a:p>
          <a:p>
            <a:pPr algn="just"/>
            <a:endParaRPr lang="es-ES" dirty="0" smtClean="0"/>
          </a:p>
        </p:txBody>
      </p:sp>
      <p:pic>
        <p:nvPicPr>
          <p:cNvPr id="8" name="Imagen 7"/>
          <p:cNvPicPr>
            <a:picLocks noChangeAspect="1"/>
          </p:cNvPicPr>
          <p:nvPr/>
        </p:nvPicPr>
        <p:blipFill>
          <a:blip r:embed="rId2"/>
          <a:stretch>
            <a:fillRect/>
          </a:stretch>
        </p:blipFill>
        <p:spPr>
          <a:xfrm>
            <a:off x="4258101" y="1256945"/>
            <a:ext cx="3630305" cy="3315056"/>
          </a:xfrm>
          <a:prstGeom prst="rect">
            <a:avLst/>
          </a:prstGeom>
        </p:spPr>
      </p:pic>
      <p:pic>
        <p:nvPicPr>
          <p:cNvPr id="9" name="Imagen 8"/>
          <p:cNvPicPr>
            <a:picLocks noChangeAspect="1"/>
          </p:cNvPicPr>
          <p:nvPr/>
        </p:nvPicPr>
        <p:blipFill>
          <a:blip r:embed="rId3"/>
          <a:stretch>
            <a:fillRect/>
          </a:stretch>
        </p:blipFill>
        <p:spPr>
          <a:xfrm>
            <a:off x="1573474" y="5290354"/>
            <a:ext cx="5715000" cy="1304925"/>
          </a:xfrm>
          <a:prstGeom prst="rect">
            <a:avLst/>
          </a:prstGeom>
        </p:spPr>
      </p:pic>
    </p:spTree>
    <p:extLst>
      <p:ext uri="{BB962C8B-B14F-4D97-AF65-F5344CB8AC3E}">
        <p14:creationId xmlns:p14="http://schemas.microsoft.com/office/powerpoint/2010/main" val="3783584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1069" y="136187"/>
            <a:ext cx="11586949" cy="3139321"/>
          </a:xfrm>
          <a:prstGeom prst="rect">
            <a:avLst/>
          </a:prstGeom>
        </p:spPr>
        <p:txBody>
          <a:bodyPr wrap="square">
            <a:spAutoFit/>
          </a:bodyPr>
          <a:lstStyle/>
          <a:p>
            <a:pPr algn="just"/>
            <a:r>
              <a:rPr lang="en-US" dirty="0" smtClean="0"/>
              <a:t>Para </a:t>
            </a:r>
            <a:r>
              <a:rPr lang="en-US" dirty="0" err="1" smtClean="0"/>
              <a:t>una</a:t>
            </a:r>
            <a:r>
              <a:rPr lang="en-US" dirty="0" smtClean="0"/>
              <a:t> </a:t>
            </a:r>
            <a:r>
              <a:rPr lang="en-US" dirty="0" err="1" smtClean="0"/>
              <a:t>mejor</a:t>
            </a:r>
            <a:r>
              <a:rPr lang="en-US" dirty="0" smtClean="0"/>
              <a:t> </a:t>
            </a:r>
            <a:r>
              <a:rPr lang="en-US" dirty="0" err="1" smtClean="0"/>
              <a:t>comprensión</a:t>
            </a:r>
            <a:r>
              <a:rPr lang="en-US" dirty="0" smtClean="0"/>
              <a:t> del </a:t>
            </a:r>
            <a:r>
              <a:rPr lang="en-US" dirty="0" err="1" smtClean="0"/>
              <a:t>proceso</a:t>
            </a:r>
            <a:r>
              <a:rPr lang="en-US" dirty="0" smtClean="0"/>
              <a:t>, </a:t>
            </a:r>
            <a:r>
              <a:rPr lang="en-US" dirty="0" err="1" smtClean="0"/>
              <a:t>consideremos</a:t>
            </a:r>
            <a:r>
              <a:rPr lang="en-US" dirty="0" smtClean="0"/>
              <a:t> el </a:t>
            </a:r>
            <a:r>
              <a:rPr lang="en-US" dirty="0" err="1" smtClean="0"/>
              <a:t>siguiente</a:t>
            </a:r>
            <a:r>
              <a:rPr lang="en-US" dirty="0" smtClean="0"/>
              <a:t> </a:t>
            </a:r>
            <a:r>
              <a:rPr lang="en-US" dirty="0" err="1" smtClean="0"/>
              <a:t>problema</a:t>
            </a:r>
            <a:r>
              <a:rPr lang="en-US" dirty="0" smtClean="0"/>
              <a:t> de </a:t>
            </a:r>
            <a:r>
              <a:rPr lang="en-US" dirty="0" err="1" smtClean="0"/>
              <a:t>ejemplo</a:t>
            </a:r>
            <a:r>
              <a:rPr lang="en-US" dirty="0" smtClean="0"/>
              <a:t>:</a:t>
            </a:r>
          </a:p>
          <a:p>
            <a:pPr algn="just"/>
            <a:endParaRPr lang="en-US" dirty="0" smtClean="0"/>
          </a:p>
          <a:p>
            <a:pPr algn="just"/>
            <a:r>
              <a:rPr lang="en-US" b="1" dirty="0" err="1" smtClean="0"/>
              <a:t>Descripción</a:t>
            </a:r>
            <a:r>
              <a:rPr lang="en-US" b="1" dirty="0" smtClean="0"/>
              <a:t> del </a:t>
            </a:r>
            <a:r>
              <a:rPr lang="en-US" b="1" dirty="0" err="1" smtClean="0"/>
              <a:t>problema</a:t>
            </a:r>
            <a:r>
              <a:rPr lang="en-US" b="1" dirty="0" smtClean="0"/>
              <a:t>:¿</a:t>
            </a:r>
            <a:r>
              <a:rPr lang="en-US" b="1" dirty="0" err="1" smtClean="0"/>
              <a:t>Cuáles</a:t>
            </a:r>
            <a:r>
              <a:rPr lang="en-US" b="1" dirty="0" smtClean="0"/>
              <a:t> son la </a:t>
            </a:r>
            <a:r>
              <a:rPr lang="en-US" b="1" dirty="0" err="1" smtClean="0"/>
              <a:t>corriente</a:t>
            </a:r>
            <a:r>
              <a:rPr lang="en-US" b="1" dirty="0" smtClean="0"/>
              <a:t> y el </a:t>
            </a:r>
            <a:r>
              <a:rPr lang="en-US" b="1" dirty="0" err="1" smtClean="0"/>
              <a:t>voltaje</a:t>
            </a:r>
            <a:r>
              <a:rPr lang="en-US" b="1" dirty="0" smtClean="0"/>
              <a:t> </a:t>
            </a:r>
            <a:r>
              <a:rPr lang="en-US" b="1" dirty="0" err="1" smtClean="0"/>
              <a:t>reales</a:t>
            </a:r>
            <a:r>
              <a:rPr lang="en-US" b="1" dirty="0" smtClean="0"/>
              <a:t> </a:t>
            </a:r>
            <a:r>
              <a:rPr lang="en-US" b="1" dirty="0" err="1" smtClean="0"/>
              <a:t>en</a:t>
            </a:r>
            <a:r>
              <a:rPr lang="en-US" b="1" dirty="0" smtClean="0"/>
              <a:t> la </a:t>
            </a:r>
            <a:r>
              <a:rPr lang="en-US" b="1" dirty="0" err="1" smtClean="0"/>
              <a:t>línea</a:t>
            </a:r>
            <a:r>
              <a:rPr lang="en-US" b="1" dirty="0" smtClean="0"/>
              <a:t> </a:t>
            </a:r>
            <a:r>
              <a:rPr lang="en-US" b="1" dirty="0" err="1" smtClean="0"/>
              <a:t>monofásica</a:t>
            </a:r>
            <a:r>
              <a:rPr lang="en-US" b="1" dirty="0" smtClean="0"/>
              <a:t> de 115 kV </a:t>
            </a:r>
            <a:r>
              <a:rPr lang="en-US" b="1" dirty="0" err="1" smtClean="0"/>
              <a:t>si</a:t>
            </a:r>
            <a:r>
              <a:rPr lang="en-US" b="1" dirty="0" smtClean="0"/>
              <a:t> las </a:t>
            </a:r>
            <a:r>
              <a:rPr lang="en-US" b="1" dirty="0" err="1" smtClean="0"/>
              <a:t>lecturas</a:t>
            </a:r>
            <a:r>
              <a:rPr lang="en-US" b="1" dirty="0" smtClean="0"/>
              <a:t> </a:t>
            </a:r>
            <a:r>
              <a:rPr lang="en-US" b="1" dirty="0" smtClean="0"/>
              <a:t>del </a:t>
            </a:r>
            <a:r>
              <a:rPr lang="en-US" b="1" dirty="0" err="1" smtClean="0"/>
              <a:t>amperímetro</a:t>
            </a:r>
            <a:r>
              <a:rPr lang="en-US" b="1" dirty="0" smtClean="0"/>
              <a:t> y el </a:t>
            </a:r>
            <a:r>
              <a:rPr lang="en-US" b="1" dirty="0" err="1" smtClean="0"/>
              <a:t>voltímetro</a:t>
            </a:r>
            <a:r>
              <a:rPr lang="en-US" b="1" dirty="0" smtClean="0"/>
              <a:t> de </a:t>
            </a:r>
            <a:r>
              <a:rPr lang="en-US" b="1" dirty="0" err="1" smtClean="0"/>
              <a:t>fase</a:t>
            </a:r>
            <a:r>
              <a:rPr lang="en-US" b="1" dirty="0" smtClean="0"/>
              <a:t> son 3 A y 70 V </a:t>
            </a:r>
            <a:r>
              <a:rPr lang="en-US" b="1" dirty="0" err="1" smtClean="0"/>
              <a:t>respectivamente</a:t>
            </a:r>
            <a:r>
              <a:rPr lang="en-US" b="1" dirty="0" smtClean="0"/>
              <a:t>, </a:t>
            </a:r>
            <a:r>
              <a:rPr lang="en-US" b="1" dirty="0" smtClean="0"/>
              <a:t>NI </a:t>
            </a:r>
            <a:r>
              <a:rPr lang="en-US" b="1" dirty="0" smtClean="0"/>
              <a:t>= </a:t>
            </a:r>
            <a:r>
              <a:rPr lang="en-US" b="1" dirty="0" smtClean="0"/>
              <a:t>2000/5</a:t>
            </a:r>
            <a:r>
              <a:rPr lang="en-US" b="1" dirty="0" smtClean="0"/>
              <a:t>, NV = 115000/120 (ambos </a:t>
            </a:r>
            <a:r>
              <a:rPr lang="en-US" b="1" dirty="0" err="1" smtClean="0"/>
              <a:t>valores</a:t>
            </a:r>
            <a:r>
              <a:rPr lang="en-US" b="1" dirty="0" smtClean="0"/>
              <a:t> son </a:t>
            </a:r>
            <a:r>
              <a:rPr lang="en-US" b="1" dirty="0" err="1" smtClean="0"/>
              <a:t>voltajes</a:t>
            </a:r>
            <a:r>
              <a:rPr lang="en-US" b="1" dirty="0" smtClean="0"/>
              <a:t> de </a:t>
            </a:r>
            <a:r>
              <a:rPr lang="en-US" b="1" dirty="0" err="1" smtClean="0"/>
              <a:t>línea</a:t>
            </a:r>
            <a:r>
              <a:rPr lang="en-US" b="1" dirty="0" smtClean="0"/>
              <a:t>)?</a:t>
            </a:r>
          </a:p>
          <a:p>
            <a:pPr algn="just"/>
            <a:endParaRPr lang="es-ES" dirty="0"/>
          </a:p>
          <a:p>
            <a:pPr algn="just"/>
            <a:endParaRPr lang="en-US" dirty="0" smtClean="0"/>
          </a:p>
          <a:p>
            <a:pPr algn="just"/>
            <a:r>
              <a:rPr lang="en-US" dirty="0" err="1" smtClean="0"/>
              <a:t>Solución</a:t>
            </a:r>
            <a:r>
              <a:rPr lang="en-US" dirty="0" smtClean="0"/>
              <a:t>:</a:t>
            </a:r>
          </a:p>
          <a:p>
            <a:pPr algn="just"/>
            <a:endParaRPr lang="en-US" dirty="0" smtClean="0"/>
          </a:p>
          <a:p>
            <a:pPr algn="just"/>
            <a:r>
              <a:rPr lang="en-US" b="1" dirty="0" smtClean="0">
                <a:solidFill>
                  <a:srgbClr val="0070C0"/>
                </a:solidFill>
              </a:rPr>
              <a:t>IP= ES x NI = 3A x 2000/5 = 1200 A</a:t>
            </a:r>
          </a:p>
          <a:p>
            <a:pPr algn="just"/>
            <a:r>
              <a:rPr lang="en-US" b="1" dirty="0" smtClean="0">
                <a:solidFill>
                  <a:srgbClr val="0070C0"/>
                </a:solidFill>
              </a:rPr>
              <a:t>VP = VS x NV = 70 V x 115000/120 = 67080 V = 67,08 kV</a:t>
            </a:r>
            <a:endParaRPr lang="en-US" b="1" dirty="0">
              <a:solidFill>
                <a:srgbClr val="0070C0"/>
              </a:solidFill>
            </a:endParaRPr>
          </a:p>
        </p:txBody>
      </p:sp>
    </p:spTree>
    <p:extLst>
      <p:ext uri="{BB962C8B-B14F-4D97-AF65-F5344CB8AC3E}">
        <p14:creationId xmlns:p14="http://schemas.microsoft.com/office/powerpoint/2010/main" val="2437897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8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2010" y="109901"/>
            <a:ext cx="11818961" cy="6463308"/>
          </a:xfrm>
          <a:prstGeom prst="rect">
            <a:avLst/>
          </a:prstGeom>
        </p:spPr>
        <p:txBody>
          <a:bodyPr wrap="square">
            <a:spAutoFit/>
          </a:bodyPr>
          <a:lstStyle/>
          <a:p>
            <a:pPr algn="just"/>
            <a:r>
              <a:rPr lang="en-US" sz="3600" b="1" dirty="0" err="1" smtClean="0"/>
              <a:t>Seccion</a:t>
            </a:r>
            <a:r>
              <a:rPr lang="en-US" sz="3600" b="1" dirty="0" smtClean="0"/>
              <a:t> 3</a:t>
            </a:r>
          </a:p>
          <a:p>
            <a:pPr algn="just"/>
            <a:r>
              <a:rPr lang="en-US" sz="3600" b="1" dirty="0" err="1" smtClean="0"/>
              <a:t>Sistemas</a:t>
            </a:r>
            <a:r>
              <a:rPr lang="en-US" sz="3600" b="1" dirty="0" smtClean="0"/>
              <a:t> de </a:t>
            </a:r>
            <a:r>
              <a:rPr lang="en-US" sz="3600" b="1" dirty="0" err="1" smtClean="0"/>
              <a:t>alimentación</a:t>
            </a:r>
            <a:r>
              <a:rPr lang="en-US" sz="3600" b="1" dirty="0" smtClean="0"/>
              <a:t> </a:t>
            </a:r>
            <a:r>
              <a:rPr lang="en-US" sz="3600" b="1" dirty="0" err="1" smtClean="0"/>
              <a:t>auxiliares</a:t>
            </a:r>
            <a:r>
              <a:rPr lang="en-US" sz="3600" b="1" dirty="0" smtClean="0"/>
              <a:t> de CA/CC</a:t>
            </a:r>
          </a:p>
          <a:p>
            <a:pPr algn="just"/>
            <a:endParaRPr lang="en-US" dirty="0" smtClean="0"/>
          </a:p>
          <a:p>
            <a:pPr algn="just"/>
            <a:r>
              <a:rPr lang="en-US" dirty="0" err="1" smtClean="0"/>
              <a:t>Muchos</a:t>
            </a:r>
            <a:r>
              <a:rPr lang="en-US" dirty="0" smtClean="0"/>
              <a:t> de </a:t>
            </a:r>
            <a:r>
              <a:rPr lang="en-US" dirty="0" err="1" smtClean="0"/>
              <a:t>los</a:t>
            </a:r>
            <a:r>
              <a:rPr lang="en-US" dirty="0" smtClean="0"/>
              <a:t> </a:t>
            </a:r>
            <a:r>
              <a:rPr lang="en-US" dirty="0" err="1" smtClean="0"/>
              <a:t>componentes</a:t>
            </a:r>
            <a:r>
              <a:rPr lang="en-US" dirty="0" smtClean="0"/>
              <a:t> de la </a:t>
            </a:r>
            <a:r>
              <a:rPr lang="en-US" dirty="0" err="1" smtClean="0"/>
              <a:t>subestación</a:t>
            </a:r>
            <a:r>
              <a:rPr lang="en-US" dirty="0" smtClean="0"/>
              <a:t>, </a:t>
            </a:r>
            <a:r>
              <a:rPr lang="en-US" dirty="0" err="1" smtClean="0"/>
              <a:t>incluidos</a:t>
            </a:r>
            <a:r>
              <a:rPr lang="en-US" dirty="0" smtClean="0"/>
              <a:t> </a:t>
            </a:r>
            <a:r>
              <a:rPr lang="en-US" dirty="0" err="1" smtClean="0"/>
              <a:t>los</a:t>
            </a:r>
            <a:r>
              <a:rPr lang="en-US" dirty="0" smtClean="0"/>
              <a:t> </a:t>
            </a:r>
            <a:r>
              <a:rPr lang="en-US" dirty="0" err="1" smtClean="0"/>
              <a:t>equipos</a:t>
            </a:r>
            <a:r>
              <a:rPr lang="en-US" dirty="0" smtClean="0"/>
              <a:t> </a:t>
            </a:r>
            <a:r>
              <a:rPr lang="en-US" dirty="0" err="1" smtClean="0"/>
              <a:t>principales</a:t>
            </a:r>
            <a:r>
              <a:rPr lang="en-US" dirty="0" smtClean="0"/>
              <a:t> y de control, </a:t>
            </a:r>
            <a:r>
              <a:rPr lang="en-US" dirty="0" err="1" smtClean="0"/>
              <a:t>requieren</a:t>
            </a:r>
            <a:r>
              <a:rPr lang="en-US" dirty="0" smtClean="0"/>
              <a:t> </a:t>
            </a:r>
            <a:r>
              <a:rPr lang="en-US" dirty="0" smtClean="0"/>
              <a:t>para un </a:t>
            </a:r>
            <a:r>
              <a:rPr lang="en-US" dirty="0" err="1" smtClean="0"/>
              <a:t>funcionamiento</a:t>
            </a:r>
            <a:r>
              <a:rPr lang="en-US" dirty="0" smtClean="0"/>
              <a:t> normal </a:t>
            </a:r>
            <a:r>
              <a:rPr lang="en-US" dirty="0" err="1" smtClean="0"/>
              <a:t>una</a:t>
            </a:r>
            <a:r>
              <a:rPr lang="en-US" dirty="0" smtClean="0"/>
              <a:t> </a:t>
            </a:r>
            <a:r>
              <a:rPr lang="en-US" dirty="0" err="1" smtClean="0"/>
              <a:t>fuente</a:t>
            </a:r>
            <a:r>
              <a:rPr lang="en-US" dirty="0" smtClean="0"/>
              <a:t> de </a:t>
            </a:r>
            <a:r>
              <a:rPr lang="en-US" dirty="0" err="1" smtClean="0"/>
              <a:t>alimentación</a:t>
            </a:r>
            <a:r>
              <a:rPr lang="en-US" dirty="0" smtClean="0"/>
              <a:t> de </a:t>
            </a:r>
            <a:r>
              <a:rPr lang="en-US" dirty="0" err="1" smtClean="0"/>
              <a:t>bajo</a:t>
            </a:r>
            <a:r>
              <a:rPr lang="en-US" dirty="0" smtClean="0"/>
              <a:t> </a:t>
            </a:r>
            <a:r>
              <a:rPr lang="en-US" dirty="0" err="1" smtClean="0"/>
              <a:t>voltaje</a:t>
            </a:r>
            <a:r>
              <a:rPr lang="en-US" dirty="0" smtClean="0"/>
              <a:t>: CA o </a:t>
            </a:r>
            <a:r>
              <a:rPr lang="en-US" dirty="0" smtClean="0"/>
              <a:t>CC</a:t>
            </a:r>
            <a:r>
              <a:rPr lang="en-US" dirty="0" smtClean="0"/>
              <a:t>, que </a:t>
            </a:r>
            <a:r>
              <a:rPr lang="en-US" dirty="0" err="1" smtClean="0"/>
              <a:t>es</a:t>
            </a:r>
            <a:r>
              <a:rPr lang="en-US" dirty="0" smtClean="0"/>
              <a:t> </a:t>
            </a:r>
            <a:r>
              <a:rPr lang="en-US" dirty="0" err="1" smtClean="0"/>
              <a:t>proporcionada</a:t>
            </a:r>
            <a:r>
              <a:rPr lang="en-US" dirty="0" smtClean="0"/>
              <a:t> </a:t>
            </a:r>
            <a:r>
              <a:rPr lang="en-US" dirty="0" err="1" smtClean="0"/>
              <a:t>por</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alimentación</a:t>
            </a:r>
            <a:r>
              <a:rPr lang="en-US" dirty="0" smtClean="0"/>
              <a:t> </a:t>
            </a:r>
            <a:r>
              <a:rPr lang="en-US" dirty="0" err="1" smtClean="0"/>
              <a:t>auxiliares</a:t>
            </a:r>
            <a:r>
              <a:rPr lang="en-US" dirty="0" smtClean="0"/>
              <a:t> de CA y CC, </a:t>
            </a:r>
            <a:r>
              <a:rPr lang="en-US" dirty="0" err="1" smtClean="0"/>
              <a:t>respectivamente</a:t>
            </a:r>
            <a:r>
              <a:rPr lang="en-US" dirty="0" smtClean="0"/>
              <a:t>.</a:t>
            </a:r>
          </a:p>
          <a:p>
            <a:pPr algn="just"/>
            <a:r>
              <a:rPr lang="en-US" dirty="0" err="1" smtClean="0"/>
              <a:t>Repasemos</a:t>
            </a:r>
            <a:r>
              <a:rPr lang="en-US" dirty="0" smtClean="0"/>
              <a:t> ambos </a:t>
            </a:r>
            <a:r>
              <a:rPr lang="en-US" dirty="0" err="1" smtClean="0"/>
              <a:t>comenzando</a:t>
            </a:r>
            <a:r>
              <a:rPr lang="en-US" dirty="0" smtClean="0"/>
              <a:t> con el </a:t>
            </a:r>
            <a:r>
              <a:rPr lang="en-US" dirty="0" err="1" smtClean="0"/>
              <a:t>sistema</a:t>
            </a:r>
            <a:r>
              <a:rPr lang="en-US" dirty="0" smtClean="0"/>
              <a:t> de CA. </a:t>
            </a:r>
            <a:r>
              <a:rPr lang="en-US" dirty="0" err="1" smtClean="0"/>
              <a:t>Sus</a:t>
            </a:r>
            <a:r>
              <a:rPr lang="en-US" dirty="0" smtClean="0"/>
              <a:t> </a:t>
            </a:r>
            <a:r>
              <a:rPr lang="en-US" dirty="0" err="1" smtClean="0"/>
              <a:t>principales</a:t>
            </a:r>
            <a:r>
              <a:rPr lang="en-US" dirty="0" smtClean="0"/>
              <a:t> </a:t>
            </a:r>
            <a:r>
              <a:rPr lang="en-US" dirty="0" err="1" smtClean="0"/>
              <a:t>componentes</a:t>
            </a:r>
            <a:r>
              <a:rPr lang="en-US" dirty="0" smtClean="0"/>
              <a:t> son</a:t>
            </a:r>
            <a:r>
              <a:rPr lang="en-US" dirty="0" smtClean="0"/>
              <a:t>:</a:t>
            </a:r>
          </a:p>
          <a:p>
            <a:pPr algn="just"/>
            <a:endParaRPr lang="en-US" dirty="0" smtClean="0"/>
          </a:p>
          <a:p>
            <a:pPr algn="just"/>
            <a:r>
              <a:rPr lang="en-US" b="1" dirty="0" smtClean="0"/>
              <a:t>• </a:t>
            </a:r>
            <a:r>
              <a:rPr lang="en-US" b="1" dirty="0" err="1" smtClean="0"/>
              <a:t>Estación</a:t>
            </a:r>
            <a:r>
              <a:rPr lang="en-US" b="1" dirty="0" smtClean="0"/>
              <a:t> de luz y </a:t>
            </a:r>
            <a:r>
              <a:rPr lang="en-US" b="1" dirty="0" err="1" smtClean="0"/>
              <a:t>transformadores</a:t>
            </a:r>
            <a:r>
              <a:rPr lang="en-US" b="1" dirty="0" smtClean="0"/>
              <a:t> de </a:t>
            </a:r>
            <a:r>
              <a:rPr lang="en-US" b="1" dirty="0" err="1" smtClean="0"/>
              <a:t>potencia</a:t>
            </a:r>
            <a:endParaRPr lang="en-US" b="1" dirty="0" smtClean="0"/>
          </a:p>
          <a:p>
            <a:pPr algn="just"/>
            <a:r>
              <a:rPr lang="en-US" b="1" dirty="0" smtClean="0"/>
              <a:t>• </a:t>
            </a:r>
            <a:r>
              <a:rPr lang="en-US" b="1" dirty="0" err="1" smtClean="0"/>
              <a:t>Interruptores</a:t>
            </a:r>
            <a:r>
              <a:rPr lang="en-US" b="1" dirty="0" smtClean="0"/>
              <a:t> de </a:t>
            </a:r>
            <a:r>
              <a:rPr lang="en-US" b="1" dirty="0" err="1" smtClean="0"/>
              <a:t>transferencia</a:t>
            </a:r>
            <a:r>
              <a:rPr lang="en-US" b="1" dirty="0" smtClean="0"/>
              <a:t> </a:t>
            </a:r>
            <a:r>
              <a:rPr lang="en-US" b="1" dirty="0" err="1" smtClean="0"/>
              <a:t>automática</a:t>
            </a:r>
            <a:r>
              <a:rPr lang="en-US" b="1" dirty="0" smtClean="0"/>
              <a:t> y manual</a:t>
            </a:r>
          </a:p>
          <a:p>
            <a:pPr algn="just"/>
            <a:r>
              <a:rPr lang="en-US" b="1" dirty="0" smtClean="0"/>
              <a:t>• </a:t>
            </a:r>
            <a:r>
              <a:rPr lang="en-US" b="1" dirty="0" err="1" smtClean="0"/>
              <a:t>Gabinetes</a:t>
            </a:r>
            <a:r>
              <a:rPr lang="en-US" b="1" dirty="0" smtClean="0"/>
              <a:t> de CA</a:t>
            </a:r>
          </a:p>
          <a:p>
            <a:pPr algn="just"/>
            <a:r>
              <a:rPr lang="en-US" b="1" dirty="0" smtClean="0"/>
              <a:t>• </a:t>
            </a:r>
            <a:r>
              <a:rPr lang="en-US" b="1" dirty="0" err="1" smtClean="0"/>
              <a:t>Cableado</a:t>
            </a:r>
            <a:r>
              <a:rPr lang="en-US" b="1" dirty="0" smtClean="0"/>
              <a:t> y </a:t>
            </a:r>
            <a:r>
              <a:rPr lang="en-US" b="1" dirty="0" err="1" smtClean="0"/>
              <a:t>cableado</a:t>
            </a:r>
            <a:endParaRPr lang="en-US" b="1" dirty="0" smtClean="0"/>
          </a:p>
          <a:p>
            <a:pPr algn="just"/>
            <a:endParaRPr lang="en-US" b="1" dirty="0" smtClean="0"/>
          </a:p>
          <a:p>
            <a:pPr algn="just"/>
            <a:r>
              <a:rPr lang="en-US" dirty="0" smtClean="0"/>
              <a:t>Los </a:t>
            </a:r>
            <a:r>
              <a:rPr lang="en-US" dirty="0" err="1" smtClean="0"/>
              <a:t>siguientes</a:t>
            </a:r>
            <a:r>
              <a:rPr lang="en-US" dirty="0" smtClean="0"/>
              <a:t> son </a:t>
            </a:r>
            <a:r>
              <a:rPr lang="en-US" dirty="0" err="1" smtClean="0"/>
              <a:t>ejemplos</a:t>
            </a:r>
            <a:r>
              <a:rPr lang="en-US" dirty="0" smtClean="0"/>
              <a:t> de </a:t>
            </a:r>
            <a:r>
              <a:rPr lang="en-US" dirty="0" err="1" smtClean="0"/>
              <a:t>cargas</a:t>
            </a:r>
            <a:r>
              <a:rPr lang="en-US" dirty="0" smtClean="0"/>
              <a:t> de CA de </a:t>
            </a:r>
            <a:r>
              <a:rPr lang="en-US" dirty="0" err="1" smtClean="0"/>
              <a:t>subestaciones</a:t>
            </a:r>
            <a:r>
              <a:rPr lang="en-US" dirty="0" smtClean="0"/>
              <a:t>:</a:t>
            </a:r>
          </a:p>
          <a:p>
            <a:pPr algn="just"/>
            <a:endParaRPr lang="en-US" dirty="0" smtClean="0"/>
          </a:p>
          <a:p>
            <a:pPr algn="just"/>
            <a:r>
              <a:rPr lang="en-US" b="1" dirty="0" smtClean="0"/>
              <a:t>• </a:t>
            </a:r>
            <a:r>
              <a:rPr lang="en-US" b="1" dirty="0" err="1" smtClean="0"/>
              <a:t>Encendiendo</a:t>
            </a:r>
            <a:endParaRPr lang="en-US" b="1" dirty="0" smtClean="0"/>
          </a:p>
          <a:p>
            <a:pPr algn="just"/>
            <a:r>
              <a:rPr lang="en-US" b="1" dirty="0" smtClean="0"/>
              <a:t>• </a:t>
            </a:r>
            <a:r>
              <a:rPr lang="en-US" b="1" dirty="0" err="1" smtClean="0"/>
              <a:t>Calentadores</a:t>
            </a:r>
            <a:endParaRPr lang="en-US" b="1" dirty="0" smtClean="0"/>
          </a:p>
          <a:p>
            <a:pPr algn="just"/>
            <a:r>
              <a:rPr lang="en-US" b="1" dirty="0" smtClean="0"/>
              <a:t>• </a:t>
            </a:r>
            <a:r>
              <a:rPr lang="en-US" b="1" dirty="0" err="1" smtClean="0"/>
              <a:t>Motores</a:t>
            </a:r>
            <a:r>
              <a:rPr lang="en-US" b="1" dirty="0" smtClean="0"/>
              <a:t> AC para </a:t>
            </a:r>
            <a:r>
              <a:rPr lang="en-US" b="1" dirty="0" err="1" smtClean="0"/>
              <a:t>equipos</a:t>
            </a:r>
            <a:r>
              <a:rPr lang="en-US" b="1" dirty="0" smtClean="0"/>
              <a:t> de </a:t>
            </a:r>
            <a:r>
              <a:rPr lang="en-US" b="1" dirty="0" err="1" smtClean="0"/>
              <a:t>subestación</a:t>
            </a:r>
            <a:r>
              <a:rPr lang="en-US" b="1" dirty="0" smtClean="0"/>
              <a:t>: </a:t>
            </a:r>
          </a:p>
          <a:p>
            <a:pPr lvl="1" algn="just"/>
            <a:r>
              <a:rPr lang="en-US" b="1" dirty="0">
                <a:solidFill>
                  <a:srgbClr val="0070C0"/>
                </a:solidFill>
              </a:rPr>
              <a:t>–  </a:t>
            </a:r>
            <a:r>
              <a:rPr lang="en-US" b="1" dirty="0" err="1" smtClean="0">
                <a:solidFill>
                  <a:srgbClr val="0070C0"/>
                </a:solidFill>
              </a:rPr>
              <a:t>Reguladores</a:t>
            </a:r>
            <a:r>
              <a:rPr lang="en-US" b="1" dirty="0" smtClean="0">
                <a:solidFill>
                  <a:srgbClr val="0070C0"/>
                </a:solidFill>
              </a:rPr>
              <a:t> de </a:t>
            </a:r>
            <a:r>
              <a:rPr lang="en-US" b="1" dirty="0" err="1" smtClean="0">
                <a:solidFill>
                  <a:srgbClr val="0070C0"/>
                </a:solidFill>
              </a:rPr>
              <a:t>voltaje</a:t>
            </a:r>
            <a:endParaRPr lang="en-US" b="1" dirty="0" smtClean="0">
              <a:solidFill>
                <a:srgbClr val="0070C0"/>
              </a:solidFill>
            </a:endParaRPr>
          </a:p>
          <a:p>
            <a:pPr lvl="1" algn="just"/>
            <a:r>
              <a:rPr lang="en-US" b="1" dirty="0" smtClean="0">
                <a:solidFill>
                  <a:srgbClr val="0070C0"/>
                </a:solidFill>
              </a:rPr>
              <a:t>– </a:t>
            </a:r>
            <a:r>
              <a:rPr lang="en-US" b="1" dirty="0" err="1" smtClean="0">
                <a:solidFill>
                  <a:srgbClr val="0070C0"/>
                </a:solidFill>
              </a:rPr>
              <a:t>Refrigeración</a:t>
            </a:r>
            <a:r>
              <a:rPr lang="en-US" b="1" dirty="0" smtClean="0">
                <a:solidFill>
                  <a:srgbClr val="0070C0"/>
                </a:solidFill>
              </a:rPr>
              <a:t> de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ventiladores</a:t>
            </a:r>
            <a:r>
              <a:rPr lang="en-US" b="1" dirty="0" smtClean="0">
                <a:solidFill>
                  <a:srgbClr val="0070C0"/>
                </a:solidFill>
              </a:rPr>
              <a:t>, </a:t>
            </a:r>
            <a:r>
              <a:rPr lang="en-US" b="1" dirty="0" err="1" smtClean="0">
                <a:solidFill>
                  <a:srgbClr val="0070C0"/>
                </a:solidFill>
              </a:rPr>
              <a:t>bombas</a:t>
            </a:r>
            <a:r>
              <a:rPr lang="en-US" b="1" dirty="0" smtClean="0">
                <a:solidFill>
                  <a:srgbClr val="0070C0"/>
                </a:solidFill>
              </a:rPr>
              <a:t> de </a:t>
            </a:r>
            <a:r>
              <a:rPr lang="en-US" b="1" dirty="0" err="1" smtClean="0">
                <a:solidFill>
                  <a:srgbClr val="0070C0"/>
                </a:solidFill>
              </a:rPr>
              <a:t>aceite</a:t>
            </a:r>
            <a:r>
              <a:rPr lang="en-US" b="1" dirty="0" smtClean="0">
                <a:solidFill>
                  <a:srgbClr val="0070C0"/>
                </a:solidFill>
              </a:rPr>
              <a:t>)</a:t>
            </a:r>
          </a:p>
          <a:p>
            <a:pPr lvl="1" algn="just"/>
            <a:r>
              <a:rPr lang="en-US" b="1" dirty="0" smtClean="0">
                <a:solidFill>
                  <a:srgbClr val="0070C0"/>
                </a:solidFill>
              </a:rPr>
              <a:t>– </a:t>
            </a:r>
            <a:r>
              <a:rPr lang="en-US" b="1" dirty="0" err="1" smtClean="0">
                <a:solidFill>
                  <a:srgbClr val="0070C0"/>
                </a:solidFill>
              </a:rPr>
              <a:t>Operadores</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de </a:t>
            </a:r>
            <a:r>
              <a:rPr lang="en-US" b="1" dirty="0" err="1" smtClean="0">
                <a:solidFill>
                  <a:srgbClr val="0070C0"/>
                </a:solidFill>
              </a:rPr>
              <a:t>conmutación</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a:t>
            </a:r>
            <a:r>
              <a:rPr lang="en-US" b="1" dirty="0" err="1" smtClean="0">
                <a:solidFill>
                  <a:srgbClr val="0070C0"/>
                </a:solidFill>
              </a:rPr>
              <a:t>seccionadores</a:t>
            </a:r>
            <a:r>
              <a:rPr lang="en-US" b="1" dirty="0" smtClean="0">
                <a:solidFill>
                  <a:srgbClr val="0070C0"/>
                </a:solidFill>
              </a:rPr>
              <a:t>, </a:t>
            </a:r>
            <a:r>
              <a:rPr lang="en-US" b="1" dirty="0" smtClean="0">
                <a:solidFill>
                  <a:srgbClr val="0070C0"/>
                </a:solidFill>
              </a:rPr>
              <a:t>etc.)</a:t>
            </a:r>
          </a:p>
        </p:txBody>
      </p:sp>
    </p:spTree>
    <p:extLst>
      <p:ext uri="{BB962C8B-B14F-4D97-AF65-F5344CB8AC3E}">
        <p14:creationId xmlns:p14="http://schemas.microsoft.com/office/powerpoint/2010/main" val="3257580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2010" y="109901"/>
            <a:ext cx="11818961" cy="6186309"/>
          </a:xfrm>
          <a:prstGeom prst="rect">
            <a:avLst/>
          </a:prstGeom>
        </p:spPr>
        <p:txBody>
          <a:bodyPr wrap="square">
            <a:spAutoFit/>
          </a:bodyPr>
          <a:lstStyle/>
          <a:p>
            <a:pPr algn="just"/>
            <a:r>
              <a:rPr lang="en-US" b="1" dirty="0" smtClean="0"/>
              <a:t>• </a:t>
            </a:r>
            <a:r>
              <a:rPr lang="en-US" b="1" dirty="0" err="1" smtClean="0"/>
              <a:t>Cargadores</a:t>
            </a:r>
            <a:r>
              <a:rPr lang="en-US" b="1" dirty="0" smtClean="0"/>
              <a:t> de </a:t>
            </a:r>
            <a:r>
              <a:rPr lang="en-US" b="1" dirty="0" smtClean="0"/>
              <a:t>bacteria</a:t>
            </a:r>
          </a:p>
          <a:p>
            <a:pPr algn="just"/>
            <a:endParaRPr lang="en-US" b="1" dirty="0" smtClean="0"/>
          </a:p>
          <a:p>
            <a:pPr algn="just"/>
            <a:r>
              <a:rPr lang="en-US" dirty="0" err="1" smtClean="0"/>
              <a:t>Ahora</a:t>
            </a:r>
            <a:r>
              <a:rPr lang="en-US" dirty="0" smtClean="0"/>
              <a:t>, </a:t>
            </a:r>
            <a:r>
              <a:rPr lang="en-US" dirty="0" err="1" smtClean="0"/>
              <a:t>realicemos</a:t>
            </a:r>
            <a:r>
              <a:rPr lang="en-US" dirty="0" smtClean="0"/>
              <a:t> </a:t>
            </a:r>
            <a:r>
              <a:rPr lang="en-US" dirty="0" err="1" smtClean="0"/>
              <a:t>una</a:t>
            </a:r>
            <a:r>
              <a:rPr lang="en-US" dirty="0" smtClean="0"/>
              <a:t> </a:t>
            </a:r>
            <a:r>
              <a:rPr lang="en-US" dirty="0" err="1" smtClean="0"/>
              <a:t>revisión</a:t>
            </a:r>
            <a:r>
              <a:rPr lang="en-US" dirty="0" smtClean="0"/>
              <a:t> similar del </a:t>
            </a:r>
            <a:r>
              <a:rPr lang="en-US" dirty="0" err="1" smtClean="0"/>
              <a:t>sistema</a:t>
            </a:r>
            <a:r>
              <a:rPr lang="en-US" dirty="0" smtClean="0"/>
              <a:t> de CC </a:t>
            </a:r>
            <a:r>
              <a:rPr lang="en-US" dirty="0" err="1" smtClean="0"/>
              <a:t>auxiliar</a:t>
            </a:r>
            <a:r>
              <a:rPr lang="en-US" dirty="0" smtClean="0"/>
              <a:t>. </a:t>
            </a:r>
            <a:r>
              <a:rPr lang="en-US" dirty="0" err="1" smtClean="0"/>
              <a:t>Sus</a:t>
            </a:r>
            <a:r>
              <a:rPr lang="en-US" dirty="0" smtClean="0"/>
              <a:t> </a:t>
            </a:r>
            <a:r>
              <a:rPr lang="en-US" dirty="0" err="1" smtClean="0"/>
              <a:t>componentes</a:t>
            </a:r>
            <a:r>
              <a:rPr lang="en-US" dirty="0" smtClean="0"/>
              <a:t> </a:t>
            </a:r>
            <a:r>
              <a:rPr lang="en-US" dirty="0" err="1" smtClean="0"/>
              <a:t>principales</a:t>
            </a:r>
            <a:r>
              <a:rPr lang="en-US" dirty="0" smtClean="0"/>
              <a:t> </a:t>
            </a:r>
            <a:r>
              <a:rPr lang="en-US" dirty="0" smtClean="0"/>
              <a:t>(que se </a:t>
            </a:r>
            <a:r>
              <a:rPr lang="en-US" dirty="0" err="1" smtClean="0"/>
              <a:t>muestran</a:t>
            </a:r>
            <a:r>
              <a:rPr lang="en-US" dirty="0" smtClean="0"/>
              <a:t> </a:t>
            </a:r>
            <a:r>
              <a:rPr lang="en-US" dirty="0" err="1" smtClean="0"/>
              <a:t>en</a:t>
            </a:r>
            <a:r>
              <a:rPr lang="en-US" dirty="0" smtClean="0"/>
              <a:t> la Fig. 13) son</a:t>
            </a:r>
            <a:r>
              <a:rPr lang="en-US" dirty="0" smtClean="0"/>
              <a:t>:</a:t>
            </a:r>
          </a:p>
          <a:p>
            <a:pPr algn="just"/>
            <a:endParaRPr lang="en-US" dirty="0" smtClean="0"/>
          </a:p>
          <a:p>
            <a:pPr algn="just"/>
            <a:r>
              <a:rPr lang="en-US" b="1" dirty="0" smtClean="0"/>
              <a:t>• </a:t>
            </a:r>
            <a:r>
              <a:rPr lang="en-US" b="1" dirty="0" err="1" smtClean="0"/>
              <a:t>Baterías</a:t>
            </a:r>
            <a:endParaRPr lang="en-US" b="1" dirty="0" smtClean="0"/>
          </a:p>
          <a:p>
            <a:pPr algn="just"/>
            <a:r>
              <a:rPr lang="en-US" b="1" dirty="0" smtClean="0"/>
              <a:t>• </a:t>
            </a:r>
            <a:r>
              <a:rPr lang="en-US" b="1" dirty="0" err="1" smtClean="0"/>
              <a:t>Cargadores</a:t>
            </a:r>
            <a:r>
              <a:rPr lang="en-US" b="1" dirty="0" smtClean="0"/>
              <a:t> de </a:t>
            </a:r>
            <a:r>
              <a:rPr lang="en-US" b="1" dirty="0" err="1" smtClean="0"/>
              <a:t>bateria</a:t>
            </a:r>
            <a:endParaRPr lang="en-US" b="1" dirty="0" smtClean="0"/>
          </a:p>
          <a:p>
            <a:pPr algn="just"/>
            <a:r>
              <a:rPr lang="en-US" b="1" dirty="0" smtClean="0"/>
              <a:t>• </a:t>
            </a:r>
            <a:r>
              <a:rPr lang="en-US" b="1" dirty="0" err="1" smtClean="0"/>
              <a:t>Cajas</a:t>
            </a:r>
            <a:r>
              <a:rPr lang="en-US" b="1" dirty="0" smtClean="0"/>
              <a:t> de </a:t>
            </a:r>
            <a:r>
              <a:rPr lang="en-US" b="1" dirty="0" err="1" smtClean="0"/>
              <a:t>fusibles</a:t>
            </a:r>
            <a:r>
              <a:rPr lang="en-US" b="1" dirty="0" smtClean="0"/>
              <a:t> de </a:t>
            </a:r>
            <a:r>
              <a:rPr lang="en-US" b="1" dirty="0" err="1" smtClean="0"/>
              <a:t>batería</a:t>
            </a:r>
            <a:endParaRPr lang="en-US" b="1" dirty="0" smtClean="0"/>
          </a:p>
          <a:p>
            <a:pPr algn="just"/>
            <a:r>
              <a:rPr lang="en-US" b="1" dirty="0" smtClean="0"/>
              <a:t>• </a:t>
            </a:r>
            <a:r>
              <a:rPr lang="en-US" b="1" dirty="0" err="1" smtClean="0"/>
              <a:t>Gabinetes</a:t>
            </a:r>
            <a:r>
              <a:rPr lang="en-US" b="1" dirty="0" smtClean="0"/>
              <a:t> de CC</a:t>
            </a:r>
          </a:p>
          <a:p>
            <a:pPr algn="just"/>
            <a:r>
              <a:rPr lang="en-US" b="1" dirty="0" smtClean="0"/>
              <a:t>• </a:t>
            </a:r>
            <a:r>
              <a:rPr lang="en-US" b="1" dirty="0" err="1" smtClean="0"/>
              <a:t>Cableado</a:t>
            </a:r>
            <a:r>
              <a:rPr lang="en-US" b="1" dirty="0" smtClean="0"/>
              <a:t> y </a:t>
            </a:r>
            <a:r>
              <a:rPr lang="en-US" b="1" dirty="0" err="1" smtClean="0"/>
              <a:t>cableadoFig</a:t>
            </a:r>
            <a:r>
              <a:rPr lang="en-US" b="1" dirty="0" smtClean="0"/>
              <a:t>. 13. </a:t>
            </a:r>
            <a:r>
              <a:rPr lang="en-US" b="1" dirty="0" err="1" smtClean="0"/>
              <a:t>Equipo</a:t>
            </a:r>
            <a:r>
              <a:rPr lang="en-US" b="1" dirty="0" smtClean="0"/>
              <a:t> </a:t>
            </a:r>
            <a:r>
              <a:rPr lang="en-US" b="1" dirty="0" err="1" smtClean="0"/>
              <a:t>auxiliar</a:t>
            </a:r>
            <a:r>
              <a:rPr lang="en-US" b="1" dirty="0" smtClean="0"/>
              <a:t> de CC de la </a:t>
            </a:r>
            <a:r>
              <a:rPr lang="en-US" b="1" dirty="0" err="1" smtClean="0"/>
              <a:t>subestación</a:t>
            </a:r>
            <a:endParaRPr lang="en-US" b="1" dirty="0" smtClean="0"/>
          </a:p>
          <a:p>
            <a:pPr algn="just"/>
            <a:endParaRPr lang="en-US" dirty="0" smtClean="0"/>
          </a:p>
          <a:p>
            <a:pPr algn="just"/>
            <a:r>
              <a:rPr lang="en-US" dirty="0" smtClean="0"/>
              <a:t>Los </a:t>
            </a:r>
            <a:r>
              <a:rPr lang="en-US" dirty="0" err="1" smtClean="0"/>
              <a:t>siguientes</a:t>
            </a:r>
            <a:r>
              <a:rPr lang="en-US" dirty="0" smtClean="0"/>
              <a:t> son </a:t>
            </a:r>
            <a:r>
              <a:rPr lang="en-US" dirty="0" err="1" smtClean="0"/>
              <a:t>ejemplos</a:t>
            </a:r>
            <a:r>
              <a:rPr lang="en-US" dirty="0" smtClean="0"/>
              <a:t> de </a:t>
            </a:r>
            <a:r>
              <a:rPr lang="en-US" dirty="0" err="1" smtClean="0"/>
              <a:t>cargas</a:t>
            </a:r>
            <a:r>
              <a:rPr lang="en-US" dirty="0" smtClean="0"/>
              <a:t> de CC de </a:t>
            </a:r>
            <a:r>
              <a:rPr lang="en-US" dirty="0" err="1" smtClean="0"/>
              <a:t>subestación</a:t>
            </a:r>
            <a:r>
              <a:rPr lang="en-US" dirty="0" smtClean="0"/>
              <a:t>:</a:t>
            </a:r>
          </a:p>
          <a:p>
            <a:pPr algn="just"/>
            <a:endParaRPr lang="en-US" dirty="0" smtClean="0"/>
          </a:p>
          <a:p>
            <a:pPr algn="just"/>
            <a:r>
              <a:rPr lang="en-US" b="1" dirty="0" smtClean="0"/>
              <a:t>• </a:t>
            </a:r>
            <a:r>
              <a:rPr lang="en-US" b="1" dirty="0" err="1" smtClean="0"/>
              <a:t>Bobinas</a:t>
            </a:r>
            <a:r>
              <a:rPr lang="en-US" b="1" dirty="0" smtClean="0"/>
              <a:t> de </a:t>
            </a:r>
            <a:r>
              <a:rPr lang="en-US" b="1" dirty="0" err="1" smtClean="0"/>
              <a:t>disparo</a:t>
            </a:r>
            <a:r>
              <a:rPr lang="en-US" b="1" dirty="0" smtClean="0"/>
              <a:t> del </a:t>
            </a:r>
            <a:r>
              <a:rPr lang="en-US" b="1" dirty="0" err="1" smtClean="0"/>
              <a:t>disyuntor</a:t>
            </a:r>
            <a:endParaRPr lang="en-US" b="1" dirty="0" smtClean="0"/>
          </a:p>
          <a:p>
            <a:pPr algn="just"/>
            <a:r>
              <a:rPr lang="en-US" b="1" dirty="0" smtClean="0"/>
              <a:t>• </a:t>
            </a:r>
            <a:r>
              <a:rPr lang="en-US" b="1" dirty="0" err="1" smtClean="0"/>
              <a:t>Luces</a:t>
            </a:r>
            <a:r>
              <a:rPr lang="en-US" b="1" dirty="0" smtClean="0"/>
              <a:t> </a:t>
            </a:r>
            <a:r>
              <a:rPr lang="en-US" b="1" dirty="0" err="1" smtClean="0"/>
              <a:t>indicadoras</a:t>
            </a:r>
            <a:endParaRPr lang="en-US" b="1" dirty="0" smtClean="0"/>
          </a:p>
          <a:p>
            <a:pPr algn="just"/>
            <a:r>
              <a:rPr lang="en-US" b="1" dirty="0" smtClean="0"/>
              <a:t>• </a:t>
            </a:r>
            <a:r>
              <a:rPr lang="en-US" b="1" dirty="0" err="1" smtClean="0"/>
              <a:t>Iluminación</a:t>
            </a:r>
            <a:r>
              <a:rPr lang="en-US" b="1" dirty="0" smtClean="0"/>
              <a:t> de </a:t>
            </a:r>
            <a:r>
              <a:rPr lang="en-US" b="1" dirty="0" err="1" smtClean="0"/>
              <a:t>emergencia</a:t>
            </a:r>
            <a:endParaRPr lang="en-US" b="1" dirty="0" smtClean="0"/>
          </a:p>
          <a:p>
            <a:pPr algn="just"/>
            <a:r>
              <a:rPr lang="en-US" b="1" dirty="0" smtClean="0"/>
              <a:t>• </a:t>
            </a:r>
            <a:r>
              <a:rPr lang="en-US" b="1" dirty="0" err="1" smtClean="0"/>
              <a:t>Circuitos</a:t>
            </a:r>
            <a:r>
              <a:rPr lang="en-US" b="1" dirty="0" smtClean="0"/>
              <a:t> de control de </a:t>
            </a:r>
            <a:r>
              <a:rPr lang="en-US" b="1" dirty="0" err="1" smtClean="0"/>
              <a:t>protección</a:t>
            </a:r>
            <a:r>
              <a:rPr lang="en-US" b="1" dirty="0" smtClean="0"/>
              <a:t> de </a:t>
            </a:r>
            <a:r>
              <a:rPr lang="en-US" b="1" dirty="0" err="1" smtClean="0"/>
              <a:t>relés</a:t>
            </a:r>
            <a:endParaRPr lang="en-US" b="1" dirty="0" smtClean="0"/>
          </a:p>
          <a:p>
            <a:pPr algn="just"/>
            <a:r>
              <a:rPr lang="en-US" b="1" dirty="0" smtClean="0"/>
              <a:t>• </a:t>
            </a:r>
            <a:r>
              <a:rPr lang="en-US" b="1" dirty="0" err="1" smtClean="0"/>
              <a:t>Circuitos</a:t>
            </a:r>
            <a:r>
              <a:rPr lang="en-US" b="1" dirty="0" smtClean="0"/>
              <a:t> de </a:t>
            </a:r>
            <a:r>
              <a:rPr lang="en-US" b="1" dirty="0" err="1" smtClean="0"/>
              <a:t>alarma</a:t>
            </a:r>
            <a:endParaRPr lang="en-US" b="1" dirty="0" smtClean="0"/>
          </a:p>
          <a:p>
            <a:pPr algn="just"/>
            <a:r>
              <a:rPr lang="en-US" b="1" dirty="0" smtClean="0"/>
              <a:t>• </a:t>
            </a:r>
            <a:r>
              <a:rPr lang="en-US" b="1" dirty="0" err="1" smtClean="0"/>
              <a:t>Motores</a:t>
            </a:r>
            <a:r>
              <a:rPr lang="en-US" b="1" dirty="0" smtClean="0"/>
              <a:t> DC para </a:t>
            </a:r>
            <a:r>
              <a:rPr lang="en-US" b="1" dirty="0" err="1" smtClean="0"/>
              <a:t>equipos</a:t>
            </a:r>
            <a:r>
              <a:rPr lang="en-US" b="1" dirty="0" smtClean="0"/>
              <a:t> de </a:t>
            </a:r>
            <a:r>
              <a:rPr lang="en-US" b="1" dirty="0" err="1" smtClean="0"/>
              <a:t>subestaciones</a:t>
            </a:r>
            <a:endParaRPr lang="en-US" b="1" dirty="0" smtClean="0"/>
          </a:p>
          <a:p>
            <a:pPr algn="just"/>
            <a:endParaRPr lang="en-US" dirty="0" smtClean="0"/>
          </a:p>
          <a:p>
            <a:pPr algn="just"/>
            <a:r>
              <a:rPr lang="en-US" dirty="0" smtClean="0"/>
              <a:t>El </a:t>
            </a:r>
            <a:r>
              <a:rPr lang="en-US" dirty="0" err="1" smtClean="0"/>
              <a:t>ingeniero</a:t>
            </a:r>
            <a:r>
              <a:rPr lang="en-US" dirty="0" smtClean="0"/>
              <a:t> de la </a:t>
            </a:r>
            <a:r>
              <a:rPr lang="en-US" dirty="0" err="1" smtClean="0"/>
              <a:t>subestación</a:t>
            </a:r>
            <a:r>
              <a:rPr lang="en-US" dirty="0" smtClean="0"/>
              <a:t> </a:t>
            </a:r>
            <a:r>
              <a:rPr lang="en-US" dirty="0" err="1" smtClean="0"/>
              <a:t>está</a:t>
            </a:r>
            <a:r>
              <a:rPr lang="en-US" dirty="0" smtClean="0"/>
              <a:t> </a:t>
            </a:r>
            <a:r>
              <a:rPr lang="en-US" dirty="0" err="1" smtClean="0"/>
              <a:t>dimensionando</a:t>
            </a:r>
            <a:r>
              <a:rPr lang="en-US" dirty="0" smtClean="0"/>
              <a:t> </a:t>
            </a:r>
            <a:r>
              <a:rPr lang="en-US" dirty="0" err="1" smtClean="0"/>
              <a:t>todos</a:t>
            </a:r>
            <a:r>
              <a:rPr lang="en-US" dirty="0" smtClean="0"/>
              <a:t> </a:t>
            </a:r>
            <a:r>
              <a:rPr lang="en-US" dirty="0" err="1" smtClean="0"/>
              <a:t>los</a:t>
            </a:r>
            <a:r>
              <a:rPr lang="en-US" dirty="0" smtClean="0"/>
              <a:t> </a:t>
            </a:r>
            <a:r>
              <a:rPr lang="en-US" dirty="0" err="1" smtClean="0"/>
              <a:t>componentes</a:t>
            </a:r>
            <a:r>
              <a:rPr lang="en-US" dirty="0" smtClean="0"/>
              <a:t> de </a:t>
            </a:r>
            <a:r>
              <a:rPr lang="en-US" dirty="0" err="1" smtClean="0"/>
              <a:t>los</a:t>
            </a:r>
            <a:r>
              <a:rPr lang="en-US" dirty="0" smtClean="0"/>
              <a:t> </a:t>
            </a:r>
            <a:r>
              <a:rPr lang="en-US" dirty="0" err="1" smtClean="0"/>
              <a:t>sistemas</a:t>
            </a:r>
            <a:r>
              <a:rPr lang="en-US" dirty="0" smtClean="0"/>
              <a:t> </a:t>
            </a:r>
            <a:r>
              <a:rPr lang="en-US" dirty="0" err="1" smtClean="0"/>
              <a:t>auxiliares</a:t>
            </a:r>
            <a:r>
              <a:rPr lang="en-US" dirty="0" smtClean="0"/>
              <a:t> de </a:t>
            </a:r>
            <a:r>
              <a:rPr lang="en-US" dirty="0" smtClean="0"/>
              <a:t>CA </a:t>
            </a:r>
            <a:r>
              <a:rPr lang="en-US" dirty="0" smtClean="0"/>
              <a:t>y CC </a:t>
            </a:r>
            <a:r>
              <a:rPr lang="en-US" dirty="0" err="1" smtClean="0"/>
              <a:t>en</a:t>
            </a:r>
            <a:r>
              <a:rPr lang="en-US" dirty="0" smtClean="0"/>
              <a:t> </a:t>
            </a:r>
            <a:r>
              <a:rPr lang="en-US" dirty="0" err="1" smtClean="0"/>
              <a:t>función</a:t>
            </a:r>
            <a:r>
              <a:rPr lang="en-US" dirty="0" smtClean="0"/>
              <a:t> del </a:t>
            </a:r>
            <a:r>
              <a:rPr lang="en-US" dirty="0" err="1" smtClean="0"/>
              <a:t>análisis</a:t>
            </a:r>
            <a:r>
              <a:rPr lang="en-US" dirty="0" smtClean="0"/>
              <a:t> de </a:t>
            </a:r>
            <a:r>
              <a:rPr lang="en-US" dirty="0" err="1" smtClean="0"/>
              <a:t>todas</a:t>
            </a:r>
            <a:r>
              <a:rPr lang="en-US" dirty="0" smtClean="0"/>
              <a:t> las </a:t>
            </a:r>
            <a:r>
              <a:rPr lang="en-US" dirty="0" err="1" smtClean="0"/>
              <a:t>cargas</a:t>
            </a:r>
            <a:r>
              <a:rPr lang="en-US" dirty="0" smtClean="0"/>
              <a:t> </a:t>
            </a:r>
            <a:r>
              <a:rPr lang="en-US" dirty="0" err="1" smtClean="0"/>
              <a:t>auxiliares</a:t>
            </a:r>
            <a:r>
              <a:rPr lang="en-US" dirty="0" smtClean="0"/>
              <a:t> de la </a:t>
            </a:r>
            <a:r>
              <a:rPr lang="en-US" dirty="0" err="1" smtClean="0"/>
              <a:t>subestación</a:t>
            </a:r>
            <a:r>
              <a:rPr lang="en-US" dirty="0" smtClean="0"/>
              <a:t>.</a:t>
            </a:r>
            <a:endParaRPr lang="en-US" dirty="0"/>
          </a:p>
        </p:txBody>
      </p:sp>
      <p:pic>
        <p:nvPicPr>
          <p:cNvPr id="3" name="Imagen 2"/>
          <p:cNvPicPr>
            <a:picLocks noChangeAspect="1"/>
          </p:cNvPicPr>
          <p:nvPr/>
        </p:nvPicPr>
        <p:blipFill>
          <a:blip r:embed="rId2"/>
          <a:stretch>
            <a:fillRect/>
          </a:stretch>
        </p:blipFill>
        <p:spPr>
          <a:xfrm>
            <a:off x="7001302" y="1269242"/>
            <a:ext cx="4899546" cy="4094328"/>
          </a:xfrm>
          <a:prstGeom prst="rect">
            <a:avLst/>
          </a:prstGeom>
        </p:spPr>
      </p:pic>
    </p:spTree>
    <p:extLst>
      <p:ext uri="{BB962C8B-B14F-4D97-AF65-F5344CB8AC3E}">
        <p14:creationId xmlns:p14="http://schemas.microsoft.com/office/powerpoint/2010/main" val="4204127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441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6477" y="163860"/>
            <a:ext cx="11818961" cy="6186309"/>
          </a:xfrm>
          <a:prstGeom prst="rect">
            <a:avLst/>
          </a:prstGeom>
        </p:spPr>
        <p:txBody>
          <a:bodyPr wrap="square">
            <a:spAutoFit/>
          </a:bodyPr>
          <a:lstStyle/>
          <a:p>
            <a:pPr algn="just"/>
            <a:r>
              <a:rPr lang="en-US" sz="3600" b="1" dirty="0" err="1" smtClean="0"/>
              <a:t>Sección</a:t>
            </a:r>
            <a:r>
              <a:rPr lang="en-US" sz="3600" b="1" dirty="0" smtClean="0"/>
              <a:t> 4</a:t>
            </a:r>
          </a:p>
          <a:p>
            <a:pPr algn="just"/>
            <a:r>
              <a:rPr lang="en-US" sz="3600" b="1" dirty="0" err="1" smtClean="0"/>
              <a:t>Sistemas</a:t>
            </a:r>
            <a:r>
              <a:rPr lang="en-US" sz="3600" b="1" dirty="0" smtClean="0"/>
              <a:t> de </a:t>
            </a:r>
            <a:r>
              <a:rPr lang="en-US" sz="3600" b="1" dirty="0" err="1" smtClean="0"/>
              <a:t>alarma</a:t>
            </a:r>
            <a:r>
              <a:rPr lang="en-US" sz="3600" b="1" dirty="0" smtClean="0"/>
              <a:t> y control </a:t>
            </a:r>
            <a:r>
              <a:rPr lang="en-US" sz="3600" b="1" dirty="0" err="1" smtClean="0"/>
              <a:t>remoto</a:t>
            </a:r>
            <a:r>
              <a:rPr lang="en-US" sz="3600" b="1" dirty="0" smtClean="0"/>
              <a:t> de </a:t>
            </a:r>
            <a:r>
              <a:rPr lang="en-US" sz="3600" b="1" dirty="0" err="1" smtClean="0"/>
              <a:t>subestaciones</a:t>
            </a:r>
            <a:endParaRPr lang="en-US" sz="3600" b="1" dirty="0" smtClean="0"/>
          </a:p>
          <a:p>
            <a:pPr algn="just"/>
            <a:endParaRPr lang="en-US" dirty="0" smtClean="0"/>
          </a:p>
          <a:p>
            <a:pPr algn="just"/>
            <a:r>
              <a:rPr lang="en-US" dirty="0" smtClean="0"/>
              <a:t>Para </a:t>
            </a:r>
            <a:r>
              <a:rPr lang="en-US" dirty="0" err="1" smtClean="0"/>
              <a:t>una</a:t>
            </a:r>
            <a:r>
              <a:rPr lang="en-US" dirty="0" smtClean="0"/>
              <a:t> </a:t>
            </a:r>
            <a:r>
              <a:rPr lang="en-US" dirty="0" err="1" smtClean="0"/>
              <a:t>operación</a:t>
            </a:r>
            <a:r>
              <a:rPr lang="en-US" dirty="0" smtClean="0"/>
              <a:t> y </a:t>
            </a:r>
            <a:r>
              <a:rPr lang="en-US" dirty="0" err="1" smtClean="0"/>
              <a:t>mantenimiento</a:t>
            </a:r>
            <a:r>
              <a:rPr lang="en-US" dirty="0" smtClean="0"/>
              <a:t> </a:t>
            </a:r>
            <a:r>
              <a:rPr lang="en-US" dirty="0" err="1" smtClean="0"/>
              <a:t>eficaz</a:t>
            </a:r>
            <a:r>
              <a:rPr lang="en-US" dirty="0" smtClean="0"/>
              <a:t> y </a:t>
            </a:r>
            <a:r>
              <a:rPr lang="en-US" dirty="0" err="1" smtClean="0"/>
              <a:t>seguro</a:t>
            </a:r>
            <a:r>
              <a:rPr lang="en-US" dirty="0" smtClean="0"/>
              <a:t> de las </a:t>
            </a:r>
            <a:r>
              <a:rPr lang="en-US" dirty="0" err="1" smtClean="0"/>
              <a:t>subestaciones</a:t>
            </a:r>
            <a:r>
              <a:rPr lang="en-US" dirty="0" smtClean="0"/>
              <a:t>, el personal de las </a:t>
            </a:r>
            <a:r>
              <a:rPr lang="en-US" dirty="0" err="1" smtClean="0"/>
              <a:t>empresas</a:t>
            </a:r>
            <a:r>
              <a:rPr lang="en-US" dirty="0" smtClean="0"/>
              <a:t> </a:t>
            </a:r>
            <a:r>
              <a:rPr lang="en-US" dirty="0" smtClean="0"/>
              <a:t>de </a:t>
            </a:r>
            <a:r>
              <a:rPr lang="en-US" dirty="0" err="1" smtClean="0"/>
              <a:t>servicios</a:t>
            </a:r>
            <a:r>
              <a:rPr lang="en-US" dirty="0" smtClean="0"/>
              <a:t> </a:t>
            </a:r>
            <a:r>
              <a:rPr lang="en-US" dirty="0" err="1" smtClean="0"/>
              <a:t>públicos</a:t>
            </a:r>
            <a:r>
              <a:rPr lang="en-US" dirty="0" smtClean="0"/>
              <a:t> </a:t>
            </a:r>
            <a:r>
              <a:rPr lang="en-US" dirty="0" err="1" smtClean="0"/>
              <a:t>debe</a:t>
            </a:r>
            <a:r>
              <a:rPr lang="en-US" dirty="0" smtClean="0"/>
              <a:t> </a:t>
            </a:r>
            <a:r>
              <a:rPr lang="en-US" dirty="0" err="1" smtClean="0"/>
              <a:t>ser</a:t>
            </a:r>
            <a:r>
              <a:rPr lang="en-US" dirty="0" smtClean="0"/>
              <a:t> </a:t>
            </a:r>
            <a:r>
              <a:rPr lang="en-US" dirty="0" err="1" smtClean="0"/>
              <a:t>alertado</a:t>
            </a:r>
            <a:r>
              <a:rPr lang="en-US" dirty="0" smtClean="0"/>
              <a:t> </a:t>
            </a:r>
            <a:r>
              <a:rPr lang="en-US" dirty="0" err="1" smtClean="0"/>
              <a:t>sobre</a:t>
            </a:r>
            <a:r>
              <a:rPr lang="en-US" dirty="0" smtClean="0"/>
              <a:t> </a:t>
            </a:r>
            <a:r>
              <a:rPr lang="en-US" dirty="0" err="1" smtClean="0"/>
              <a:t>todas</a:t>
            </a:r>
            <a:r>
              <a:rPr lang="en-US" dirty="0" smtClean="0"/>
              <a:t> las </a:t>
            </a:r>
            <a:r>
              <a:rPr lang="en-US" dirty="0" err="1" smtClean="0"/>
              <a:t>condiciones</a:t>
            </a:r>
            <a:r>
              <a:rPr lang="en-US" dirty="0" smtClean="0"/>
              <a:t> </a:t>
            </a:r>
            <a:r>
              <a:rPr lang="en-US" dirty="0" err="1" smtClean="0"/>
              <a:t>anormales</a:t>
            </a:r>
            <a:r>
              <a:rPr lang="en-US" dirty="0" smtClean="0"/>
              <a:t> del </a:t>
            </a:r>
            <a:r>
              <a:rPr lang="en-US" dirty="0" err="1" smtClean="0"/>
              <a:t>sistema</a:t>
            </a:r>
            <a:r>
              <a:rPr lang="en-US" dirty="0" smtClean="0"/>
              <a:t>. La </a:t>
            </a:r>
            <a:r>
              <a:rPr lang="en-US" dirty="0" err="1" smtClean="0"/>
              <a:t>misión</a:t>
            </a:r>
            <a:r>
              <a:rPr lang="en-US" dirty="0" smtClean="0"/>
              <a:t> la </a:t>
            </a:r>
            <a:r>
              <a:rPr lang="en-US" dirty="0" err="1" smtClean="0"/>
              <a:t>cumplen</a:t>
            </a:r>
            <a:r>
              <a:rPr lang="en-US" dirty="0" smtClean="0"/>
              <a:t> </a:t>
            </a:r>
            <a:r>
              <a:rPr lang="en-US" dirty="0" err="1" smtClean="0"/>
              <a:t>los</a:t>
            </a:r>
            <a:r>
              <a:rPr lang="en-US" dirty="0" smtClean="0"/>
              <a:t> </a:t>
            </a:r>
            <a:r>
              <a:rPr lang="en-US" dirty="0" err="1" smtClean="0"/>
              <a:t>sistemas</a:t>
            </a:r>
            <a:r>
              <a:rPr lang="en-US" dirty="0" smtClean="0"/>
              <a:t> de </a:t>
            </a:r>
            <a:r>
              <a:rPr lang="en-US" dirty="0" err="1" smtClean="0"/>
              <a:t>alarma</a:t>
            </a:r>
            <a:r>
              <a:rPr lang="en-US" dirty="0" smtClean="0"/>
              <a:t> de las </a:t>
            </a:r>
            <a:r>
              <a:rPr lang="en-US" dirty="0" err="1" smtClean="0"/>
              <a:t>subestaciones</a:t>
            </a:r>
            <a:r>
              <a:rPr lang="en-US" dirty="0" smtClean="0"/>
              <a:t>.</a:t>
            </a:r>
          </a:p>
          <a:p>
            <a:pPr algn="just"/>
            <a:r>
              <a:rPr lang="en-US" dirty="0" smtClean="0"/>
              <a:t>Las </a:t>
            </a:r>
            <a:r>
              <a:rPr lang="en-US" dirty="0" err="1" smtClean="0"/>
              <a:t>alarmas</a:t>
            </a:r>
            <a:r>
              <a:rPr lang="en-US" dirty="0" smtClean="0"/>
              <a:t> </a:t>
            </a:r>
            <a:r>
              <a:rPr lang="en-US" dirty="0" err="1" smtClean="0"/>
              <a:t>pueden</a:t>
            </a:r>
            <a:r>
              <a:rPr lang="en-US" dirty="0" smtClean="0"/>
              <a:t> </a:t>
            </a:r>
            <a:r>
              <a:rPr lang="en-US" dirty="0" err="1" smtClean="0"/>
              <a:t>activarse</a:t>
            </a:r>
            <a:r>
              <a:rPr lang="en-US" dirty="0" smtClean="0"/>
              <a:t> </a:t>
            </a:r>
            <a:r>
              <a:rPr lang="en-US" dirty="0" err="1" smtClean="0"/>
              <a:t>por</a:t>
            </a:r>
            <a:r>
              <a:rPr lang="en-US" dirty="0" smtClean="0"/>
              <a:t> las </a:t>
            </a:r>
            <a:r>
              <a:rPr lang="en-US" dirty="0" err="1" smtClean="0"/>
              <a:t>siguientes</a:t>
            </a:r>
            <a:r>
              <a:rPr lang="en-US" dirty="0" smtClean="0"/>
              <a:t> </a:t>
            </a:r>
            <a:r>
              <a:rPr lang="en-US" dirty="0" err="1" smtClean="0"/>
              <a:t>condiciones</a:t>
            </a:r>
            <a:r>
              <a:rPr lang="en-US" dirty="0" smtClean="0"/>
              <a:t>:</a:t>
            </a:r>
          </a:p>
          <a:p>
            <a:pPr algn="just"/>
            <a:endParaRPr lang="en-US" dirty="0" smtClean="0"/>
          </a:p>
          <a:p>
            <a:pPr algn="just"/>
            <a:r>
              <a:rPr lang="en-US" b="1" dirty="0" smtClean="0"/>
              <a:t>• </a:t>
            </a:r>
            <a:r>
              <a:rPr lang="en-US" b="1" dirty="0" err="1" smtClean="0"/>
              <a:t>Desviación</a:t>
            </a:r>
            <a:r>
              <a:rPr lang="en-US" b="1" dirty="0" smtClean="0"/>
              <a:t> de </a:t>
            </a:r>
            <a:r>
              <a:rPr lang="en-US" b="1" dirty="0" err="1" smtClean="0"/>
              <a:t>los</a:t>
            </a:r>
            <a:r>
              <a:rPr lang="en-US" b="1" dirty="0" smtClean="0"/>
              <a:t> </a:t>
            </a:r>
            <a:r>
              <a:rPr lang="en-US" b="1" dirty="0" err="1" smtClean="0"/>
              <a:t>parámetros</a:t>
            </a:r>
            <a:r>
              <a:rPr lang="en-US" b="1" dirty="0" smtClean="0"/>
              <a:t> del </a:t>
            </a:r>
            <a:r>
              <a:rPr lang="en-US" b="1" dirty="0" err="1" smtClean="0"/>
              <a:t>equipo</a:t>
            </a:r>
            <a:r>
              <a:rPr lang="en-US" b="1" dirty="0" smtClean="0"/>
              <a:t> de lo normal, lo que </a:t>
            </a:r>
            <a:r>
              <a:rPr lang="en-US" b="1" dirty="0" err="1" smtClean="0"/>
              <a:t>lleva</a:t>
            </a:r>
            <a:r>
              <a:rPr lang="en-US" b="1" dirty="0" smtClean="0"/>
              <a:t> a </a:t>
            </a:r>
            <a:r>
              <a:rPr lang="en-US" b="1" dirty="0" err="1" smtClean="0"/>
              <a:t>una</a:t>
            </a:r>
            <a:r>
              <a:rPr lang="en-US" b="1" dirty="0" smtClean="0"/>
              <a:t> </a:t>
            </a:r>
            <a:r>
              <a:rPr lang="en-US" b="1" dirty="0" smtClean="0"/>
              <a:t>possible </a:t>
            </a:r>
            <a:r>
              <a:rPr lang="en-US" b="1" dirty="0" err="1" smtClean="0"/>
              <a:t>falla</a:t>
            </a:r>
            <a:r>
              <a:rPr lang="en-US" b="1" dirty="0" smtClean="0"/>
              <a:t>:</a:t>
            </a:r>
          </a:p>
          <a:p>
            <a:pPr lvl="1" algn="just"/>
            <a:r>
              <a:rPr lang="en-US" b="1" dirty="0" smtClean="0">
                <a:solidFill>
                  <a:srgbClr val="C00000"/>
                </a:solidFill>
              </a:rPr>
              <a:t>– Alta </a:t>
            </a:r>
            <a:r>
              <a:rPr lang="en-US" b="1" dirty="0" err="1" smtClean="0">
                <a:solidFill>
                  <a:srgbClr val="C00000"/>
                </a:solidFill>
              </a:rPr>
              <a:t>temperatura</a:t>
            </a:r>
            <a:r>
              <a:rPr lang="en-US" b="1" dirty="0" smtClean="0">
                <a:solidFill>
                  <a:srgbClr val="C00000"/>
                </a:solidFill>
              </a:rPr>
              <a:t> del </a:t>
            </a:r>
            <a:r>
              <a:rPr lang="en-US" b="1" dirty="0" err="1" smtClean="0">
                <a:solidFill>
                  <a:srgbClr val="C00000"/>
                </a:solidFill>
              </a:rPr>
              <a:t>aceite</a:t>
            </a:r>
            <a:r>
              <a:rPr lang="en-US" b="1" dirty="0" smtClean="0">
                <a:solidFill>
                  <a:srgbClr val="C00000"/>
                </a:solidFill>
              </a:rPr>
              <a:t> </a:t>
            </a:r>
            <a:r>
              <a:rPr lang="en-US" b="1" dirty="0" err="1" smtClean="0">
                <a:solidFill>
                  <a:srgbClr val="C00000"/>
                </a:solidFill>
              </a:rPr>
              <a:t>aislante</a:t>
            </a:r>
            <a:endParaRPr lang="en-US" b="1" dirty="0" smtClean="0">
              <a:solidFill>
                <a:srgbClr val="C00000"/>
              </a:solidFill>
            </a:endParaRPr>
          </a:p>
          <a:p>
            <a:pPr lvl="1" algn="just"/>
            <a:r>
              <a:rPr lang="en-US" b="1" dirty="0" smtClean="0">
                <a:solidFill>
                  <a:srgbClr val="C00000"/>
                </a:solidFill>
              </a:rPr>
              <a:t>– </a:t>
            </a:r>
            <a:r>
              <a:rPr lang="en-US" b="1" dirty="0" err="1" smtClean="0">
                <a:solidFill>
                  <a:srgbClr val="C00000"/>
                </a:solidFill>
              </a:rPr>
              <a:t>Bajo</a:t>
            </a:r>
            <a:r>
              <a:rPr lang="en-US" b="1" dirty="0" smtClean="0">
                <a:solidFill>
                  <a:srgbClr val="C00000"/>
                </a:solidFill>
              </a:rPr>
              <a:t> </a:t>
            </a:r>
            <a:r>
              <a:rPr lang="en-US" b="1" dirty="0" err="1" smtClean="0">
                <a:solidFill>
                  <a:srgbClr val="C00000"/>
                </a:solidFill>
              </a:rPr>
              <a:t>nivel</a:t>
            </a:r>
            <a:r>
              <a:rPr lang="en-US" b="1" dirty="0" smtClean="0">
                <a:solidFill>
                  <a:srgbClr val="C00000"/>
                </a:solidFill>
              </a:rPr>
              <a:t> de </a:t>
            </a:r>
            <a:r>
              <a:rPr lang="en-US" b="1" dirty="0" err="1" smtClean="0">
                <a:solidFill>
                  <a:srgbClr val="C00000"/>
                </a:solidFill>
              </a:rPr>
              <a:t>aceite</a:t>
            </a:r>
            <a:r>
              <a:rPr lang="en-US" b="1" dirty="0" smtClean="0">
                <a:solidFill>
                  <a:srgbClr val="C00000"/>
                </a:solidFill>
              </a:rPr>
              <a:t> (</a:t>
            </a:r>
            <a:r>
              <a:rPr lang="en-US" b="1" dirty="0" err="1" smtClean="0">
                <a:solidFill>
                  <a:srgbClr val="C00000"/>
                </a:solidFill>
              </a:rPr>
              <a:t>fuga</a:t>
            </a:r>
            <a:r>
              <a:rPr lang="en-US" b="1" dirty="0" smtClean="0">
                <a:solidFill>
                  <a:srgbClr val="C00000"/>
                </a:solidFill>
              </a:rPr>
              <a:t> de </a:t>
            </a:r>
            <a:r>
              <a:rPr lang="en-US" b="1" dirty="0" err="1" smtClean="0">
                <a:solidFill>
                  <a:srgbClr val="C00000"/>
                </a:solidFill>
              </a:rPr>
              <a:t>aceite</a:t>
            </a:r>
            <a:r>
              <a:rPr lang="en-US" b="1" dirty="0" smtClean="0">
                <a:solidFill>
                  <a:srgbClr val="C00000"/>
                </a:solidFill>
              </a:rPr>
              <a:t>) </a:t>
            </a:r>
          </a:p>
          <a:p>
            <a:pPr lvl="1" algn="just"/>
            <a:r>
              <a:rPr lang="en-US" b="1" dirty="0" smtClean="0">
                <a:solidFill>
                  <a:srgbClr val="C00000"/>
                </a:solidFill>
              </a:rPr>
              <a:t>– Alto </a:t>
            </a:r>
            <a:r>
              <a:rPr lang="en-US" b="1" dirty="0" err="1" smtClean="0">
                <a:solidFill>
                  <a:srgbClr val="C00000"/>
                </a:solidFill>
              </a:rPr>
              <a:t>contenido</a:t>
            </a:r>
            <a:r>
              <a:rPr lang="en-US" b="1" dirty="0" smtClean="0">
                <a:solidFill>
                  <a:srgbClr val="C00000"/>
                </a:solidFill>
              </a:rPr>
              <a:t> de gas </a:t>
            </a:r>
            <a:r>
              <a:rPr lang="en-US" b="1" dirty="0" err="1" smtClean="0">
                <a:solidFill>
                  <a:srgbClr val="C00000"/>
                </a:solidFill>
              </a:rPr>
              <a:t>en</a:t>
            </a:r>
            <a:r>
              <a:rPr lang="en-US" b="1" dirty="0" smtClean="0">
                <a:solidFill>
                  <a:srgbClr val="C00000"/>
                </a:solidFill>
              </a:rPr>
              <a:t> el </a:t>
            </a:r>
            <a:r>
              <a:rPr lang="en-US" b="1" dirty="0" err="1" smtClean="0">
                <a:solidFill>
                  <a:srgbClr val="C00000"/>
                </a:solidFill>
              </a:rPr>
              <a:t>aceite</a:t>
            </a:r>
            <a:endParaRPr lang="en-US" b="1" dirty="0" smtClean="0">
              <a:solidFill>
                <a:srgbClr val="C00000"/>
              </a:solidFill>
            </a:endParaRPr>
          </a:p>
          <a:p>
            <a:pPr lvl="1" algn="just"/>
            <a:r>
              <a:rPr lang="en-US" b="1" dirty="0" smtClean="0">
                <a:solidFill>
                  <a:srgbClr val="C00000"/>
                </a:solidFill>
              </a:rPr>
              <a:t>– Baja </a:t>
            </a:r>
            <a:r>
              <a:rPr lang="en-US" b="1" dirty="0" err="1" smtClean="0">
                <a:solidFill>
                  <a:srgbClr val="C00000"/>
                </a:solidFill>
              </a:rPr>
              <a:t>presión</a:t>
            </a:r>
            <a:r>
              <a:rPr lang="en-US" b="1" dirty="0" smtClean="0">
                <a:solidFill>
                  <a:srgbClr val="C00000"/>
                </a:solidFill>
              </a:rPr>
              <a:t> de gas </a:t>
            </a:r>
            <a:r>
              <a:rPr lang="en-US" b="1" dirty="0" err="1" smtClean="0">
                <a:solidFill>
                  <a:srgbClr val="C00000"/>
                </a:solidFill>
              </a:rPr>
              <a:t>aislante</a:t>
            </a:r>
            <a:r>
              <a:rPr lang="en-US" b="1" dirty="0" smtClean="0">
                <a:solidFill>
                  <a:srgbClr val="C00000"/>
                </a:solidFill>
              </a:rPr>
              <a:t> (</a:t>
            </a:r>
            <a:r>
              <a:rPr lang="en-US" b="1" dirty="0" err="1" smtClean="0">
                <a:solidFill>
                  <a:srgbClr val="C00000"/>
                </a:solidFill>
              </a:rPr>
              <a:t>fuga</a:t>
            </a:r>
            <a:r>
              <a:rPr lang="en-US" b="1" dirty="0" smtClean="0">
                <a:solidFill>
                  <a:srgbClr val="C00000"/>
                </a:solidFill>
              </a:rPr>
              <a:t> de gas)</a:t>
            </a:r>
          </a:p>
          <a:p>
            <a:pPr algn="just"/>
            <a:r>
              <a:rPr lang="en-US" b="1" dirty="0" smtClean="0"/>
              <a:t>• </a:t>
            </a:r>
            <a:r>
              <a:rPr lang="en-US" b="1" dirty="0" err="1" smtClean="0"/>
              <a:t>Disparo</a:t>
            </a:r>
            <a:r>
              <a:rPr lang="en-US" b="1" dirty="0" smtClean="0"/>
              <a:t> del </a:t>
            </a:r>
            <a:r>
              <a:rPr lang="en-US" b="1" dirty="0" err="1" smtClean="0"/>
              <a:t>equipo</a:t>
            </a:r>
            <a:r>
              <a:rPr lang="en-US" b="1" dirty="0" smtClean="0"/>
              <a:t> de </a:t>
            </a:r>
            <a:r>
              <a:rPr lang="en-US" b="1" dirty="0" err="1" smtClean="0"/>
              <a:t>maniobra</a:t>
            </a:r>
            <a:r>
              <a:rPr lang="en-US" b="1" dirty="0" smtClean="0"/>
              <a:t> </a:t>
            </a:r>
            <a:r>
              <a:rPr lang="en-US" b="1" dirty="0" err="1" smtClean="0"/>
              <a:t>por</a:t>
            </a:r>
            <a:r>
              <a:rPr lang="en-US" b="1" dirty="0" smtClean="0"/>
              <a:t> </a:t>
            </a:r>
            <a:r>
              <a:rPr lang="en-US" b="1" dirty="0" err="1" smtClean="0"/>
              <a:t>protección</a:t>
            </a:r>
            <a:r>
              <a:rPr lang="en-US" b="1" dirty="0" smtClean="0"/>
              <a:t> del </a:t>
            </a:r>
            <a:r>
              <a:rPr lang="en-US" b="1" dirty="0" err="1" smtClean="0"/>
              <a:t>relé</a:t>
            </a:r>
            <a:r>
              <a:rPr lang="en-US" b="1" dirty="0" smtClean="0"/>
              <a:t> </a:t>
            </a:r>
            <a:r>
              <a:rPr lang="en-US" b="1" dirty="0" err="1" smtClean="0"/>
              <a:t>debido</a:t>
            </a:r>
            <a:r>
              <a:rPr lang="en-US" b="1" dirty="0" smtClean="0"/>
              <a:t> a: </a:t>
            </a:r>
          </a:p>
          <a:p>
            <a:pPr lvl="1" algn="just"/>
            <a:r>
              <a:rPr lang="en-US" dirty="0" err="1" smtClean="0"/>
              <a:t>Avería</a:t>
            </a:r>
            <a:r>
              <a:rPr lang="en-US" dirty="0" smtClean="0"/>
              <a:t> </a:t>
            </a:r>
            <a:r>
              <a:rPr lang="en-US" dirty="0" err="1" smtClean="0"/>
              <a:t>en</a:t>
            </a:r>
            <a:r>
              <a:rPr lang="en-US" dirty="0" smtClean="0"/>
              <a:t> el </a:t>
            </a:r>
            <a:r>
              <a:rPr lang="en-US" dirty="0" err="1" smtClean="0"/>
              <a:t>sistema</a:t>
            </a:r>
            <a:r>
              <a:rPr lang="en-US" dirty="0" smtClean="0"/>
              <a:t> (</a:t>
            </a:r>
            <a:r>
              <a:rPr lang="en-US" dirty="0" err="1" smtClean="0"/>
              <a:t>cortocircuito</a:t>
            </a:r>
            <a:r>
              <a:rPr lang="en-US" dirty="0" smtClean="0"/>
              <a:t>, </a:t>
            </a:r>
            <a:r>
              <a:rPr lang="en-US" dirty="0" err="1" smtClean="0"/>
              <a:t>sobretensión</a:t>
            </a:r>
            <a:r>
              <a:rPr lang="en-US" dirty="0" smtClean="0"/>
              <a:t>, etc.)</a:t>
            </a:r>
          </a:p>
          <a:p>
            <a:pPr algn="just"/>
            <a:r>
              <a:rPr lang="en-US" b="1" dirty="0" smtClean="0"/>
              <a:t>• Mal </a:t>
            </a:r>
            <a:r>
              <a:rPr lang="en-US" b="1" dirty="0" err="1" smtClean="0"/>
              <a:t>funcionamiento</a:t>
            </a:r>
            <a:r>
              <a:rPr lang="en-US" b="1" dirty="0" smtClean="0"/>
              <a:t> de la </a:t>
            </a:r>
            <a:r>
              <a:rPr lang="en-US" b="1" dirty="0" err="1" smtClean="0"/>
              <a:t>protección</a:t>
            </a:r>
            <a:r>
              <a:rPr lang="en-US" b="1" dirty="0" smtClean="0"/>
              <a:t> del </a:t>
            </a:r>
            <a:r>
              <a:rPr lang="en-US" b="1" dirty="0" err="1" smtClean="0"/>
              <a:t>relé</a:t>
            </a:r>
            <a:endParaRPr lang="en-US" b="1" dirty="0" smtClean="0"/>
          </a:p>
          <a:p>
            <a:pPr algn="just"/>
            <a:r>
              <a:rPr lang="en-US" b="1" dirty="0" smtClean="0"/>
              <a:t>• </a:t>
            </a:r>
            <a:r>
              <a:rPr lang="en-US" b="1" dirty="0" err="1" smtClean="0"/>
              <a:t>Estación</a:t>
            </a:r>
            <a:r>
              <a:rPr lang="en-US" b="1" dirty="0" smtClean="0"/>
              <a:t> de </a:t>
            </a:r>
            <a:r>
              <a:rPr lang="en-US" b="1" dirty="0" err="1" smtClean="0"/>
              <a:t>bomberos</a:t>
            </a:r>
            <a:endParaRPr lang="en-US" b="1" dirty="0" smtClean="0"/>
          </a:p>
          <a:p>
            <a:pPr algn="just"/>
            <a:endParaRPr lang="en-US" dirty="0" smtClean="0"/>
          </a:p>
          <a:p>
            <a:pPr algn="just"/>
            <a:r>
              <a:rPr lang="en-US" dirty="0" smtClean="0"/>
              <a:t>Las </a:t>
            </a:r>
            <a:r>
              <a:rPr lang="en-US" dirty="0" err="1" smtClean="0"/>
              <a:t>alarmas</a:t>
            </a:r>
            <a:r>
              <a:rPr lang="en-US" dirty="0" smtClean="0"/>
              <a:t> </a:t>
            </a:r>
            <a:r>
              <a:rPr lang="en-US" dirty="0" err="1" smtClean="0"/>
              <a:t>pueden</a:t>
            </a:r>
            <a:r>
              <a:rPr lang="en-US" dirty="0" smtClean="0"/>
              <a:t> </a:t>
            </a:r>
            <a:r>
              <a:rPr lang="en-US" dirty="0" err="1" smtClean="0"/>
              <a:t>ser</a:t>
            </a:r>
            <a:r>
              <a:rPr lang="en-US" dirty="0" smtClean="0"/>
              <a:t> locales, </a:t>
            </a:r>
            <a:r>
              <a:rPr lang="en-US" dirty="0" err="1" smtClean="0"/>
              <a:t>alertando</a:t>
            </a:r>
            <a:r>
              <a:rPr lang="en-US" dirty="0" smtClean="0"/>
              <a:t> al personal </a:t>
            </a:r>
            <a:r>
              <a:rPr lang="en-US" dirty="0" err="1" smtClean="0"/>
              <a:t>ubicado</a:t>
            </a:r>
            <a:r>
              <a:rPr lang="en-US" dirty="0" smtClean="0"/>
              <a:t> </a:t>
            </a:r>
            <a:r>
              <a:rPr lang="en-US" dirty="0" err="1" smtClean="0"/>
              <a:t>en</a:t>
            </a:r>
            <a:r>
              <a:rPr lang="en-US" dirty="0" smtClean="0"/>
              <a:t> la </a:t>
            </a:r>
            <a:r>
              <a:rPr lang="en-US" dirty="0" err="1" smtClean="0"/>
              <a:t>subestación</a:t>
            </a:r>
            <a:r>
              <a:rPr lang="en-US" dirty="0" smtClean="0"/>
              <a:t>, o </a:t>
            </a:r>
            <a:r>
              <a:rPr lang="en-US" dirty="0" err="1" smtClean="0"/>
              <a:t>remotas</a:t>
            </a:r>
            <a:r>
              <a:rPr lang="en-US" dirty="0" smtClean="0"/>
              <a:t>, </a:t>
            </a:r>
            <a:r>
              <a:rPr lang="en-US" dirty="0" err="1" smtClean="0"/>
              <a:t>haciendo</a:t>
            </a:r>
            <a:r>
              <a:rPr lang="en-US" dirty="0" smtClean="0"/>
              <a:t> </a:t>
            </a:r>
            <a:r>
              <a:rPr lang="en-US" dirty="0" smtClean="0"/>
              <a:t>que el personal </a:t>
            </a:r>
            <a:r>
              <a:rPr lang="en-US" dirty="0" err="1" smtClean="0"/>
              <a:t>operativo</a:t>
            </a:r>
            <a:r>
              <a:rPr lang="en-US" dirty="0" smtClean="0"/>
              <a:t> </a:t>
            </a:r>
            <a:r>
              <a:rPr lang="en-US" dirty="0" err="1" smtClean="0"/>
              <a:t>centralizado</a:t>
            </a:r>
            <a:r>
              <a:rPr lang="en-US" dirty="0" smtClean="0"/>
              <a:t> sea </a:t>
            </a:r>
            <a:r>
              <a:rPr lang="en-US" dirty="0" err="1" smtClean="0"/>
              <a:t>consciente</a:t>
            </a:r>
            <a:r>
              <a:rPr lang="en-US" dirty="0" smtClean="0"/>
              <a:t> de las </a:t>
            </a:r>
            <a:r>
              <a:rPr lang="en-US" dirty="0" err="1" smtClean="0"/>
              <a:t>condiciones</a:t>
            </a:r>
            <a:r>
              <a:rPr lang="en-US" dirty="0" smtClean="0"/>
              <a:t> </a:t>
            </a:r>
            <a:r>
              <a:rPr lang="en-US" dirty="0" err="1" smtClean="0"/>
              <a:t>anormales</a:t>
            </a:r>
            <a:r>
              <a:rPr lang="en-US" dirty="0" smtClean="0"/>
              <a:t> </a:t>
            </a:r>
            <a:r>
              <a:rPr lang="en-US" dirty="0" err="1" smtClean="0"/>
              <a:t>detectadas</a:t>
            </a:r>
            <a:r>
              <a:rPr lang="en-US" dirty="0" smtClean="0"/>
              <a:t> </a:t>
            </a:r>
            <a:r>
              <a:rPr lang="en-US" dirty="0" err="1" smtClean="0"/>
              <a:t>en</a:t>
            </a:r>
            <a:r>
              <a:rPr lang="en-US" dirty="0" smtClean="0"/>
              <a:t> la </a:t>
            </a:r>
            <a:r>
              <a:rPr lang="en-US" dirty="0" err="1" smtClean="0"/>
              <a:t>estación</a:t>
            </a:r>
            <a:r>
              <a:rPr lang="en-US" dirty="0" smtClean="0"/>
              <a:t>.</a:t>
            </a:r>
          </a:p>
        </p:txBody>
      </p:sp>
    </p:spTree>
    <p:extLst>
      <p:ext uri="{BB962C8B-B14F-4D97-AF65-F5344CB8AC3E}">
        <p14:creationId xmlns:p14="http://schemas.microsoft.com/office/powerpoint/2010/main" val="546472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6478" y="163860"/>
            <a:ext cx="6564574" cy="7017306"/>
          </a:xfrm>
          <a:prstGeom prst="rect">
            <a:avLst/>
          </a:prstGeom>
        </p:spPr>
        <p:txBody>
          <a:bodyPr wrap="square">
            <a:spAutoFit/>
          </a:bodyPr>
          <a:lstStyle/>
          <a:p>
            <a:pPr algn="just"/>
            <a:r>
              <a:rPr lang="en-US" dirty="0" smtClean="0"/>
              <a:t>Los </a:t>
            </a:r>
            <a:r>
              <a:rPr lang="en-US" dirty="0" err="1" smtClean="0"/>
              <a:t>siguientes</a:t>
            </a:r>
            <a:r>
              <a:rPr lang="en-US" dirty="0" smtClean="0"/>
              <a:t> son </a:t>
            </a:r>
            <a:r>
              <a:rPr lang="en-US" dirty="0" err="1" smtClean="0"/>
              <a:t>los</a:t>
            </a:r>
            <a:r>
              <a:rPr lang="en-US" dirty="0" smtClean="0"/>
              <a:t>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alarma</a:t>
            </a:r>
            <a:r>
              <a:rPr lang="en-US" dirty="0" smtClean="0"/>
              <a:t>:</a:t>
            </a:r>
          </a:p>
          <a:p>
            <a:pPr algn="just"/>
            <a:endParaRPr lang="en-US" dirty="0" smtClean="0"/>
          </a:p>
          <a:p>
            <a:pPr algn="just"/>
            <a:r>
              <a:rPr lang="en-US" b="1" dirty="0" smtClean="0"/>
              <a:t>• </a:t>
            </a:r>
            <a:r>
              <a:rPr lang="en-US" b="1" dirty="0" err="1" smtClean="0"/>
              <a:t>Sensores</a:t>
            </a:r>
            <a:endParaRPr lang="en-US" b="1" dirty="0" smtClean="0"/>
          </a:p>
          <a:p>
            <a:pPr algn="just"/>
            <a:r>
              <a:rPr lang="en-US" b="1" dirty="0" smtClean="0"/>
              <a:t>• </a:t>
            </a:r>
            <a:r>
              <a:rPr lang="en-US" b="1" dirty="0" err="1" smtClean="0"/>
              <a:t>Alarmas</a:t>
            </a:r>
            <a:r>
              <a:rPr lang="en-US" b="1" dirty="0" smtClean="0"/>
              <a:t> </a:t>
            </a:r>
            <a:r>
              <a:rPr lang="en-US" b="1" dirty="0" err="1" smtClean="0"/>
              <a:t>visibles</a:t>
            </a:r>
            <a:r>
              <a:rPr lang="en-US" b="1" dirty="0" smtClean="0"/>
              <a:t>: </a:t>
            </a:r>
          </a:p>
          <a:p>
            <a:pPr lvl="1" algn="just"/>
            <a:r>
              <a:rPr lang="en-US" b="1" dirty="0" smtClean="0">
                <a:solidFill>
                  <a:srgbClr val="C00000"/>
                </a:solidFill>
              </a:rPr>
              <a:t>– </a:t>
            </a:r>
            <a:r>
              <a:rPr lang="en-US" b="1" dirty="0" err="1" smtClean="0">
                <a:solidFill>
                  <a:srgbClr val="C00000"/>
                </a:solidFill>
              </a:rPr>
              <a:t>Anunciadores</a:t>
            </a:r>
            <a:endParaRPr lang="en-US" b="1" dirty="0" smtClean="0">
              <a:solidFill>
                <a:srgbClr val="C00000"/>
              </a:solidFill>
            </a:endParaRPr>
          </a:p>
          <a:p>
            <a:pPr lvl="1" algn="just"/>
            <a:r>
              <a:rPr lang="en-US" b="1" dirty="0" smtClean="0">
                <a:solidFill>
                  <a:srgbClr val="C00000"/>
                </a:solidFill>
              </a:rPr>
              <a:t>– </a:t>
            </a:r>
            <a:r>
              <a:rPr lang="en-US" b="1" dirty="0" err="1" smtClean="0">
                <a:solidFill>
                  <a:srgbClr val="C00000"/>
                </a:solidFill>
              </a:rPr>
              <a:t>Luces</a:t>
            </a:r>
            <a:endParaRPr lang="en-US" b="1" dirty="0" smtClean="0">
              <a:solidFill>
                <a:srgbClr val="C00000"/>
              </a:solidFill>
            </a:endParaRPr>
          </a:p>
          <a:p>
            <a:pPr algn="just"/>
            <a:r>
              <a:rPr lang="en-US" b="1" dirty="0" smtClean="0"/>
              <a:t>• </a:t>
            </a:r>
            <a:r>
              <a:rPr lang="en-US" b="1" dirty="0" err="1" smtClean="0"/>
              <a:t>Alarmas</a:t>
            </a:r>
            <a:r>
              <a:rPr lang="en-US" b="1" dirty="0" smtClean="0"/>
              <a:t> </a:t>
            </a:r>
            <a:r>
              <a:rPr lang="en-US" b="1" dirty="0" err="1" smtClean="0"/>
              <a:t>audibles</a:t>
            </a:r>
            <a:r>
              <a:rPr lang="en-US" b="1" dirty="0" smtClean="0"/>
              <a:t>:</a:t>
            </a:r>
          </a:p>
          <a:p>
            <a:pPr marL="742950" lvl="1" indent="-285750" algn="just">
              <a:buFont typeface="Wingdings" panose="05000000000000000000" pitchFamily="2" charset="2"/>
              <a:buChar char="ü"/>
            </a:pPr>
            <a:r>
              <a:rPr lang="en-US" b="1" dirty="0" err="1" smtClean="0">
                <a:solidFill>
                  <a:srgbClr val="C00000"/>
                </a:solidFill>
              </a:rPr>
              <a:t>Campanas</a:t>
            </a:r>
            <a:endParaRPr lang="en-US" b="1" dirty="0" smtClean="0">
              <a:solidFill>
                <a:srgbClr val="C00000"/>
              </a:solidFill>
            </a:endParaRPr>
          </a:p>
          <a:p>
            <a:pPr marL="742950" lvl="1" indent="-285750" algn="just">
              <a:buFont typeface="Wingdings" panose="05000000000000000000" pitchFamily="2" charset="2"/>
              <a:buChar char="ü"/>
            </a:pPr>
            <a:r>
              <a:rPr lang="en-US" b="1" dirty="0" err="1" smtClean="0">
                <a:solidFill>
                  <a:srgbClr val="C00000"/>
                </a:solidFill>
              </a:rPr>
              <a:t>Cuernos</a:t>
            </a:r>
            <a:endParaRPr lang="en-US" b="1" dirty="0" smtClean="0">
              <a:solidFill>
                <a:srgbClr val="C00000"/>
              </a:solidFill>
            </a:endParaRPr>
          </a:p>
          <a:p>
            <a:pPr algn="just">
              <a:buFontTx/>
              <a:buChar char="-"/>
            </a:pPr>
            <a:r>
              <a:rPr lang="en-US" b="1" dirty="0" smtClean="0"/>
              <a:t>• </a:t>
            </a:r>
            <a:r>
              <a:rPr lang="en-US" b="1" dirty="0" err="1" smtClean="0"/>
              <a:t>Transmisores</a:t>
            </a:r>
            <a:r>
              <a:rPr lang="en-US" b="1" dirty="0" smtClean="0"/>
              <a:t> y </a:t>
            </a:r>
            <a:r>
              <a:rPr lang="en-US" b="1" dirty="0" err="1" smtClean="0"/>
              <a:t>receptores</a:t>
            </a:r>
            <a:r>
              <a:rPr lang="en-US" b="1" dirty="0" smtClean="0"/>
              <a:t> para </a:t>
            </a:r>
            <a:r>
              <a:rPr lang="en-US" b="1" dirty="0" err="1" smtClean="0"/>
              <a:t>alarmas</a:t>
            </a:r>
            <a:r>
              <a:rPr lang="en-US" b="1" dirty="0" smtClean="0"/>
              <a:t> </a:t>
            </a:r>
            <a:r>
              <a:rPr lang="en-US" b="1" dirty="0" err="1" smtClean="0"/>
              <a:t>remotas</a:t>
            </a:r>
            <a:endParaRPr lang="en-US" b="1" dirty="0" smtClean="0"/>
          </a:p>
          <a:p>
            <a:pPr algn="just">
              <a:buFontTx/>
              <a:buChar char="-"/>
            </a:pPr>
            <a:endParaRPr lang="en-US" b="1" dirty="0" smtClean="0"/>
          </a:p>
          <a:p>
            <a:pPr algn="just"/>
            <a:r>
              <a:rPr lang="en-US" dirty="0" smtClean="0"/>
              <a:t>El </a:t>
            </a:r>
            <a:r>
              <a:rPr lang="en-US" dirty="0" err="1" smtClean="0"/>
              <a:t>ejemplo</a:t>
            </a:r>
            <a:r>
              <a:rPr lang="en-US" dirty="0" smtClean="0"/>
              <a:t> del </a:t>
            </a:r>
            <a:r>
              <a:rPr lang="en-US" dirty="0" err="1" smtClean="0"/>
              <a:t>anunciador</a:t>
            </a:r>
            <a:r>
              <a:rPr lang="en-US" dirty="0" smtClean="0"/>
              <a:t> de </a:t>
            </a:r>
            <a:r>
              <a:rPr lang="en-US" dirty="0" err="1" smtClean="0"/>
              <a:t>subestación</a:t>
            </a:r>
            <a:r>
              <a:rPr lang="en-US" dirty="0" smtClean="0"/>
              <a:t> </a:t>
            </a:r>
            <a:r>
              <a:rPr lang="en-US" dirty="0" err="1" smtClean="0"/>
              <a:t>instalado</a:t>
            </a:r>
            <a:r>
              <a:rPr lang="en-US" dirty="0" smtClean="0"/>
              <a:t> </a:t>
            </a:r>
            <a:r>
              <a:rPr lang="en-US" dirty="0" err="1" smtClean="0"/>
              <a:t>en</a:t>
            </a:r>
            <a:r>
              <a:rPr lang="en-US" dirty="0" smtClean="0"/>
              <a:t> el rack de </a:t>
            </a:r>
            <a:r>
              <a:rPr lang="en-US" dirty="0" err="1" smtClean="0"/>
              <a:t>relés</a:t>
            </a:r>
            <a:r>
              <a:rPr lang="en-US" dirty="0" smtClean="0"/>
              <a:t> se </a:t>
            </a:r>
            <a:r>
              <a:rPr lang="en-US" dirty="0" err="1" smtClean="0"/>
              <a:t>muestra</a:t>
            </a:r>
            <a:r>
              <a:rPr lang="en-US" dirty="0" smtClean="0"/>
              <a:t> </a:t>
            </a:r>
            <a:r>
              <a:rPr lang="en-US" dirty="0" err="1" smtClean="0"/>
              <a:t>en</a:t>
            </a:r>
            <a:r>
              <a:rPr lang="en-US" dirty="0" smtClean="0"/>
              <a:t> la Fig. 14</a:t>
            </a:r>
            <a:r>
              <a:rPr lang="en-US" dirty="0" smtClean="0"/>
              <a:t>.</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6974006" y="968991"/>
            <a:ext cx="4872251" cy="4808547"/>
          </a:xfrm>
          <a:prstGeom prst="rect">
            <a:avLst/>
          </a:prstGeom>
        </p:spPr>
      </p:pic>
      <p:sp>
        <p:nvSpPr>
          <p:cNvPr id="4" name="Rectángulo 3"/>
          <p:cNvSpPr/>
          <p:nvPr/>
        </p:nvSpPr>
        <p:spPr>
          <a:xfrm>
            <a:off x="6864825" y="5905648"/>
            <a:ext cx="4878195" cy="369332"/>
          </a:xfrm>
          <a:prstGeom prst="rect">
            <a:avLst/>
          </a:prstGeom>
        </p:spPr>
        <p:txBody>
          <a:bodyPr wrap="none">
            <a:spAutoFit/>
          </a:bodyPr>
          <a:lstStyle/>
          <a:p>
            <a:pPr algn="ctr"/>
            <a:r>
              <a:rPr lang="en-US" b="1" dirty="0"/>
              <a:t>Fig. 14. </a:t>
            </a:r>
            <a:r>
              <a:rPr lang="en-US" b="1" dirty="0" err="1"/>
              <a:t>Anunciador</a:t>
            </a:r>
            <a:r>
              <a:rPr lang="en-US" b="1" dirty="0"/>
              <a:t> de </a:t>
            </a:r>
            <a:r>
              <a:rPr lang="en-US" b="1" dirty="0" err="1"/>
              <a:t>subestación</a:t>
            </a:r>
            <a:r>
              <a:rPr lang="en-US" b="1" dirty="0"/>
              <a:t> de 6 </a:t>
            </a:r>
            <a:r>
              <a:rPr lang="en-US" b="1" dirty="0" err="1"/>
              <a:t>ventanas</a:t>
            </a:r>
            <a:endParaRPr lang="en-US" b="1" dirty="0"/>
          </a:p>
        </p:txBody>
      </p:sp>
    </p:spTree>
    <p:extLst>
      <p:ext uri="{BB962C8B-B14F-4D97-AF65-F5344CB8AC3E}">
        <p14:creationId xmlns:p14="http://schemas.microsoft.com/office/powerpoint/2010/main" val="606444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6477" y="163860"/>
            <a:ext cx="11818961" cy="4524315"/>
          </a:xfrm>
          <a:prstGeom prst="rect">
            <a:avLst/>
          </a:prstGeom>
        </p:spPr>
        <p:txBody>
          <a:bodyPr wrap="square">
            <a:spAutoFit/>
          </a:bodyPr>
          <a:lstStyle/>
          <a:p>
            <a:pPr algn="just"/>
            <a:endParaRPr lang="en-US" dirty="0" smtClean="0"/>
          </a:p>
          <a:p>
            <a:pPr algn="just"/>
            <a:r>
              <a:rPr lang="en-US" dirty="0" err="1" smtClean="0"/>
              <a:t>Cada</a:t>
            </a:r>
            <a:r>
              <a:rPr lang="en-US" dirty="0" smtClean="0"/>
              <a:t> </a:t>
            </a:r>
            <a:r>
              <a:rPr lang="en-US" dirty="0" err="1" smtClean="0"/>
              <a:t>ventana</a:t>
            </a:r>
            <a:r>
              <a:rPr lang="en-US" dirty="0" smtClean="0"/>
              <a:t> de </a:t>
            </a:r>
            <a:r>
              <a:rPr lang="en-US" dirty="0" err="1" smtClean="0"/>
              <a:t>este</a:t>
            </a:r>
            <a:r>
              <a:rPr lang="en-US" dirty="0" smtClean="0"/>
              <a:t> </a:t>
            </a:r>
            <a:r>
              <a:rPr lang="en-US" dirty="0" err="1" smtClean="0"/>
              <a:t>anunciador</a:t>
            </a:r>
            <a:r>
              <a:rPr lang="en-US" dirty="0" smtClean="0"/>
              <a:t> </a:t>
            </a:r>
            <a:r>
              <a:rPr lang="en-US" dirty="0" err="1" smtClean="0"/>
              <a:t>tiene</a:t>
            </a:r>
            <a:r>
              <a:rPr lang="en-US" dirty="0" smtClean="0"/>
              <a:t> </a:t>
            </a:r>
            <a:r>
              <a:rPr lang="en-US" dirty="0" err="1" smtClean="0"/>
              <a:t>una</a:t>
            </a:r>
            <a:r>
              <a:rPr lang="en-US" dirty="0" smtClean="0"/>
              <a:t> </a:t>
            </a:r>
            <a:r>
              <a:rPr lang="en-US" dirty="0" err="1" smtClean="0"/>
              <a:t>alarma</a:t>
            </a:r>
            <a:r>
              <a:rPr lang="en-US" dirty="0" smtClean="0"/>
              <a:t> </a:t>
            </a:r>
            <a:r>
              <a:rPr lang="en-US" dirty="0" err="1" smtClean="0"/>
              <a:t>específica</a:t>
            </a:r>
            <a:r>
              <a:rPr lang="en-US" dirty="0" smtClean="0"/>
              <a:t> </a:t>
            </a:r>
            <a:r>
              <a:rPr lang="en-US" dirty="0" err="1" smtClean="0"/>
              <a:t>asignada</a:t>
            </a:r>
            <a:r>
              <a:rPr lang="en-US" dirty="0" smtClean="0"/>
              <a:t> y </a:t>
            </a:r>
            <a:r>
              <a:rPr lang="en-US" dirty="0" err="1" smtClean="0"/>
              <a:t>escrita</a:t>
            </a:r>
            <a:r>
              <a:rPr lang="en-US" dirty="0" smtClean="0"/>
              <a:t> </a:t>
            </a:r>
            <a:r>
              <a:rPr lang="en-US" dirty="0" err="1" smtClean="0"/>
              <a:t>en</a:t>
            </a:r>
            <a:r>
              <a:rPr lang="en-US" dirty="0" smtClean="0"/>
              <a:t> la </a:t>
            </a:r>
            <a:r>
              <a:rPr lang="en-US" dirty="0" err="1" smtClean="0"/>
              <a:t>ventana</a:t>
            </a:r>
            <a:r>
              <a:rPr lang="en-US" dirty="0" smtClean="0"/>
              <a:t>. </a:t>
            </a:r>
            <a:r>
              <a:rPr lang="en-US" dirty="0" err="1" smtClean="0"/>
              <a:t>Cuando</a:t>
            </a:r>
            <a:r>
              <a:rPr lang="en-US" dirty="0" smtClean="0"/>
              <a:t> </a:t>
            </a:r>
            <a:r>
              <a:rPr lang="en-US" dirty="0" err="1" smtClean="0"/>
              <a:t>exista</a:t>
            </a:r>
            <a:r>
              <a:rPr lang="en-US" dirty="0" smtClean="0"/>
              <a:t> </a:t>
            </a:r>
            <a:r>
              <a:rPr lang="en-US" dirty="0" err="1" smtClean="0"/>
              <a:t>una</a:t>
            </a:r>
            <a:r>
              <a:rPr lang="en-US" dirty="0" smtClean="0"/>
              <a:t> </a:t>
            </a:r>
            <a:r>
              <a:rPr lang="en-US" dirty="0" err="1" smtClean="0"/>
              <a:t>alarma</a:t>
            </a:r>
            <a:r>
              <a:rPr lang="en-US" dirty="0" smtClean="0"/>
              <a:t>, se </a:t>
            </a:r>
            <a:r>
              <a:rPr lang="en-US" dirty="0" err="1" smtClean="0"/>
              <a:t>encenderá</a:t>
            </a:r>
            <a:r>
              <a:rPr lang="en-US" dirty="0" smtClean="0"/>
              <a:t> la </a:t>
            </a:r>
            <a:r>
              <a:rPr lang="en-US" dirty="0" err="1" smtClean="0"/>
              <a:t>ventana</a:t>
            </a:r>
            <a:r>
              <a:rPr lang="en-US" dirty="0" smtClean="0"/>
              <a:t> del </a:t>
            </a:r>
            <a:r>
              <a:rPr lang="en-US" dirty="0" err="1" smtClean="0"/>
              <a:t>anunciador</a:t>
            </a:r>
            <a:r>
              <a:rPr lang="en-US" dirty="0" smtClean="0"/>
              <a:t> </a:t>
            </a:r>
            <a:r>
              <a:rPr lang="en-US" dirty="0" err="1" smtClean="0"/>
              <a:t>correspondiente</a:t>
            </a:r>
            <a:r>
              <a:rPr lang="en-US" dirty="0" smtClean="0"/>
              <a:t>. </a:t>
            </a:r>
            <a:r>
              <a:rPr lang="en-US" dirty="0" err="1" smtClean="0"/>
              <a:t>Por</a:t>
            </a:r>
            <a:r>
              <a:rPr lang="en-US" dirty="0" smtClean="0"/>
              <a:t> lo </a:t>
            </a:r>
            <a:r>
              <a:rPr lang="en-US" dirty="0" err="1" smtClean="0"/>
              <a:t>tanto</a:t>
            </a:r>
            <a:r>
              <a:rPr lang="en-US" dirty="0" smtClean="0"/>
              <a:t>, el personal de la </a:t>
            </a:r>
            <a:r>
              <a:rPr lang="en-US" dirty="0" err="1" smtClean="0"/>
              <a:t>subestación</a:t>
            </a:r>
            <a:r>
              <a:rPr lang="en-US" dirty="0" smtClean="0"/>
              <a:t> </a:t>
            </a:r>
            <a:r>
              <a:rPr lang="en-US" dirty="0" err="1" smtClean="0"/>
              <a:t>en</a:t>
            </a:r>
            <a:r>
              <a:rPr lang="en-US" dirty="0" smtClean="0"/>
              <a:t> la </a:t>
            </a:r>
            <a:r>
              <a:rPr lang="en-US" dirty="0" err="1" smtClean="0"/>
              <a:t>estación</a:t>
            </a:r>
            <a:r>
              <a:rPr lang="en-US" dirty="0" smtClean="0"/>
              <a:t> </a:t>
            </a:r>
            <a:r>
              <a:rPr lang="en-US" dirty="0" err="1" smtClean="0"/>
              <a:t>estará</a:t>
            </a:r>
            <a:r>
              <a:rPr lang="en-US" dirty="0" smtClean="0"/>
              <a:t> al </a:t>
            </a:r>
            <a:r>
              <a:rPr lang="en-US" dirty="0" err="1" smtClean="0"/>
              <a:t>tanto</a:t>
            </a:r>
            <a:r>
              <a:rPr lang="en-US" dirty="0" smtClean="0"/>
              <a:t> </a:t>
            </a:r>
            <a:r>
              <a:rPr lang="en-US" dirty="0" smtClean="0"/>
              <a:t>de </a:t>
            </a:r>
            <a:r>
              <a:rPr lang="en-US" dirty="0" err="1" smtClean="0"/>
              <a:t>una</a:t>
            </a:r>
            <a:r>
              <a:rPr lang="en-US" dirty="0" smtClean="0"/>
              <a:t> </a:t>
            </a:r>
            <a:r>
              <a:rPr lang="en-US" dirty="0" err="1" smtClean="0"/>
              <a:t>condición</a:t>
            </a:r>
            <a:r>
              <a:rPr lang="en-US" dirty="0" smtClean="0"/>
              <a:t> </a:t>
            </a:r>
            <a:r>
              <a:rPr lang="en-US" dirty="0" err="1" smtClean="0"/>
              <a:t>anormal</a:t>
            </a:r>
            <a:r>
              <a:rPr lang="en-US" dirty="0" smtClean="0"/>
              <a:t> </a:t>
            </a:r>
            <a:r>
              <a:rPr lang="en-US" dirty="0" err="1" smtClean="0"/>
              <a:t>detectada</a:t>
            </a:r>
            <a:r>
              <a:rPr lang="en-US" dirty="0" smtClean="0"/>
              <a:t>.</a:t>
            </a:r>
          </a:p>
          <a:p>
            <a:pPr algn="just"/>
            <a:r>
              <a:rPr lang="en-US" dirty="0" smtClean="0"/>
              <a:t>Como </a:t>
            </a:r>
            <a:r>
              <a:rPr lang="en-US" dirty="0" err="1" smtClean="0"/>
              <a:t>mencionamos</a:t>
            </a:r>
            <a:r>
              <a:rPr lang="en-US" dirty="0" smtClean="0"/>
              <a:t> </a:t>
            </a:r>
            <a:r>
              <a:rPr lang="en-US" dirty="0" err="1" smtClean="0"/>
              <a:t>anteriormente</a:t>
            </a:r>
            <a:r>
              <a:rPr lang="en-US" dirty="0" smtClean="0"/>
              <a:t>, el personal </a:t>
            </a:r>
            <a:r>
              <a:rPr lang="en-US" dirty="0" err="1" smtClean="0"/>
              <a:t>operativo</a:t>
            </a:r>
            <a:r>
              <a:rPr lang="en-US" dirty="0" smtClean="0"/>
              <a:t> </a:t>
            </a:r>
            <a:r>
              <a:rPr lang="en-US" dirty="0" err="1" smtClean="0"/>
              <a:t>centralizado</a:t>
            </a:r>
            <a:r>
              <a:rPr lang="en-US" dirty="0" smtClean="0"/>
              <a:t> de </a:t>
            </a:r>
            <a:r>
              <a:rPr lang="en-US" dirty="0" err="1" smtClean="0"/>
              <a:t>servicios</a:t>
            </a:r>
            <a:r>
              <a:rPr lang="en-US" dirty="0" smtClean="0"/>
              <a:t> </a:t>
            </a:r>
            <a:r>
              <a:rPr lang="en-US" dirty="0" err="1" smtClean="0"/>
              <a:t>públicos</a:t>
            </a:r>
            <a:r>
              <a:rPr lang="en-US" dirty="0" smtClean="0"/>
              <a:t> </a:t>
            </a:r>
            <a:r>
              <a:rPr lang="en-US" dirty="0" err="1" smtClean="0"/>
              <a:t>recibe</a:t>
            </a:r>
            <a:r>
              <a:rPr lang="en-US" dirty="0" smtClean="0"/>
              <a:t> </a:t>
            </a:r>
            <a:r>
              <a:rPr lang="en-US" dirty="0" err="1" smtClean="0"/>
              <a:t>alertas</a:t>
            </a:r>
            <a:r>
              <a:rPr lang="en-US" dirty="0" smtClean="0"/>
              <a:t> </a:t>
            </a:r>
            <a:r>
              <a:rPr lang="en-US" dirty="0" err="1" smtClean="0"/>
              <a:t>sobre</a:t>
            </a:r>
            <a:r>
              <a:rPr lang="en-US" dirty="0" smtClean="0"/>
              <a:t> </a:t>
            </a:r>
            <a:r>
              <a:rPr lang="en-US" dirty="0" err="1" smtClean="0"/>
              <a:t>problemas</a:t>
            </a:r>
            <a:r>
              <a:rPr lang="en-US" dirty="0" smtClean="0"/>
              <a:t> </a:t>
            </a:r>
            <a:r>
              <a:rPr lang="en-US" dirty="0" err="1" smtClean="0"/>
              <a:t>en</a:t>
            </a:r>
            <a:r>
              <a:rPr lang="en-US" dirty="0" smtClean="0"/>
              <a:t> la </a:t>
            </a:r>
            <a:r>
              <a:rPr lang="en-US" dirty="0" err="1" smtClean="0"/>
              <a:t>subestación</a:t>
            </a:r>
            <a:r>
              <a:rPr lang="en-US" dirty="0" smtClean="0"/>
              <a:t> </a:t>
            </a:r>
            <a:r>
              <a:rPr lang="en-US" dirty="0" err="1" smtClean="0"/>
              <a:t>mediante</a:t>
            </a:r>
            <a:r>
              <a:rPr lang="en-US" dirty="0" smtClean="0"/>
              <a:t> </a:t>
            </a:r>
            <a:r>
              <a:rPr lang="en-US" dirty="0" err="1" smtClean="0"/>
              <a:t>sistemas</a:t>
            </a:r>
            <a:r>
              <a:rPr lang="en-US" dirty="0" smtClean="0"/>
              <a:t> de </a:t>
            </a:r>
            <a:r>
              <a:rPr lang="en-US" dirty="0" err="1" smtClean="0"/>
              <a:t>alarma</a:t>
            </a:r>
            <a:r>
              <a:rPr lang="en-US" dirty="0" smtClean="0"/>
              <a:t> </a:t>
            </a:r>
            <a:r>
              <a:rPr lang="en-US" dirty="0" err="1" smtClean="0"/>
              <a:t>remotos</a:t>
            </a:r>
            <a:r>
              <a:rPr lang="en-US" dirty="0" smtClean="0"/>
              <a:t>. </a:t>
            </a:r>
            <a:endParaRPr lang="en-US" dirty="0" smtClean="0"/>
          </a:p>
          <a:p>
            <a:pPr algn="just"/>
            <a:r>
              <a:rPr lang="en-US" dirty="0" smtClean="0"/>
              <a:t>Pero </a:t>
            </a:r>
            <a:r>
              <a:rPr lang="en-US" dirty="0" err="1" smtClean="0"/>
              <a:t>además</a:t>
            </a:r>
            <a:r>
              <a:rPr lang="en-US" dirty="0" smtClean="0"/>
              <a:t> de </a:t>
            </a:r>
            <a:r>
              <a:rPr lang="en-US" dirty="0" err="1" smtClean="0"/>
              <a:t>estar</a:t>
            </a:r>
            <a:r>
              <a:rPr lang="en-US" dirty="0" smtClean="0"/>
              <a:t> al </a:t>
            </a:r>
            <a:r>
              <a:rPr lang="en-US" dirty="0" err="1" smtClean="0"/>
              <a:t>tanto</a:t>
            </a:r>
            <a:r>
              <a:rPr lang="en-US" dirty="0" smtClean="0"/>
              <a:t> de las </a:t>
            </a:r>
            <a:r>
              <a:rPr lang="en-US" dirty="0" err="1" smtClean="0"/>
              <a:t>cosas</a:t>
            </a:r>
            <a:r>
              <a:rPr lang="en-US" dirty="0" smtClean="0"/>
              <a:t> que van mal, un </a:t>
            </a:r>
            <a:r>
              <a:rPr lang="en-US" dirty="0" err="1" smtClean="0"/>
              <a:t>operador</a:t>
            </a:r>
            <a:r>
              <a:rPr lang="en-US" dirty="0" smtClean="0"/>
              <a:t> </a:t>
            </a:r>
            <a:r>
              <a:rPr lang="en-US" dirty="0" err="1" smtClean="0"/>
              <a:t>debe</a:t>
            </a:r>
            <a:r>
              <a:rPr lang="en-US" dirty="0" smtClean="0"/>
              <a:t> </a:t>
            </a:r>
            <a:r>
              <a:rPr lang="en-US" dirty="0" err="1" smtClean="0"/>
              <a:t>tener</a:t>
            </a:r>
            <a:r>
              <a:rPr lang="en-US" dirty="0" smtClean="0"/>
              <a:t> la </a:t>
            </a:r>
            <a:r>
              <a:rPr lang="en-US" dirty="0" err="1" smtClean="0"/>
              <a:t>capacidad</a:t>
            </a:r>
            <a:r>
              <a:rPr lang="en-US" dirty="0" smtClean="0"/>
              <a:t> </a:t>
            </a:r>
            <a:r>
              <a:rPr lang="en-US" dirty="0" smtClean="0"/>
              <a:t>de </a:t>
            </a:r>
            <a:r>
              <a:rPr lang="en-US" dirty="0" err="1" smtClean="0"/>
              <a:t>obtener</a:t>
            </a:r>
            <a:r>
              <a:rPr lang="en-US" dirty="0" smtClean="0"/>
              <a:t> </a:t>
            </a:r>
            <a:r>
              <a:rPr lang="en-US" dirty="0" err="1" smtClean="0"/>
              <a:t>información</a:t>
            </a:r>
            <a:r>
              <a:rPr lang="en-US" dirty="0" smtClean="0"/>
              <a:t> </a:t>
            </a:r>
            <a:r>
              <a:rPr lang="en-US" dirty="0" err="1" smtClean="0"/>
              <a:t>adicional</a:t>
            </a:r>
            <a:r>
              <a:rPr lang="en-US" dirty="0" smtClean="0"/>
              <a:t> (p. </a:t>
            </a:r>
            <a:r>
              <a:rPr lang="en-US" dirty="0" err="1" smtClean="0"/>
              <a:t>ej</a:t>
            </a:r>
            <a:r>
              <a:rPr lang="en-US" dirty="0" smtClean="0"/>
              <a:t>., </a:t>
            </a:r>
            <a:r>
              <a:rPr lang="en-US" dirty="0" smtClean="0"/>
              <a:t>magnitudes </a:t>
            </a:r>
            <a:r>
              <a:rPr lang="en-US" dirty="0" err="1" smtClean="0"/>
              <a:t>eléctricas</a:t>
            </a:r>
            <a:r>
              <a:rPr lang="en-US" dirty="0" smtClean="0"/>
              <a:t> del </a:t>
            </a:r>
            <a:r>
              <a:rPr lang="en-US" dirty="0" err="1" smtClean="0"/>
              <a:t>sistema</a:t>
            </a:r>
            <a:r>
              <a:rPr lang="en-US" dirty="0" smtClean="0"/>
              <a:t> </a:t>
            </a:r>
            <a:r>
              <a:rPr lang="en-US" dirty="0" err="1" smtClean="0"/>
              <a:t>en</a:t>
            </a:r>
            <a:r>
              <a:rPr lang="en-US" dirty="0" smtClean="0"/>
              <a:t> la </a:t>
            </a:r>
            <a:r>
              <a:rPr lang="en-US" dirty="0" err="1" smtClean="0"/>
              <a:t>estación</a:t>
            </a:r>
            <a:r>
              <a:rPr lang="en-US" dirty="0" smtClean="0"/>
              <a:t>) e </a:t>
            </a:r>
            <a:r>
              <a:rPr lang="en-US" dirty="0" err="1" smtClean="0"/>
              <a:t>iniciar</a:t>
            </a:r>
            <a:r>
              <a:rPr lang="en-US" dirty="0" smtClean="0"/>
              <a:t> </a:t>
            </a:r>
            <a:r>
              <a:rPr lang="en-US" dirty="0" err="1" smtClean="0"/>
              <a:t>los</a:t>
            </a:r>
            <a:r>
              <a:rPr lang="en-US" dirty="0" smtClean="0"/>
              <a:t> </a:t>
            </a:r>
            <a:r>
              <a:rPr lang="en-US" dirty="0" err="1" smtClean="0"/>
              <a:t>cambios</a:t>
            </a:r>
            <a:r>
              <a:rPr lang="en-US" dirty="0" smtClean="0"/>
              <a:t> </a:t>
            </a:r>
            <a:r>
              <a:rPr lang="en-US" dirty="0" err="1" smtClean="0"/>
              <a:t>necesarios</a:t>
            </a:r>
            <a:r>
              <a:rPr lang="en-US" dirty="0" smtClean="0"/>
              <a:t> </a:t>
            </a:r>
            <a:r>
              <a:rPr lang="en-US" dirty="0" err="1" smtClean="0"/>
              <a:t>en</a:t>
            </a:r>
            <a:r>
              <a:rPr lang="en-US" dirty="0" smtClean="0"/>
              <a:t> el </a:t>
            </a:r>
            <a:r>
              <a:rPr lang="en-US" dirty="0" err="1" smtClean="0"/>
              <a:t>sistema</a:t>
            </a:r>
            <a:r>
              <a:rPr lang="en-US" dirty="0" smtClean="0"/>
              <a:t> para </a:t>
            </a:r>
            <a:r>
              <a:rPr lang="en-US" dirty="0" err="1" smtClean="0"/>
              <a:t>normalizar</a:t>
            </a:r>
            <a:r>
              <a:rPr lang="en-US" dirty="0" smtClean="0"/>
              <a:t> la </a:t>
            </a:r>
            <a:r>
              <a:rPr lang="en-US" dirty="0" err="1" smtClean="0"/>
              <a:t>situación</a:t>
            </a:r>
            <a:r>
              <a:rPr lang="en-US" dirty="0" smtClean="0"/>
              <a:t> (p. </a:t>
            </a:r>
            <a:r>
              <a:rPr lang="en-US" dirty="0" err="1" smtClean="0"/>
              <a:t>ej</a:t>
            </a:r>
            <a:r>
              <a:rPr lang="en-US" dirty="0" smtClean="0"/>
              <a:t>., </a:t>
            </a:r>
            <a:r>
              <a:rPr lang="en-US" dirty="0" err="1" smtClean="0"/>
              <a:t>operar</a:t>
            </a:r>
            <a:r>
              <a:rPr lang="en-US" dirty="0" smtClean="0"/>
              <a:t> </a:t>
            </a:r>
            <a:r>
              <a:rPr lang="en-US" dirty="0" err="1" smtClean="0"/>
              <a:t>equipos</a:t>
            </a:r>
            <a:r>
              <a:rPr lang="en-US" dirty="0" smtClean="0"/>
              <a:t> de </a:t>
            </a:r>
            <a:r>
              <a:rPr lang="en-US" dirty="0" err="1" smtClean="0"/>
              <a:t>conmutación</a:t>
            </a:r>
            <a:r>
              <a:rPr lang="en-US" dirty="0" smtClean="0"/>
              <a:t>).</a:t>
            </a:r>
          </a:p>
          <a:p>
            <a:pPr algn="just"/>
            <a:r>
              <a:rPr lang="en-US" dirty="0" err="1" smtClean="0"/>
              <a:t>Todas</a:t>
            </a:r>
            <a:r>
              <a:rPr lang="en-US" dirty="0" smtClean="0"/>
              <a:t> </a:t>
            </a:r>
            <a:r>
              <a:rPr lang="en-US" dirty="0" err="1" smtClean="0"/>
              <a:t>estas</a:t>
            </a:r>
            <a:r>
              <a:rPr lang="en-US" dirty="0" smtClean="0"/>
              <a:t> </a:t>
            </a:r>
            <a:r>
              <a:rPr lang="en-US" dirty="0" err="1" smtClean="0"/>
              <a:t>funciones</a:t>
            </a:r>
            <a:r>
              <a:rPr lang="en-US" dirty="0" smtClean="0"/>
              <a:t> se </a:t>
            </a:r>
            <a:r>
              <a:rPr lang="en-US" dirty="0" err="1" smtClean="0"/>
              <a:t>cumplen</a:t>
            </a:r>
            <a:r>
              <a:rPr lang="en-US" dirty="0" smtClean="0"/>
              <a:t> </a:t>
            </a:r>
            <a:r>
              <a:rPr lang="en-US" dirty="0" err="1" smtClean="0"/>
              <a:t>mediante</a:t>
            </a:r>
            <a:r>
              <a:rPr lang="en-US" dirty="0" smtClean="0"/>
              <a:t> </a:t>
            </a:r>
            <a:r>
              <a:rPr lang="en-US" dirty="0" err="1" smtClean="0"/>
              <a:t>sistemas</a:t>
            </a:r>
            <a:r>
              <a:rPr lang="en-US" dirty="0" smtClean="0"/>
              <a:t> de control y </a:t>
            </a:r>
            <a:r>
              <a:rPr lang="en-US" dirty="0" err="1" smtClean="0"/>
              <a:t>operación</a:t>
            </a:r>
            <a:r>
              <a:rPr lang="en-US" dirty="0" smtClean="0"/>
              <a:t> </a:t>
            </a:r>
            <a:r>
              <a:rPr lang="en-US" dirty="0" err="1" smtClean="0"/>
              <a:t>remotos,cuya</a:t>
            </a:r>
            <a:r>
              <a:rPr lang="en-US" dirty="0" smtClean="0"/>
              <a:t> </a:t>
            </a:r>
            <a:r>
              <a:rPr lang="en-US" dirty="0" err="1" smtClean="0"/>
              <a:t>misión</a:t>
            </a:r>
            <a:r>
              <a:rPr lang="en-US" dirty="0" smtClean="0"/>
              <a:t> </a:t>
            </a:r>
            <a:r>
              <a:rPr lang="en-US" dirty="0" err="1" smtClean="0"/>
              <a:t>es</a:t>
            </a:r>
            <a:r>
              <a:rPr lang="en-US" dirty="0" smtClean="0"/>
              <a:t> </a:t>
            </a:r>
            <a:r>
              <a:rPr lang="en-US" dirty="0" err="1" smtClean="0"/>
              <a:t>proporcionar</a:t>
            </a:r>
            <a:r>
              <a:rPr lang="en-US" dirty="0" smtClean="0"/>
              <a:t> </a:t>
            </a:r>
            <a:r>
              <a:rPr lang="en-US" dirty="0" err="1" smtClean="0"/>
              <a:t>capacidades</a:t>
            </a:r>
            <a:r>
              <a:rPr lang="en-US" dirty="0" smtClean="0"/>
              <a:t> de control </a:t>
            </a:r>
            <a:r>
              <a:rPr lang="en-US" dirty="0" err="1" smtClean="0"/>
              <a:t>remoto</a:t>
            </a:r>
            <a:r>
              <a:rPr lang="en-US" dirty="0" smtClean="0"/>
              <a:t>, </a:t>
            </a:r>
            <a:r>
              <a:rPr lang="en-US" dirty="0" err="1" smtClean="0"/>
              <a:t>indicación</a:t>
            </a:r>
            <a:r>
              <a:rPr lang="en-US" dirty="0" smtClean="0"/>
              <a:t> y </a:t>
            </a:r>
            <a:r>
              <a:rPr lang="en-US" dirty="0" err="1" smtClean="0"/>
              <a:t>medición</a:t>
            </a:r>
            <a:r>
              <a:rPr lang="en-US" dirty="0" smtClean="0"/>
              <a:t> al </a:t>
            </a:r>
            <a:r>
              <a:rPr lang="en-US" dirty="0" smtClean="0"/>
              <a:t>personal </a:t>
            </a:r>
            <a:r>
              <a:rPr lang="en-US" dirty="0" err="1" smtClean="0"/>
              <a:t>operativo</a:t>
            </a:r>
            <a:r>
              <a:rPr lang="en-US" dirty="0" smtClean="0"/>
              <a:t> de las </a:t>
            </a:r>
            <a:r>
              <a:rPr lang="en-US" dirty="0" err="1" smtClean="0"/>
              <a:t>empresas</a:t>
            </a:r>
            <a:r>
              <a:rPr lang="en-US" dirty="0" smtClean="0"/>
              <a:t> de </a:t>
            </a:r>
            <a:r>
              <a:rPr lang="en-US" dirty="0" err="1" smtClean="0"/>
              <a:t>servicios</a:t>
            </a:r>
            <a:r>
              <a:rPr lang="en-US" dirty="0" smtClean="0"/>
              <a:t> </a:t>
            </a:r>
            <a:r>
              <a:rPr lang="en-US" dirty="0" err="1" smtClean="0"/>
              <a:t>públicos</a:t>
            </a:r>
            <a:r>
              <a:rPr lang="en-US" dirty="0" smtClean="0"/>
              <a:t>.</a:t>
            </a:r>
          </a:p>
          <a:p>
            <a:pPr algn="just"/>
            <a:r>
              <a:rPr lang="en-US" dirty="0" smtClean="0"/>
              <a:t>Los </a:t>
            </a:r>
            <a:r>
              <a:rPr lang="en-US" dirty="0" err="1" smtClean="0"/>
              <a:t>componentes</a:t>
            </a:r>
            <a:r>
              <a:rPr lang="en-US" dirty="0" smtClean="0"/>
              <a:t> </a:t>
            </a:r>
            <a:r>
              <a:rPr lang="en-US" dirty="0" err="1" smtClean="0"/>
              <a:t>principales</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operación</a:t>
            </a:r>
            <a:r>
              <a:rPr lang="en-US" dirty="0" smtClean="0"/>
              <a:t> y control </a:t>
            </a:r>
            <a:r>
              <a:rPr lang="en-US" dirty="0" err="1" smtClean="0"/>
              <a:t>remoto</a:t>
            </a:r>
            <a:r>
              <a:rPr lang="en-US" dirty="0" smtClean="0"/>
              <a:t> son </a:t>
            </a:r>
            <a:r>
              <a:rPr lang="en-US" dirty="0" err="1" smtClean="0"/>
              <a:t>los</a:t>
            </a:r>
            <a:r>
              <a:rPr lang="en-US" dirty="0" smtClean="0"/>
              <a:t> </a:t>
            </a:r>
            <a:r>
              <a:rPr lang="en-US" dirty="0" err="1" smtClean="0"/>
              <a:t>siguientes</a:t>
            </a:r>
            <a:r>
              <a:rPr lang="en-US" dirty="0" smtClean="0"/>
              <a:t>:</a:t>
            </a:r>
          </a:p>
          <a:p>
            <a:pPr algn="just"/>
            <a:endParaRPr lang="en-US" dirty="0" smtClean="0"/>
          </a:p>
          <a:p>
            <a:pPr lvl="1" algn="just"/>
            <a:r>
              <a:rPr lang="en-US" b="1" dirty="0" smtClean="0">
                <a:solidFill>
                  <a:srgbClr val="C00000"/>
                </a:solidFill>
              </a:rPr>
              <a:t>• </a:t>
            </a:r>
            <a:r>
              <a:rPr lang="en-US" b="1" dirty="0" err="1" smtClean="0">
                <a:solidFill>
                  <a:srgbClr val="C00000"/>
                </a:solidFill>
              </a:rPr>
              <a:t>En</a:t>
            </a:r>
            <a:r>
              <a:rPr lang="en-US" b="1" dirty="0" smtClean="0">
                <a:solidFill>
                  <a:srgbClr val="C00000"/>
                </a:solidFill>
              </a:rPr>
              <a:t> </a:t>
            </a:r>
            <a:r>
              <a:rPr lang="en-US" b="1" dirty="0" err="1" smtClean="0">
                <a:solidFill>
                  <a:srgbClr val="C00000"/>
                </a:solidFill>
              </a:rPr>
              <a:t>subestación</a:t>
            </a:r>
            <a:r>
              <a:rPr lang="en-US" b="1" dirty="0" smtClean="0">
                <a:solidFill>
                  <a:srgbClr val="C00000"/>
                </a:solidFill>
              </a:rPr>
              <a:t>: </a:t>
            </a:r>
            <a:r>
              <a:rPr lang="en-US" b="1" dirty="0" err="1" smtClean="0">
                <a:solidFill>
                  <a:srgbClr val="C00000"/>
                </a:solidFill>
              </a:rPr>
              <a:t>unidades</a:t>
            </a:r>
            <a:r>
              <a:rPr lang="en-US" b="1" dirty="0" smtClean="0">
                <a:solidFill>
                  <a:srgbClr val="C00000"/>
                </a:solidFill>
              </a:rPr>
              <a:t> </a:t>
            </a:r>
            <a:r>
              <a:rPr lang="en-US" b="1" dirty="0" err="1" smtClean="0">
                <a:solidFill>
                  <a:srgbClr val="C00000"/>
                </a:solidFill>
              </a:rPr>
              <a:t>terminales</a:t>
            </a:r>
            <a:r>
              <a:rPr lang="en-US" b="1" dirty="0" smtClean="0">
                <a:solidFill>
                  <a:srgbClr val="C00000"/>
                </a:solidFill>
              </a:rPr>
              <a:t> </a:t>
            </a:r>
            <a:r>
              <a:rPr lang="en-US" b="1" dirty="0" err="1" smtClean="0">
                <a:solidFill>
                  <a:srgbClr val="C00000"/>
                </a:solidFill>
              </a:rPr>
              <a:t>remotas</a:t>
            </a:r>
            <a:r>
              <a:rPr lang="en-US" b="1" dirty="0" smtClean="0">
                <a:solidFill>
                  <a:srgbClr val="C00000"/>
                </a:solidFill>
              </a:rPr>
              <a:t> (RTU's)</a:t>
            </a:r>
          </a:p>
          <a:p>
            <a:pPr lvl="1" algn="just"/>
            <a:r>
              <a:rPr lang="en-US" b="1" dirty="0" smtClean="0">
                <a:solidFill>
                  <a:srgbClr val="C00000"/>
                </a:solidFill>
              </a:rPr>
              <a:t>• </a:t>
            </a:r>
            <a:r>
              <a:rPr lang="en-US" b="1" dirty="0" err="1" smtClean="0">
                <a:solidFill>
                  <a:srgbClr val="C00000"/>
                </a:solidFill>
              </a:rPr>
              <a:t>En</a:t>
            </a:r>
            <a:r>
              <a:rPr lang="en-US" b="1" dirty="0" smtClean="0">
                <a:solidFill>
                  <a:srgbClr val="C00000"/>
                </a:solidFill>
              </a:rPr>
              <a:t> el </a:t>
            </a:r>
            <a:r>
              <a:rPr lang="en-US" b="1" dirty="0" err="1" smtClean="0">
                <a:solidFill>
                  <a:srgbClr val="C00000"/>
                </a:solidFill>
              </a:rPr>
              <a:t>centro</a:t>
            </a:r>
            <a:r>
              <a:rPr lang="en-US" b="1" dirty="0" smtClean="0">
                <a:solidFill>
                  <a:srgbClr val="C00000"/>
                </a:solidFill>
              </a:rPr>
              <a:t> de </a:t>
            </a:r>
            <a:r>
              <a:rPr lang="en-US" b="1" dirty="0" err="1" smtClean="0">
                <a:solidFill>
                  <a:srgbClr val="C00000"/>
                </a:solidFill>
              </a:rPr>
              <a:t>despacho</a:t>
            </a:r>
            <a:r>
              <a:rPr lang="en-US" b="1" dirty="0" smtClean="0">
                <a:solidFill>
                  <a:srgbClr val="C00000"/>
                </a:solidFill>
              </a:rPr>
              <a:t>: </a:t>
            </a:r>
            <a:r>
              <a:rPr lang="en-US" b="1" dirty="0" err="1" smtClean="0">
                <a:solidFill>
                  <a:srgbClr val="C00000"/>
                </a:solidFill>
              </a:rPr>
              <a:t>unidad</a:t>
            </a:r>
            <a:r>
              <a:rPr lang="en-US" b="1" dirty="0" smtClean="0">
                <a:solidFill>
                  <a:srgbClr val="C00000"/>
                </a:solidFill>
              </a:rPr>
              <a:t> de control </a:t>
            </a:r>
            <a:r>
              <a:rPr lang="en-US" b="1" dirty="0" err="1" smtClean="0">
                <a:solidFill>
                  <a:srgbClr val="C00000"/>
                </a:solidFill>
              </a:rPr>
              <a:t>remoto</a:t>
            </a:r>
            <a:r>
              <a:rPr lang="en-US" b="1" dirty="0" smtClean="0">
                <a:solidFill>
                  <a:srgbClr val="C00000"/>
                </a:solidFill>
              </a:rPr>
              <a:t> </a:t>
            </a:r>
            <a:r>
              <a:rPr lang="en-US" b="1" dirty="0" err="1" smtClean="0">
                <a:solidFill>
                  <a:srgbClr val="C00000"/>
                </a:solidFill>
              </a:rPr>
              <a:t>centralizada</a:t>
            </a:r>
            <a:endParaRPr lang="en-US" b="1" dirty="0" smtClean="0">
              <a:solidFill>
                <a:srgbClr val="C00000"/>
              </a:solidFill>
            </a:endParaRPr>
          </a:p>
          <a:p>
            <a:pPr lvl="1" algn="just"/>
            <a:r>
              <a:rPr lang="en-US" b="1" dirty="0" smtClean="0">
                <a:solidFill>
                  <a:srgbClr val="C00000"/>
                </a:solidFill>
              </a:rPr>
              <a:t>• </a:t>
            </a:r>
            <a:r>
              <a:rPr lang="en-US" b="1" dirty="0" err="1" smtClean="0">
                <a:solidFill>
                  <a:srgbClr val="C00000"/>
                </a:solidFill>
              </a:rPr>
              <a:t>Interfaz</a:t>
            </a:r>
            <a:r>
              <a:rPr lang="en-US" b="1" dirty="0" smtClean="0">
                <a:solidFill>
                  <a:srgbClr val="C00000"/>
                </a:solidFill>
              </a:rPr>
              <a:t>: cable de </a:t>
            </a:r>
            <a:r>
              <a:rPr lang="en-US" b="1" dirty="0" err="1" smtClean="0">
                <a:solidFill>
                  <a:srgbClr val="C00000"/>
                </a:solidFill>
              </a:rPr>
              <a:t>fibra</a:t>
            </a:r>
            <a:r>
              <a:rPr lang="en-US" b="1" dirty="0" smtClean="0">
                <a:solidFill>
                  <a:srgbClr val="C00000"/>
                </a:solidFill>
              </a:rPr>
              <a:t> </a:t>
            </a:r>
            <a:r>
              <a:rPr lang="en-US" b="1" dirty="0" err="1" smtClean="0">
                <a:solidFill>
                  <a:srgbClr val="C00000"/>
                </a:solidFill>
              </a:rPr>
              <a:t>óptica</a:t>
            </a:r>
            <a:r>
              <a:rPr lang="en-US" b="1" dirty="0" smtClean="0">
                <a:solidFill>
                  <a:srgbClr val="C00000"/>
                </a:solidFill>
              </a:rPr>
              <a:t>, radio, </a:t>
            </a:r>
            <a:r>
              <a:rPr lang="en-US" b="1" dirty="0" err="1" smtClean="0">
                <a:solidFill>
                  <a:srgbClr val="C00000"/>
                </a:solidFill>
              </a:rPr>
              <a:t>línea</a:t>
            </a:r>
            <a:r>
              <a:rPr lang="en-US" b="1" dirty="0" smtClean="0">
                <a:solidFill>
                  <a:srgbClr val="C00000"/>
                </a:solidFill>
              </a:rPr>
              <a:t> </a:t>
            </a:r>
            <a:r>
              <a:rPr lang="en-US" b="1" dirty="0" err="1" smtClean="0">
                <a:solidFill>
                  <a:srgbClr val="C00000"/>
                </a:solidFill>
              </a:rPr>
              <a:t>telefónica</a:t>
            </a:r>
            <a:r>
              <a:rPr lang="en-US" b="1" dirty="0" smtClean="0">
                <a:solidFill>
                  <a:srgbClr val="C00000"/>
                </a:solidFill>
              </a:rPr>
              <a:t>, etc.</a:t>
            </a:r>
            <a:endParaRPr lang="en-US" b="1" dirty="0">
              <a:solidFill>
                <a:srgbClr val="C00000"/>
              </a:solidFill>
            </a:endParaRPr>
          </a:p>
        </p:txBody>
      </p:sp>
    </p:spTree>
    <p:extLst>
      <p:ext uri="{BB962C8B-B14F-4D97-AF65-F5344CB8AC3E}">
        <p14:creationId xmlns:p14="http://schemas.microsoft.com/office/powerpoint/2010/main" val="1200763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6477" y="162976"/>
            <a:ext cx="11778018" cy="5909310"/>
          </a:xfrm>
          <a:prstGeom prst="rect">
            <a:avLst/>
          </a:prstGeom>
        </p:spPr>
        <p:txBody>
          <a:bodyPr wrap="square">
            <a:spAutoFit/>
          </a:bodyPr>
          <a:lstStyle/>
          <a:p>
            <a:pPr algn="ctr"/>
            <a:r>
              <a:rPr lang="en-US" b="1" dirty="0" err="1" smtClean="0"/>
              <a:t>Cuestionario</a:t>
            </a:r>
            <a:r>
              <a:rPr lang="en-US" b="1" dirty="0" smtClean="0"/>
              <a:t> de las </a:t>
            </a:r>
            <a:r>
              <a:rPr lang="en-US" b="1" dirty="0" err="1" smtClean="0"/>
              <a:t>secciones</a:t>
            </a:r>
            <a:r>
              <a:rPr lang="en-US" b="1" dirty="0" smtClean="0"/>
              <a:t> 2 a 4</a:t>
            </a:r>
          </a:p>
          <a:p>
            <a:pPr algn="just"/>
            <a:endParaRPr lang="en-US" dirty="0" smtClean="0"/>
          </a:p>
          <a:p>
            <a:pPr algn="just"/>
            <a:r>
              <a:rPr lang="en-US" b="1" dirty="0" smtClean="0"/>
              <a:t>1. </a:t>
            </a:r>
            <a:r>
              <a:rPr lang="en-US" b="1" dirty="0" err="1" smtClean="0"/>
              <a:t>Verdadero</a:t>
            </a:r>
            <a:r>
              <a:rPr lang="en-US" b="1" dirty="0" smtClean="0"/>
              <a:t> o </a:t>
            </a:r>
            <a:r>
              <a:rPr lang="en-US" b="1" dirty="0" err="1" smtClean="0"/>
              <a:t>Falso</a:t>
            </a:r>
            <a:r>
              <a:rPr lang="en-US" b="1" dirty="0" smtClean="0"/>
              <a:t>: El </a:t>
            </a:r>
            <a:r>
              <a:rPr lang="en-US" b="1" dirty="0" err="1" smtClean="0"/>
              <a:t>medidor</a:t>
            </a:r>
            <a:r>
              <a:rPr lang="en-US" b="1" dirty="0" smtClean="0"/>
              <a:t> de </a:t>
            </a:r>
            <a:r>
              <a:rPr lang="en-US" b="1" dirty="0" err="1" smtClean="0"/>
              <a:t>demanda</a:t>
            </a:r>
            <a:r>
              <a:rPr lang="en-US" b="1" dirty="0" smtClean="0"/>
              <a:t> </a:t>
            </a:r>
            <a:r>
              <a:rPr lang="en-US" b="1" dirty="0" err="1" smtClean="0"/>
              <a:t>es</a:t>
            </a:r>
            <a:r>
              <a:rPr lang="en-US" b="1" dirty="0" smtClean="0"/>
              <a:t> un </a:t>
            </a:r>
            <a:r>
              <a:rPr lang="en-US" b="1" dirty="0" err="1" smtClean="0"/>
              <a:t>ejemplo</a:t>
            </a:r>
            <a:r>
              <a:rPr lang="en-US" b="1" dirty="0" smtClean="0"/>
              <a:t> de </a:t>
            </a:r>
            <a:r>
              <a:rPr lang="en-US" b="1" dirty="0" err="1" smtClean="0"/>
              <a:t>equipo</a:t>
            </a:r>
            <a:r>
              <a:rPr lang="en-US" b="1" dirty="0" smtClean="0"/>
              <a:t> </a:t>
            </a:r>
            <a:r>
              <a:rPr lang="en-US" b="1" dirty="0" err="1" smtClean="0"/>
              <a:t>indicador</a:t>
            </a:r>
            <a:r>
              <a:rPr lang="en-US" b="1" dirty="0" smtClean="0"/>
              <a:t> </a:t>
            </a:r>
            <a:r>
              <a:rPr lang="en-US" b="1" dirty="0" smtClean="0"/>
              <a:t>de </a:t>
            </a:r>
            <a:r>
              <a:rPr lang="en-US" b="1" dirty="0" err="1" smtClean="0"/>
              <a:t>medición</a:t>
            </a:r>
            <a:r>
              <a:rPr lang="en-US" b="1" dirty="0" smtClean="0"/>
              <a:t>.</a:t>
            </a:r>
          </a:p>
          <a:p>
            <a:pPr algn="just"/>
            <a:r>
              <a:rPr lang="en-US" dirty="0" smtClean="0"/>
              <a:t>a) </a:t>
            </a:r>
            <a:r>
              <a:rPr lang="en-US" dirty="0" err="1" smtClean="0"/>
              <a:t>verdad</a:t>
            </a:r>
            <a:endParaRPr lang="en-US" dirty="0" smtClean="0"/>
          </a:p>
          <a:p>
            <a:pPr algn="just"/>
            <a:r>
              <a:rPr lang="en-US" dirty="0" smtClean="0"/>
              <a:t>b) </a:t>
            </a:r>
            <a:r>
              <a:rPr lang="en-US" dirty="0" err="1" smtClean="0"/>
              <a:t>Falso</a:t>
            </a:r>
            <a:endParaRPr lang="en-US" dirty="0" smtClean="0"/>
          </a:p>
          <a:p>
            <a:pPr algn="just"/>
            <a:r>
              <a:rPr lang="en-US" b="1" dirty="0" smtClean="0"/>
              <a:t>2. ¿</a:t>
            </a:r>
            <a:r>
              <a:rPr lang="en-US" b="1" dirty="0" err="1" smtClean="0"/>
              <a:t>Qué</a:t>
            </a:r>
            <a:r>
              <a:rPr lang="en-US" b="1" dirty="0" smtClean="0"/>
              <a:t> valor de </a:t>
            </a:r>
            <a:r>
              <a:rPr lang="en-US" b="1" dirty="0" err="1" smtClean="0"/>
              <a:t>corriente</a:t>
            </a:r>
            <a:r>
              <a:rPr lang="en-US" b="1" dirty="0" smtClean="0"/>
              <a:t> </a:t>
            </a:r>
            <a:r>
              <a:rPr lang="en-US" b="1" dirty="0" err="1" smtClean="0"/>
              <a:t>leerá</a:t>
            </a:r>
            <a:r>
              <a:rPr lang="en-US" b="1" dirty="0" smtClean="0"/>
              <a:t> el </a:t>
            </a:r>
            <a:r>
              <a:rPr lang="en-US" b="1" dirty="0" err="1" smtClean="0"/>
              <a:t>amperímetro</a:t>
            </a:r>
            <a:r>
              <a:rPr lang="en-US" b="1" dirty="0" smtClean="0"/>
              <a:t> </a:t>
            </a:r>
            <a:r>
              <a:rPr lang="en-US" b="1" dirty="0" err="1" smtClean="0"/>
              <a:t>si</a:t>
            </a:r>
            <a:r>
              <a:rPr lang="en-US" b="1" dirty="0" smtClean="0"/>
              <a:t> </a:t>
            </a:r>
            <a:r>
              <a:rPr lang="en-US" b="1" dirty="0" err="1" smtClean="0"/>
              <a:t>una</a:t>
            </a:r>
            <a:r>
              <a:rPr lang="en-US" b="1" dirty="0" smtClean="0"/>
              <a:t> </a:t>
            </a:r>
            <a:r>
              <a:rPr lang="en-US" b="1" dirty="0" err="1" smtClean="0"/>
              <a:t>corriente</a:t>
            </a:r>
            <a:r>
              <a:rPr lang="en-US" b="1" dirty="0" smtClean="0"/>
              <a:t> de </a:t>
            </a:r>
            <a:r>
              <a:rPr lang="en-US" b="1" dirty="0" err="1" smtClean="0"/>
              <a:t>línea</a:t>
            </a:r>
            <a:r>
              <a:rPr lang="en-US" b="1" dirty="0" smtClean="0"/>
              <a:t> </a:t>
            </a:r>
            <a:r>
              <a:rPr lang="en-US" b="1" dirty="0" err="1" smtClean="0"/>
              <a:t>primaria</a:t>
            </a:r>
            <a:r>
              <a:rPr lang="en-US" b="1" dirty="0" smtClean="0"/>
              <a:t> </a:t>
            </a:r>
            <a:r>
              <a:rPr lang="en-US" b="1" dirty="0" smtClean="0"/>
              <a:t>de </a:t>
            </a:r>
            <a:r>
              <a:rPr lang="en-US" b="1" dirty="0" smtClean="0"/>
              <a:t>230 kV </a:t>
            </a:r>
            <a:r>
              <a:rPr lang="en-US" b="1" dirty="0" err="1" smtClean="0"/>
              <a:t>es</a:t>
            </a:r>
            <a:r>
              <a:rPr lang="en-US" b="1" dirty="0" smtClean="0"/>
              <a:t> 1800 A y el factor de </a:t>
            </a:r>
            <a:r>
              <a:rPr lang="en-US" b="1" dirty="0" err="1" smtClean="0"/>
              <a:t>transformación</a:t>
            </a:r>
            <a:r>
              <a:rPr lang="en-US" b="1" dirty="0" smtClean="0"/>
              <a:t> del TC </a:t>
            </a:r>
            <a:r>
              <a:rPr lang="en-US" b="1" dirty="0" err="1" smtClean="0"/>
              <a:t>es</a:t>
            </a:r>
            <a:r>
              <a:rPr lang="en-US" b="1" dirty="0" smtClean="0"/>
              <a:t> 3000/5?</a:t>
            </a:r>
          </a:p>
          <a:p>
            <a:pPr algn="just"/>
            <a:r>
              <a:rPr lang="en-US" dirty="0" smtClean="0"/>
              <a:t>a) 3A</a:t>
            </a:r>
          </a:p>
          <a:p>
            <a:pPr algn="just"/>
            <a:r>
              <a:rPr lang="en-US" dirty="0" smtClean="0"/>
              <a:t>b) 2A</a:t>
            </a:r>
          </a:p>
          <a:p>
            <a:pPr algn="just"/>
            <a:r>
              <a:rPr lang="en-US" dirty="0" smtClean="0"/>
              <a:t>c) 2,4A</a:t>
            </a:r>
          </a:p>
          <a:p>
            <a:pPr algn="just"/>
            <a:r>
              <a:rPr lang="en-US" dirty="0" smtClean="0"/>
              <a:t>d) 4A</a:t>
            </a:r>
          </a:p>
          <a:p>
            <a:pPr algn="just"/>
            <a:r>
              <a:rPr lang="en-US" b="1" dirty="0" smtClean="0"/>
              <a:t>3. ¿</a:t>
            </a:r>
            <a:r>
              <a:rPr lang="en-US" b="1" dirty="0" err="1" smtClean="0"/>
              <a:t>Cuál</a:t>
            </a:r>
            <a:r>
              <a:rPr lang="en-US" b="1" dirty="0" smtClean="0"/>
              <a:t> de </a:t>
            </a:r>
            <a:r>
              <a:rPr lang="en-US" b="1" dirty="0" err="1" smtClean="0"/>
              <a:t>los</a:t>
            </a:r>
            <a:r>
              <a:rPr lang="en-US" b="1" dirty="0" smtClean="0"/>
              <a:t> </a:t>
            </a:r>
            <a:r>
              <a:rPr lang="en-US" b="1" dirty="0" err="1" smtClean="0"/>
              <a:t>siguientes</a:t>
            </a:r>
            <a:r>
              <a:rPr lang="en-US" b="1" dirty="0" smtClean="0"/>
              <a:t> no </a:t>
            </a:r>
            <a:r>
              <a:rPr lang="en-US" b="1" dirty="0" err="1" smtClean="0"/>
              <a:t>es</a:t>
            </a:r>
            <a:r>
              <a:rPr lang="en-US" b="1" dirty="0" smtClean="0"/>
              <a:t> un </a:t>
            </a:r>
            <a:r>
              <a:rPr lang="en-US" b="1" dirty="0" err="1" smtClean="0"/>
              <a:t>ejemplo</a:t>
            </a:r>
            <a:r>
              <a:rPr lang="en-US" b="1" dirty="0" smtClean="0"/>
              <a:t> de </a:t>
            </a:r>
            <a:r>
              <a:rPr lang="en-US" b="1" dirty="0" err="1" smtClean="0"/>
              <a:t>carga</a:t>
            </a:r>
            <a:r>
              <a:rPr lang="en-US" b="1" dirty="0" smtClean="0"/>
              <a:t> de CC </a:t>
            </a:r>
            <a:r>
              <a:rPr lang="en-US" b="1" dirty="0" err="1" smtClean="0"/>
              <a:t>auxiliar</a:t>
            </a:r>
            <a:r>
              <a:rPr lang="en-US" b="1" dirty="0" smtClean="0"/>
              <a:t>?</a:t>
            </a:r>
          </a:p>
          <a:p>
            <a:pPr algn="just"/>
            <a:r>
              <a:rPr lang="en-US" dirty="0" smtClean="0"/>
              <a:t>a) </a:t>
            </a:r>
            <a:r>
              <a:rPr lang="en-US" dirty="0" err="1" smtClean="0"/>
              <a:t>Cargador</a:t>
            </a:r>
            <a:r>
              <a:rPr lang="en-US" dirty="0" smtClean="0"/>
              <a:t> de </a:t>
            </a:r>
            <a:r>
              <a:rPr lang="en-US" dirty="0" err="1" smtClean="0"/>
              <a:t>batería</a:t>
            </a:r>
            <a:endParaRPr lang="en-US" dirty="0" smtClean="0"/>
          </a:p>
          <a:p>
            <a:pPr algn="just"/>
            <a:r>
              <a:rPr lang="en-US" dirty="0" smtClean="0"/>
              <a:t>b) </a:t>
            </a:r>
            <a:r>
              <a:rPr lang="en-US" dirty="0" err="1" smtClean="0"/>
              <a:t>Luces</a:t>
            </a:r>
            <a:r>
              <a:rPr lang="en-US" dirty="0" smtClean="0"/>
              <a:t> </a:t>
            </a:r>
            <a:r>
              <a:rPr lang="en-US" dirty="0" err="1" smtClean="0"/>
              <a:t>indicadoras</a:t>
            </a:r>
            <a:endParaRPr lang="en-US" dirty="0" smtClean="0"/>
          </a:p>
          <a:p>
            <a:pPr algn="just"/>
            <a:r>
              <a:rPr lang="en-US" dirty="0" smtClean="0"/>
              <a:t>c) </a:t>
            </a:r>
            <a:r>
              <a:rPr lang="en-US" dirty="0" err="1" smtClean="0"/>
              <a:t>Circuitos</a:t>
            </a:r>
            <a:r>
              <a:rPr lang="en-US" dirty="0" smtClean="0"/>
              <a:t> de </a:t>
            </a:r>
            <a:r>
              <a:rPr lang="en-US" dirty="0" err="1" smtClean="0"/>
              <a:t>alarma</a:t>
            </a:r>
            <a:endParaRPr lang="en-US" dirty="0" smtClean="0"/>
          </a:p>
          <a:p>
            <a:pPr algn="just"/>
            <a:r>
              <a:rPr lang="en-US" dirty="0" smtClean="0"/>
              <a:t>d) </a:t>
            </a:r>
            <a:r>
              <a:rPr lang="en-US" dirty="0" err="1" smtClean="0"/>
              <a:t>Alumbrado</a:t>
            </a:r>
            <a:r>
              <a:rPr lang="en-US" dirty="0" smtClean="0"/>
              <a:t> de </a:t>
            </a:r>
            <a:r>
              <a:rPr lang="en-US" dirty="0" err="1" smtClean="0"/>
              <a:t>emergencia</a:t>
            </a:r>
            <a:endParaRPr lang="en-US" dirty="0" smtClean="0"/>
          </a:p>
          <a:p>
            <a:pPr algn="just"/>
            <a:r>
              <a:rPr lang="en-US" b="1" dirty="0" smtClean="0"/>
              <a:t>4. ¿</a:t>
            </a:r>
            <a:r>
              <a:rPr lang="en-US" b="1" dirty="0" err="1" smtClean="0"/>
              <a:t>Cuál</a:t>
            </a:r>
            <a:r>
              <a:rPr lang="en-US" b="1" dirty="0" smtClean="0"/>
              <a:t> de </a:t>
            </a:r>
            <a:r>
              <a:rPr lang="en-US" b="1" dirty="0" err="1" smtClean="0"/>
              <a:t>los</a:t>
            </a:r>
            <a:r>
              <a:rPr lang="en-US" b="1" dirty="0" smtClean="0"/>
              <a:t> </a:t>
            </a:r>
            <a:r>
              <a:rPr lang="en-US" b="1" dirty="0" err="1" smtClean="0"/>
              <a:t>siguientes</a:t>
            </a:r>
            <a:r>
              <a:rPr lang="en-US" b="1" dirty="0" smtClean="0"/>
              <a:t> </a:t>
            </a:r>
            <a:r>
              <a:rPr lang="en-US" b="1" dirty="0" err="1" smtClean="0"/>
              <a:t>es</a:t>
            </a:r>
            <a:r>
              <a:rPr lang="en-US" b="1" dirty="0" smtClean="0"/>
              <a:t> un </a:t>
            </a:r>
            <a:r>
              <a:rPr lang="en-US" b="1" dirty="0" err="1" smtClean="0"/>
              <a:t>ejemplo</a:t>
            </a:r>
            <a:r>
              <a:rPr lang="en-US" b="1" dirty="0" smtClean="0"/>
              <a:t> de </a:t>
            </a:r>
            <a:r>
              <a:rPr lang="en-US" b="1" dirty="0" err="1" smtClean="0"/>
              <a:t>carga</a:t>
            </a:r>
            <a:r>
              <a:rPr lang="en-US" b="1" dirty="0" smtClean="0"/>
              <a:t> de CA </a:t>
            </a:r>
            <a:r>
              <a:rPr lang="en-US" b="1" dirty="0" err="1" smtClean="0"/>
              <a:t>auxiliar</a:t>
            </a:r>
            <a:r>
              <a:rPr lang="en-US" b="1" dirty="0" smtClean="0"/>
              <a:t>?</a:t>
            </a:r>
          </a:p>
          <a:p>
            <a:pPr algn="just"/>
            <a:r>
              <a:rPr lang="en-US" dirty="0" smtClean="0"/>
              <a:t>a) </a:t>
            </a:r>
            <a:r>
              <a:rPr lang="en-US" dirty="0" err="1" smtClean="0"/>
              <a:t>Cargador</a:t>
            </a:r>
            <a:r>
              <a:rPr lang="en-US" dirty="0" smtClean="0"/>
              <a:t> de </a:t>
            </a:r>
            <a:r>
              <a:rPr lang="en-US" dirty="0" err="1" smtClean="0"/>
              <a:t>batería</a:t>
            </a:r>
            <a:endParaRPr lang="en-US" dirty="0" smtClean="0"/>
          </a:p>
          <a:p>
            <a:pPr algn="just"/>
            <a:r>
              <a:rPr lang="en-US" dirty="0" smtClean="0"/>
              <a:t>b) </a:t>
            </a:r>
            <a:r>
              <a:rPr lang="en-US" dirty="0" err="1" smtClean="0"/>
              <a:t>Iluminación</a:t>
            </a:r>
            <a:endParaRPr lang="en-US" dirty="0" smtClean="0"/>
          </a:p>
          <a:p>
            <a:pPr algn="just"/>
            <a:r>
              <a:rPr lang="en-US" dirty="0" smtClean="0"/>
              <a:t>c) </a:t>
            </a:r>
            <a:r>
              <a:rPr lang="en-US" dirty="0" err="1" smtClean="0"/>
              <a:t>Calentadores</a:t>
            </a:r>
            <a:endParaRPr lang="en-US" dirty="0" smtClean="0"/>
          </a:p>
          <a:p>
            <a:pPr algn="just"/>
            <a:r>
              <a:rPr lang="en-US" dirty="0" err="1" smtClean="0"/>
              <a:t>Todo</a:t>
            </a:r>
            <a:r>
              <a:rPr lang="en-US" dirty="0" smtClean="0"/>
              <a:t> lo </a:t>
            </a:r>
            <a:r>
              <a:rPr lang="en-US" dirty="0" smtClean="0"/>
              <a:t>anterior</a:t>
            </a:r>
          </a:p>
        </p:txBody>
      </p:sp>
    </p:spTree>
    <p:extLst>
      <p:ext uri="{BB962C8B-B14F-4D97-AF65-F5344CB8AC3E}">
        <p14:creationId xmlns:p14="http://schemas.microsoft.com/office/powerpoint/2010/main" val="1640804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6477" y="162976"/>
            <a:ext cx="11778018" cy="2862322"/>
          </a:xfrm>
          <a:prstGeom prst="rect">
            <a:avLst/>
          </a:prstGeom>
        </p:spPr>
        <p:txBody>
          <a:bodyPr wrap="square">
            <a:spAutoFit/>
          </a:bodyPr>
          <a:lstStyle/>
          <a:p>
            <a:pPr algn="just"/>
            <a:endParaRPr lang="en-US" dirty="0" smtClean="0"/>
          </a:p>
          <a:p>
            <a:pPr algn="just"/>
            <a:r>
              <a:rPr lang="en-US" b="1" dirty="0" smtClean="0"/>
              <a:t>5. ¿</a:t>
            </a:r>
            <a:r>
              <a:rPr lang="en-US" b="1" dirty="0" err="1" smtClean="0"/>
              <a:t>Cuál</a:t>
            </a:r>
            <a:r>
              <a:rPr lang="en-US" b="1" dirty="0" smtClean="0"/>
              <a:t> de las </a:t>
            </a:r>
            <a:r>
              <a:rPr lang="en-US" b="1" dirty="0" err="1" smtClean="0"/>
              <a:t>siguientes</a:t>
            </a:r>
            <a:r>
              <a:rPr lang="en-US" b="1" dirty="0" smtClean="0"/>
              <a:t> </a:t>
            </a:r>
            <a:r>
              <a:rPr lang="en-US" b="1" dirty="0" err="1" smtClean="0"/>
              <a:t>condiciones</a:t>
            </a:r>
            <a:r>
              <a:rPr lang="en-US" b="1" dirty="0" smtClean="0"/>
              <a:t> del </a:t>
            </a:r>
            <a:r>
              <a:rPr lang="en-US" b="1" dirty="0" err="1" smtClean="0"/>
              <a:t>transformador</a:t>
            </a:r>
            <a:r>
              <a:rPr lang="en-US" b="1" dirty="0" smtClean="0"/>
              <a:t> </a:t>
            </a:r>
            <a:r>
              <a:rPr lang="en-US" b="1" dirty="0" err="1" smtClean="0"/>
              <a:t>lleno</a:t>
            </a:r>
            <a:r>
              <a:rPr lang="en-US" b="1" dirty="0" smtClean="0"/>
              <a:t> de </a:t>
            </a:r>
            <a:r>
              <a:rPr lang="en-US" b="1" dirty="0" err="1" smtClean="0"/>
              <a:t>aceite</a:t>
            </a:r>
            <a:r>
              <a:rPr lang="en-US" b="1" dirty="0" smtClean="0"/>
              <a:t> </a:t>
            </a:r>
            <a:r>
              <a:rPr lang="en-US" b="1" dirty="0" smtClean="0"/>
              <a:t>no </a:t>
            </a:r>
            <a:r>
              <a:rPr lang="en-US" b="1" dirty="0" err="1" smtClean="0"/>
              <a:t>activará</a:t>
            </a:r>
            <a:r>
              <a:rPr lang="en-US" b="1" dirty="0" smtClean="0"/>
              <a:t> </a:t>
            </a:r>
            <a:r>
              <a:rPr lang="en-US" b="1" dirty="0" err="1" smtClean="0"/>
              <a:t>una</a:t>
            </a:r>
            <a:r>
              <a:rPr lang="en-US" b="1" dirty="0" smtClean="0"/>
              <a:t> </a:t>
            </a:r>
            <a:r>
              <a:rPr lang="en-US" b="1" dirty="0" err="1" smtClean="0"/>
              <a:t>alarma</a:t>
            </a:r>
            <a:r>
              <a:rPr lang="en-US" b="1" dirty="0" smtClean="0"/>
              <a:t>?</a:t>
            </a:r>
          </a:p>
          <a:p>
            <a:pPr algn="just"/>
            <a:r>
              <a:rPr lang="en-US" dirty="0" smtClean="0"/>
              <a:t>a) Alta </a:t>
            </a:r>
            <a:r>
              <a:rPr lang="en-US" dirty="0" err="1" smtClean="0"/>
              <a:t>temperatura</a:t>
            </a:r>
            <a:r>
              <a:rPr lang="en-US" dirty="0" smtClean="0"/>
              <a:t> del </a:t>
            </a:r>
            <a:r>
              <a:rPr lang="en-US" dirty="0" err="1" smtClean="0"/>
              <a:t>aceite</a:t>
            </a:r>
            <a:endParaRPr lang="en-US" dirty="0" smtClean="0"/>
          </a:p>
          <a:p>
            <a:pPr algn="just"/>
            <a:r>
              <a:rPr lang="en-US" dirty="0" smtClean="0"/>
              <a:t>b) </a:t>
            </a:r>
            <a:r>
              <a:rPr lang="en-US" dirty="0" err="1" smtClean="0"/>
              <a:t>Bajo</a:t>
            </a:r>
            <a:r>
              <a:rPr lang="en-US" dirty="0" smtClean="0"/>
              <a:t> </a:t>
            </a:r>
            <a:r>
              <a:rPr lang="en-US" dirty="0" err="1" smtClean="0"/>
              <a:t>nivel</a:t>
            </a:r>
            <a:r>
              <a:rPr lang="en-US" dirty="0" smtClean="0"/>
              <a:t> de </a:t>
            </a:r>
            <a:r>
              <a:rPr lang="en-US" dirty="0" err="1" smtClean="0"/>
              <a:t>aceite</a:t>
            </a:r>
            <a:endParaRPr lang="en-US" dirty="0" smtClean="0"/>
          </a:p>
          <a:p>
            <a:pPr algn="just"/>
            <a:r>
              <a:rPr lang="en-US" dirty="0" smtClean="0"/>
              <a:t>c) Baja </a:t>
            </a:r>
            <a:r>
              <a:rPr lang="en-US" dirty="0" err="1" smtClean="0"/>
              <a:t>temperatura</a:t>
            </a:r>
            <a:r>
              <a:rPr lang="en-US" dirty="0" smtClean="0"/>
              <a:t> del </a:t>
            </a:r>
            <a:r>
              <a:rPr lang="en-US" dirty="0" err="1" smtClean="0"/>
              <a:t>aceited</a:t>
            </a:r>
            <a:r>
              <a:rPr lang="en-US" dirty="0" smtClean="0"/>
              <a:t>) Alto </a:t>
            </a:r>
            <a:r>
              <a:rPr lang="en-US" dirty="0" err="1" smtClean="0"/>
              <a:t>contenido</a:t>
            </a:r>
            <a:r>
              <a:rPr lang="en-US" dirty="0" smtClean="0"/>
              <a:t> de gas </a:t>
            </a:r>
            <a:r>
              <a:rPr lang="en-US" dirty="0" err="1" smtClean="0"/>
              <a:t>en</a:t>
            </a:r>
            <a:r>
              <a:rPr lang="en-US" dirty="0" smtClean="0"/>
              <a:t> el </a:t>
            </a:r>
            <a:r>
              <a:rPr lang="en-US" dirty="0" err="1" smtClean="0"/>
              <a:t>aceite</a:t>
            </a:r>
            <a:endParaRPr lang="en-US" dirty="0" smtClean="0"/>
          </a:p>
          <a:p>
            <a:pPr algn="just"/>
            <a:r>
              <a:rPr lang="en-US" b="1" dirty="0" smtClean="0"/>
              <a:t>6. ¿</a:t>
            </a:r>
            <a:r>
              <a:rPr lang="en-US" b="1" dirty="0" err="1" smtClean="0"/>
              <a:t>Cuál</a:t>
            </a:r>
            <a:r>
              <a:rPr lang="en-US" b="1" dirty="0" smtClean="0"/>
              <a:t> de </a:t>
            </a:r>
            <a:r>
              <a:rPr lang="en-US" b="1" dirty="0" err="1" smtClean="0"/>
              <a:t>los</a:t>
            </a:r>
            <a:r>
              <a:rPr lang="en-US" b="1" dirty="0" smtClean="0"/>
              <a:t> </a:t>
            </a:r>
            <a:r>
              <a:rPr lang="en-US" b="1" dirty="0" err="1" smtClean="0"/>
              <a:t>siguientes</a:t>
            </a:r>
            <a:r>
              <a:rPr lang="en-US" b="1" dirty="0" smtClean="0"/>
              <a:t> no </a:t>
            </a:r>
            <a:r>
              <a:rPr lang="en-US" b="1" dirty="0" err="1" smtClean="0"/>
              <a:t>es</a:t>
            </a:r>
            <a:r>
              <a:rPr lang="en-US" b="1" dirty="0" smtClean="0"/>
              <a:t> un </a:t>
            </a:r>
            <a:r>
              <a:rPr lang="en-US" b="1" dirty="0" err="1" smtClean="0"/>
              <a:t>componente</a:t>
            </a:r>
            <a:r>
              <a:rPr lang="en-US" b="1" dirty="0" smtClean="0"/>
              <a:t> de un </a:t>
            </a:r>
            <a:r>
              <a:rPr lang="en-US" b="1" dirty="0" err="1" smtClean="0"/>
              <a:t>sistema</a:t>
            </a:r>
            <a:r>
              <a:rPr lang="en-US" b="1" dirty="0" smtClean="0"/>
              <a:t> de </a:t>
            </a:r>
            <a:r>
              <a:rPr lang="en-US" b="1" dirty="0" err="1" smtClean="0"/>
              <a:t>alarma</a:t>
            </a:r>
            <a:r>
              <a:rPr lang="en-US" b="1" dirty="0" smtClean="0"/>
              <a:t> </a:t>
            </a:r>
            <a:r>
              <a:rPr lang="en-US" b="1" dirty="0" smtClean="0"/>
              <a:t>local</a:t>
            </a:r>
            <a:r>
              <a:rPr lang="en-US" b="1" dirty="0" smtClean="0"/>
              <a:t>?</a:t>
            </a:r>
          </a:p>
          <a:p>
            <a:pPr algn="just"/>
            <a:r>
              <a:rPr lang="en-US" dirty="0" smtClean="0"/>
              <a:t>a) </a:t>
            </a:r>
            <a:r>
              <a:rPr lang="en-US" dirty="0" err="1" smtClean="0"/>
              <a:t>Sensores</a:t>
            </a:r>
            <a:endParaRPr lang="en-US" dirty="0" smtClean="0"/>
          </a:p>
          <a:p>
            <a:pPr algn="just"/>
            <a:r>
              <a:rPr lang="en-US" dirty="0" smtClean="0"/>
              <a:t>b) </a:t>
            </a:r>
            <a:r>
              <a:rPr lang="en-US" dirty="0" err="1" smtClean="0"/>
              <a:t>campanas</a:t>
            </a:r>
            <a:endParaRPr lang="en-US" dirty="0" smtClean="0"/>
          </a:p>
          <a:p>
            <a:pPr algn="just"/>
            <a:r>
              <a:rPr lang="en-US" dirty="0" smtClean="0"/>
              <a:t>c) </a:t>
            </a:r>
            <a:r>
              <a:rPr lang="en-US" dirty="0" err="1" smtClean="0"/>
              <a:t>Anunciadores</a:t>
            </a:r>
            <a:endParaRPr lang="en-US" dirty="0" smtClean="0"/>
          </a:p>
          <a:p>
            <a:pPr algn="just"/>
            <a:r>
              <a:rPr lang="en-US" dirty="0" smtClean="0"/>
              <a:t>d) </a:t>
            </a:r>
            <a:r>
              <a:rPr lang="en-US" dirty="0" err="1" smtClean="0"/>
              <a:t>Transmisores</a:t>
            </a:r>
            <a:endParaRPr lang="en-US" dirty="0"/>
          </a:p>
        </p:txBody>
      </p:sp>
    </p:spTree>
    <p:extLst>
      <p:ext uri="{BB962C8B-B14F-4D97-AF65-F5344CB8AC3E}">
        <p14:creationId xmlns:p14="http://schemas.microsoft.com/office/powerpoint/2010/main" val="3176270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878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3772" y="431382"/>
            <a:ext cx="11778018" cy="4524315"/>
          </a:xfrm>
          <a:prstGeom prst="rect">
            <a:avLst/>
          </a:prstGeom>
        </p:spPr>
        <p:txBody>
          <a:bodyPr wrap="square">
            <a:spAutoFit/>
          </a:bodyPr>
          <a:lstStyle/>
          <a:p>
            <a:pPr algn="just"/>
            <a:r>
              <a:rPr lang="en-US" sz="3600" b="1" dirty="0" err="1" smtClean="0"/>
              <a:t>Conclusión</a:t>
            </a:r>
            <a:endParaRPr lang="en-US" sz="3600" b="1" dirty="0" smtClean="0"/>
          </a:p>
          <a:p>
            <a:pPr algn="just"/>
            <a:endParaRPr lang="en-US" dirty="0" smtClean="0"/>
          </a:p>
          <a:p>
            <a:pPr algn="just"/>
            <a:r>
              <a:rPr lang="en-US" dirty="0" smtClean="0"/>
              <a:t>Este </a:t>
            </a:r>
            <a:r>
              <a:rPr lang="en-US" dirty="0" err="1" smtClean="0"/>
              <a:t>curso</a:t>
            </a:r>
            <a:r>
              <a:rPr lang="en-US" dirty="0" smtClean="0"/>
              <a:t> </a:t>
            </a:r>
            <a:r>
              <a:rPr lang="en-US" dirty="0" err="1" smtClean="0"/>
              <a:t>proporcionó</a:t>
            </a:r>
            <a:r>
              <a:rPr lang="en-US" dirty="0" smtClean="0"/>
              <a:t> </a:t>
            </a:r>
            <a:r>
              <a:rPr lang="en-US" dirty="0" err="1" smtClean="0"/>
              <a:t>una</a:t>
            </a:r>
            <a:r>
              <a:rPr lang="en-US" dirty="0" smtClean="0"/>
              <a:t> </a:t>
            </a:r>
            <a:r>
              <a:rPr lang="en-US" dirty="0" err="1" smtClean="0"/>
              <a:t>descripción</a:t>
            </a:r>
            <a:r>
              <a:rPr lang="en-US" dirty="0" smtClean="0"/>
              <a:t> general de </a:t>
            </a:r>
            <a:r>
              <a:rPr lang="en-US" dirty="0" err="1" smtClean="0"/>
              <a:t>los</a:t>
            </a:r>
            <a:r>
              <a:rPr lang="en-US" dirty="0" smtClean="0"/>
              <a:t> </a:t>
            </a:r>
            <a:r>
              <a:rPr lang="en-US" dirty="0" err="1" smtClean="0"/>
              <a:t>sistemas</a:t>
            </a:r>
            <a:r>
              <a:rPr lang="en-US" dirty="0" smtClean="0"/>
              <a:t> </a:t>
            </a:r>
            <a:r>
              <a:rPr lang="en-US" dirty="0" err="1" smtClean="0"/>
              <a:t>auxiliares</a:t>
            </a:r>
            <a:r>
              <a:rPr lang="en-US" dirty="0" smtClean="0"/>
              <a:t> y de control de </a:t>
            </a:r>
            <a:r>
              <a:rPr lang="en-US" dirty="0" err="1" smtClean="0"/>
              <a:t>subestaciones</a:t>
            </a:r>
            <a:r>
              <a:rPr lang="en-US" dirty="0" smtClean="0"/>
              <a:t> </a:t>
            </a:r>
            <a:r>
              <a:rPr lang="en-US" dirty="0" err="1" smtClean="0"/>
              <a:t>modernas</a:t>
            </a:r>
            <a:r>
              <a:rPr lang="en-US" dirty="0" smtClean="0"/>
              <a:t>, </a:t>
            </a:r>
            <a:r>
              <a:rPr lang="en-US" dirty="0" err="1" smtClean="0"/>
              <a:t>concentrándose</a:t>
            </a:r>
            <a:r>
              <a:rPr lang="en-US" dirty="0" smtClean="0"/>
              <a:t> </a:t>
            </a:r>
            <a:r>
              <a:rPr lang="en-US" dirty="0" err="1" smtClean="0"/>
              <a:t>en</a:t>
            </a:r>
            <a:r>
              <a:rPr lang="en-US" dirty="0" smtClean="0"/>
              <a:t> </a:t>
            </a:r>
            <a:r>
              <a:rPr lang="en-US" dirty="0" err="1" smtClean="0"/>
              <a:t>su</a:t>
            </a:r>
            <a:r>
              <a:rPr lang="en-US" dirty="0" smtClean="0"/>
              <a:t> </a:t>
            </a:r>
            <a:r>
              <a:rPr lang="en-US" dirty="0" err="1" smtClean="0"/>
              <a:t>papel</a:t>
            </a:r>
            <a:r>
              <a:rPr lang="en-US" dirty="0" smtClean="0"/>
              <a:t> principal </a:t>
            </a:r>
            <a:r>
              <a:rPr lang="en-US" dirty="0" err="1" smtClean="0"/>
              <a:t>en</a:t>
            </a:r>
            <a:r>
              <a:rPr lang="en-US" dirty="0" smtClean="0"/>
              <a:t> el </a:t>
            </a:r>
            <a:r>
              <a:rPr lang="en-US" dirty="0" err="1" smtClean="0"/>
              <a:t>respaldo</a:t>
            </a:r>
            <a:r>
              <a:rPr lang="en-US" dirty="0" smtClean="0"/>
              <a:t> de la </a:t>
            </a:r>
            <a:r>
              <a:rPr lang="en-US" dirty="0" err="1" smtClean="0"/>
              <a:t>operación</a:t>
            </a:r>
            <a:r>
              <a:rPr lang="en-US" dirty="0" smtClean="0"/>
              <a:t> </a:t>
            </a:r>
            <a:r>
              <a:rPr lang="en-US" dirty="0" err="1" smtClean="0"/>
              <a:t>confiable</a:t>
            </a:r>
            <a:r>
              <a:rPr lang="en-US" dirty="0" smtClean="0"/>
              <a:t> y </a:t>
            </a:r>
            <a:r>
              <a:rPr lang="en-US" dirty="0" err="1" smtClean="0"/>
              <a:t>efectiva</a:t>
            </a:r>
            <a:r>
              <a:rPr lang="en-US" dirty="0" smtClean="0"/>
              <a:t> de </a:t>
            </a:r>
            <a:r>
              <a:rPr lang="en-US" dirty="0" err="1" smtClean="0"/>
              <a:t>los</a:t>
            </a:r>
            <a:r>
              <a:rPr lang="en-US" dirty="0" smtClean="0"/>
              <a:t> </a:t>
            </a:r>
            <a:r>
              <a:rPr lang="en-US" dirty="0" err="1" smtClean="0"/>
              <a:t>sistemas</a:t>
            </a:r>
            <a:r>
              <a:rPr lang="en-US" dirty="0" smtClean="0"/>
              <a:t> de </a:t>
            </a:r>
            <a:r>
              <a:rPr lang="en-US" dirty="0" err="1" smtClean="0"/>
              <a:t>energía</a:t>
            </a:r>
            <a:r>
              <a:rPr lang="en-US" dirty="0" smtClean="0"/>
              <a:t> para </a:t>
            </a:r>
            <a:r>
              <a:rPr lang="en-US" dirty="0" err="1" smtClean="0"/>
              <a:t>permitirle</a:t>
            </a:r>
            <a:r>
              <a:rPr lang="en-US" dirty="0" smtClean="0"/>
              <a:t>:</a:t>
            </a:r>
          </a:p>
          <a:p>
            <a:pPr algn="just"/>
            <a:endParaRPr lang="en-US" dirty="0" smtClean="0"/>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Describir</a:t>
            </a:r>
            <a:r>
              <a:rPr lang="en-US" b="1" dirty="0" smtClean="0">
                <a:solidFill>
                  <a:srgbClr val="0070C0"/>
                </a:solidFill>
              </a:rPr>
              <a:t> la </a:t>
            </a:r>
            <a:r>
              <a:rPr lang="en-US" b="1" dirty="0" err="1" smtClean="0">
                <a:solidFill>
                  <a:srgbClr val="0070C0"/>
                </a:solidFill>
              </a:rPr>
              <a:t>misión</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de </a:t>
            </a:r>
            <a:r>
              <a:rPr lang="en-US" b="1" dirty="0" err="1" smtClean="0">
                <a:solidFill>
                  <a:srgbClr val="0070C0"/>
                </a:solidFill>
              </a:rPr>
              <a:t>relés</a:t>
            </a:r>
            <a:r>
              <a:rPr lang="en-US" b="1" dirty="0" smtClean="0">
                <a:solidFill>
                  <a:srgbClr val="0070C0"/>
                </a:solidFill>
              </a:rPr>
              <a:t> y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criterios</a:t>
            </a:r>
            <a:r>
              <a:rPr lang="en-US" b="1" dirty="0" smtClean="0">
                <a:solidFill>
                  <a:srgbClr val="0070C0"/>
                </a:solidFill>
              </a:rPr>
              <a:t> que </a:t>
            </a:r>
            <a:r>
              <a:rPr lang="en-US" b="1" dirty="0" err="1" smtClean="0">
                <a:solidFill>
                  <a:srgbClr val="0070C0"/>
                </a:solidFill>
              </a:rPr>
              <a:t>deben</a:t>
            </a:r>
            <a:r>
              <a:rPr lang="en-US" b="1" dirty="0" smtClean="0">
                <a:solidFill>
                  <a:srgbClr val="0070C0"/>
                </a:solidFill>
              </a:rPr>
              <a:t> </a:t>
            </a:r>
            <a:r>
              <a:rPr lang="en-US" b="1" dirty="0" err="1" smtClean="0">
                <a:solidFill>
                  <a:srgbClr val="0070C0"/>
                </a:solidFill>
              </a:rPr>
              <a:t>cumplir</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Lista</a:t>
            </a:r>
            <a:r>
              <a:rPr lang="en-US" b="1" dirty="0" smtClean="0">
                <a:solidFill>
                  <a:srgbClr val="0070C0"/>
                </a:solidFill>
              </a:rPr>
              <a:t> de </a:t>
            </a:r>
            <a:r>
              <a:rPr lang="en-US" b="1" dirty="0" err="1" smtClean="0">
                <a:solidFill>
                  <a:srgbClr val="0070C0"/>
                </a:solidFill>
              </a:rPr>
              <a:t>tipos</a:t>
            </a:r>
            <a:r>
              <a:rPr lang="en-US" b="1" dirty="0" smtClean="0">
                <a:solidFill>
                  <a:srgbClr val="0070C0"/>
                </a:solidFill>
              </a:rPr>
              <a:t> de </a:t>
            </a:r>
            <a:r>
              <a:rPr lang="en-US" b="1" dirty="0" err="1" smtClean="0">
                <a:solidFill>
                  <a:srgbClr val="0070C0"/>
                </a:solidFill>
              </a:rPr>
              <a:t>esquemas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de </a:t>
            </a:r>
            <a:r>
              <a:rPr lang="en-US" b="1" dirty="0" err="1" smtClean="0">
                <a:solidFill>
                  <a:srgbClr val="0070C0"/>
                </a:solidFill>
              </a:rPr>
              <a:t>relés</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Explicar</a:t>
            </a:r>
            <a:r>
              <a:rPr lang="en-US" b="1" dirty="0" smtClean="0">
                <a:solidFill>
                  <a:srgbClr val="0070C0"/>
                </a:solidFill>
              </a:rPr>
              <a:t> el principio de </a:t>
            </a:r>
            <a:r>
              <a:rPr lang="en-US" b="1" dirty="0" err="1" smtClean="0">
                <a:solidFill>
                  <a:srgbClr val="0070C0"/>
                </a:solidFill>
              </a:rPr>
              <a:t>protección</a:t>
            </a:r>
            <a:r>
              <a:rPr lang="en-US" b="1" dirty="0" smtClean="0">
                <a:solidFill>
                  <a:srgbClr val="0070C0"/>
                </a:solidFill>
              </a:rPr>
              <a:t> </a:t>
            </a:r>
            <a:r>
              <a:rPr lang="en-US" b="1" dirty="0" err="1" smtClean="0">
                <a:solidFill>
                  <a:srgbClr val="0070C0"/>
                </a:solidFill>
              </a:rPr>
              <a:t>diferencial</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Describir</a:t>
            </a:r>
            <a:r>
              <a:rPr lang="en-US" b="1" dirty="0" smtClean="0">
                <a:solidFill>
                  <a:srgbClr val="0070C0"/>
                </a:solidFill>
              </a:rPr>
              <a:t> para </a:t>
            </a:r>
            <a:r>
              <a:rPr lang="en-US" b="1" dirty="0" err="1" smtClean="0">
                <a:solidFill>
                  <a:srgbClr val="0070C0"/>
                </a:solidFill>
              </a:rPr>
              <a:t>qué</a:t>
            </a:r>
            <a:r>
              <a:rPr lang="en-US" b="1" dirty="0" smtClean="0">
                <a:solidFill>
                  <a:srgbClr val="0070C0"/>
                </a:solidFill>
              </a:rPr>
              <a:t> </a:t>
            </a:r>
            <a:r>
              <a:rPr lang="en-US" b="1" dirty="0" err="1" smtClean="0">
                <a:solidFill>
                  <a:srgbClr val="0070C0"/>
                </a:solidFill>
              </a:rPr>
              <a:t>sirven</a:t>
            </a:r>
            <a:r>
              <a:rPr lang="en-US" b="1" dirty="0" smtClean="0">
                <a:solidFill>
                  <a:srgbClr val="0070C0"/>
                </a:solidFill>
              </a:rPr>
              <a:t> la </a:t>
            </a:r>
            <a:r>
              <a:rPr lang="en-US" b="1" dirty="0" err="1" smtClean="0">
                <a:solidFill>
                  <a:srgbClr val="0070C0"/>
                </a:solidFill>
              </a:rPr>
              <a:t>protección</a:t>
            </a:r>
            <a:r>
              <a:rPr lang="en-US" b="1" dirty="0" smtClean="0">
                <a:solidFill>
                  <a:srgbClr val="0070C0"/>
                </a:solidFill>
              </a:rPr>
              <a:t> contra </a:t>
            </a:r>
            <a:r>
              <a:rPr lang="en-US" b="1" dirty="0" err="1" smtClean="0">
                <a:solidFill>
                  <a:srgbClr val="0070C0"/>
                </a:solidFill>
              </a:rPr>
              <a:t>fallas</a:t>
            </a:r>
            <a:r>
              <a:rPr lang="en-US" b="1" dirty="0" smtClean="0">
                <a:solidFill>
                  <a:srgbClr val="0070C0"/>
                </a:solidFill>
              </a:rPr>
              <a:t> del </a:t>
            </a:r>
            <a:r>
              <a:rPr lang="en-US" b="1" dirty="0" err="1" smtClean="0">
                <a:solidFill>
                  <a:srgbClr val="0070C0"/>
                </a:solidFill>
              </a:rPr>
              <a:t>interruptor</a:t>
            </a:r>
            <a:r>
              <a:rPr lang="en-US" b="1" dirty="0" smtClean="0">
                <a:solidFill>
                  <a:srgbClr val="0070C0"/>
                </a:solidFill>
              </a:rPr>
              <a:t> y el </a:t>
            </a:r>
            <a:r>
              <a:rPr lang="en-US" b="1" dirty="0" err="1" smtClean="0">
                <a:solidFill>
                  <a:srgbClr val="0070C0"/>
                </a:solidFill>
              </a:rPr>
              <a:t>recierre</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Comprender</a:t>
            </a:r>
            <a:r>
              <a:rPr lang="en-US" b="1" dirty="0" smtClean="0">
                <a:solidFill>
                  <a:srgbClr val="0070C0"/>
                </a:solidFill>
              </a:rPr>
              <a:t> el principio de </a:t>
            </a:r>
            <a:r>
              <a:rPr lang="en-US" b="1" dirty="0" err="1" smtClean="0">
                <a:solidFill>
                  <a:srgbClr val="0070C0"/>
                </a:solidFill>
              </a:rPr>
              <a:t>transmisión</a:t>
            </a:r>
            <a:r>
              <a:rPr lang="en-US" b="1" dirty="0" smtClean="0">
                <a:solidFill>
                  <a:srgbClr val="0070C0"/>
                </a:solidFill>
              </a:rPr>
              <a:t> de </a:t>
            </a:r>
            <a:r>
              <a:rPr lang="en-US" b="1" dirty="0" err="1" smtClean="0">
                <a:solidFill>
                  <a:srgbClr val="0070C0"/>
                </a:solidFill>
              </a:rPr>
              <a:t>señales</a:t>
            </a:r>
            <a:r>
              <a:rPr lang="en-US" b="1" dirty="0" smtClean="0">
                <a:solidFill>
                  <a:srgbClr val="0070C0"/>
                </a:solidFill>
              </a:rPr>
              <a:t> </a:t>
            </a:r>
            <a:r>
              <a:rPr lang="en-US" b="1" dirty="0" err="1" smtClean="0">
                <a:solidFill>
                  <a:srgbClr val="0070C0"/>
                </a:solidFill>
              </a:rPr>
              <a:t>mediante</a:t>
            </a:r>
            <a:r>
              <a:rPr lang="en-US" b="1" dirty="0" smtClean="0">
                <a:solidFill>
                  <a:srgbClr val="0070C0"/>
                </a:solidFill>
              </a:rPr>
              <a:t> cable de </a:t>
            </a:r>
            <a:r>
              <a:rPr lang="en-US" b="1" dirty="0" err="1" smtClean="0">
                <a:solidFill>
                  <a:srgbClr val="0070C0"/>
                </a:solidFill>
              </a:rPr>
              <a:t>fibra</a:t>
            </a:r>
            <a:r>
              <a:rPr lang="en-US" b="1" dirty="0" smtClean="0">
                <a:solidFill>
                  <a:srgbClr val="0070C0"/>
                </a:solidFill>
              </a:rPr>
              <a:t> </a:t>
            </a:r>
            <a:r>
              <a:rPr lang="en-US" b="1" dirty="0" err="1" smtClean="0">
                <a:solidFill>
                  <a:srgbClr val="0070C0"/>
                </a:solidFill>
              </a:rPr>
              <a:t>óptica</a:t>
            </a:r>
            <a:r>
              <a:rPr lang="en-US" b="1" dirty="0" smtClean="0">
                <a:solidFill>
                  <a:srgbClr val="0070C0"/>
                </a:solidFill>
              </a:rPr>
              <a:t>.</a:t>
            </a: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Conocer</a:t>
            </a:r>
            <a:r>
              <a:rPr lang="en-US" b="1" dirty="0" smtClean="0">
                <a:solidFill>
                  <a:srgbClr val="0070C0"/>
                </a:solidFill>
              </a:rPr>
              <a:t> la </a:t>
            </a:r>
            <a:r>
              <a:rPr lang="en-US" b="1" dirty="0" err="1" smtClean="0">
                <a:solidFill>
                  <a:srgbClr val="0070C0"/>
                </a:solidFill>
              </a:rPr>
              <a:t>diferencia</a:t>
            </a:r>
            <a:r>
              <a:rPr lang="en-US" b="1" dirty="0" smtClean="0">
                <a:solidFill>
                  <a:srgbClr val="0070C0"/>
                </a:solidFill>
              </a:rPr>
              <a:t> entre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tipos</a:t>
            </a:r>
            <a:r>
              <a:rPr lang="en-US" b="1" dirty="0" smtClean="0">
                <a:solidFill>
                  <a:srgbClr val="0070C0"/>
                </a:solidFill>
              </a:rPr>
              <a:t> de </a:t>
            </a:r>
            <a:r>
              <a:rPr lang="en-US" b="1" dirty="0" err="1" smtClean="0">
                <a:solidFill>
                  <a:srgbClr val="0070C0"/>
                </a:solidFill>
              </a:rPr>
              <a:t>equipos</a:t>
            </a:r>
            <a:r>
              <a:rPr lang="en-US" b="1" dirty="0" smtClean="0">
                <a:solidFill>
                  <a:srgbClr val="0070C0"/>
                </a:solidFill>
              </a:rPr>
              <a:t> de </a:t>
            </a:r>
            <a:r>
              <a:rPr lang="en-US" b="1" dirty="0" err="1" smtClean="0">
                <a:solidFill>
                  <a:srgbClr val="0070C0"/>
                </a:solidFill>
              </a:rPr>
              <a:t>medición</a:t>
            </a:r>
            <a:r>
              <a:rPr lang="en-US" b="1" dirty="0" smtClean="0">
                <a:solidFill>
                  <a:srgbClr val="0070C0"/>
                </a:solidFill>
              </a:rPr>
              <a:t> </a:t>
            </a:r>
            <a:r>
              <a:rPr lang="en-US" b="1" dirty="0" err="1" smtClean="0">
                <a:solidFill>
                  <a:srgbClr val="0070C0"/>
                </a:solidFill>
              </a:rPr>
              <a:t>analógicos</a:t>
            </a:r>
            <a:r>
              <a:rPr lang="en-US" b="1" dirty="0" smtClean="0">
                <a:solidFill>
                  <a:srgbClr val="0070C0"/>
                </a:solidFill>
              </a:rPr>
              <a:t> y </a:t>
            </a:r>
            <a:r>
              <a:rPr lang="en-US" b="1" dirty="0" err="1" smtClean="0">
                <a:solidFill>
                  <a:srgbClr val="0070C0"/>
                </a:solidFill>
              </a:rPr>
              <a:t>digitales</a:t>
            </a:r>
            <a:r>
              <a:rPr lang="en-US" b="1" dirty="0" smtClean="0">
                <a:solidFill>
                  <a:srgbClr val="0070C0"/>
                </a:solidFill>
              </a:rPr>
              <a:t>.</a:t>
            </a: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Calcular</a:t>
            </a:r>
            <a:r>
              <a:rPr lang="en-US" b="1" dirty="0" smtClean="0">
                <a:solidFill>
                  <a:srgbClr val="0070C0"/>
                </a:solidFill>
              </a:rPr>
              <a:t> un valor real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parámetros</a:t>
            </a:r>
            <a:r>
              <a:rPr lang="en-US" b="1" dirty="0" smtClean="0">
                <a:solidFill>
                  <a:srgbClr val="0070C0"/>
                </a:solidFill>
              </a:rPr>
              <a:t> del </a:t>
            </a:r>
            <a:r>
              <a:rPr lang="en-US" b="1" dirty="0" err="1" smtClean="0">
                <a:solidFill>
                  <a:srgbClr val="0070C0"/>
                </a:solidFill>
              </a:rPr>
              <a:t>sistema</a:t>
            </a:r>
            <a:r>
              <a:rPr lang="en-US" b="1" dirty="0" smtClean="0">
                <a:solidFill>
                  <a:srgbClr val="0070C0"/>
                </a:solidFill>
              </a:rPr>
              <a:t> </a:t>
            </a:r>
            <a:r>
              <a:rPr lang="en-US" b="1" dirty="0" err="1" smtClean="0">
                <a:solidFill>
                  <a:srgbClr val="0070C0"/>
                </a:solidFill>
              </a:rPr>
              <a:t>eléctrico</a:t>
            </a:r>
            <a:r>
              <a:rPr lang="en-US" b="1" dirty="0" smtClean="0">
                <a:solidFill>
                  <a:srgbClr val="0070C0"/>
                </a:solidFill>
              </a:rPr>
              <a:t> </a:t>
            </a:r>
            <a:r>
              <a:rPr lang="en-US" b="1" dirty="0" err="1" smtClean="0">
                <a:solidFill>
                  <a:srgbClr val="0070C0"/>
                </a:solidFill>
              </a:rPr>
              <a:t>usando</a:t>
            </a:r>
            <a:r>
              <a:rPr lang="en-US" b="1" dirty="0" smtClean="0">
                <a:solidFill>
                  <a:srgbClr val="0070C0"/>
                </a:solidFill>
              </a:rPr>
              <a:t> </a:t>
            </a:r>
            <a:r>
              <a:rPr lang="en-US" b="1" dirty="0" err="1" smtClean="0">
                <a:solidFill>
                  <a:srgbClr val="0070C0"/>
                </a:solidFill>
              </a:rPr>
              <a:t>lecturas</a:t>
            </a:r>
            <a:r>
              <a:rPr lang="en-US" b="1" dirty="0" smtClean="0">
                <a:solidFill>
                  <a:srgbClr val="0070C0"/>
                </a:solidFill>
              </a:rPr>
              <a:t> de </a:t>
            </a:r>
            <a:r>
              <a:rPr lang="en-US" b="1" dirty="0" err="1" smtClean="0">
                <a:solidFill>
                  <a:srgbClr val="0070C0"/>
                </a:solidFill>
              </a:rPr>
              <a:t>medidores</a:t>
            </a:r>
            <a:r>
              <a:rPr lang="en-US" b="1" dirty="0" smtClean="0">
                <a:solidFill>
                  <a:srgbClr val="0070C0"/>
                </a:solidFill>
              </a:rPr>
              <a:t> </a:t>
            </a:r>
            <a:r>
              <a:rPr lang="en-US" b="1" dirty="0" smtClean="0">
                <a:solidFill>
                  <a:srgbClr val="0070C0"/>
                </a:solidFill>
              </a:rPr>
              <a:t>e </a:t>
            </a:r>
            <a:r>
              <a:rPr lang="en-US" b="1" dirty="0" err="1" smtClean="0">
                <a:solidFill>
                  <a:srgbClr val="0070C0"/>
                </a:solidFill>
              </a:rPr>
              <a:t>instrumentos</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Conocer</a:t>
            </a:r>
            <a:r>
              <a:rPr lang="en-US" b="1" dirty="0" smtClean="0">
                <a:solidFill>
                  <a:srgbClr val="0070C0"/>
                </a:solidFill>
              </a:rPr>
              <a:t> la </a:t>
            </a:r>
            <a:r>
              <a:rPr lang="en-US" b="1" dirty="0" err="1" smtClean="0">
                <a:solidFill>
                  <a:srgbClr val="0070C0"/>
                </a:solidFill>
              </a:rPr>
              <a:t>misión</a:t>
            </a:r>
            <a:r>
              <a:rPr lang="en-US" b="1" dirty="0" smtClean="0">
                <a:solidFill>
                  <a:srgbClr val="0070C0"/>
                </a:solidFill>
              </a:rPr>
              <a:t> y </a:t>
            </a:r>
            <a:r>
              <a:rPr lang="en-US" b="1" dirty="0" err="1" smtClean="0">
                <a:solidFill>
                  <a:srgbClr val="0070C0"/>
                </a:solidFill>
              </a:rPr>
              <a:t>componentes</a:t>
            </a:r>
            <a:r>
              <a:rPr lang="en-US" b="1" dirty="0" smtClean="0">
                <a:solidFill>
                  <a:srgbClr val="0070C0"/>
                </a:solidFill>
              </a:rPr>
              <a:t> </a:t>
            </a:r>
            <a:r>
              <a:rPr lang="en-US" b="1" dirty="0" err="1" smtClean="0">
                <a:solidFill>
                  <a:srgbClr val="0070C0"/>
                </a:solidFill>
              </a:rPr>
              <a:t>principales</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sistemas</a:t>
            </a:r>
            <a:r>
              <a:rPr lang="en-US" b="1" dirty="0" smtClean="0">
                <a:solidFill>
                  <a:srgbClr val="0070C0"/>
                </a:solidFill>
              </a:rPr>
              <a:t> </a:t>
            </a:r>
            <a:r>
              <a:rPr lang="en-US" b="1" dirty="0" err="1" smtClean="0">
                <a:solidFill>
                  <a:srgbClr val="0070C0"/>
                </a:solidFill>
              </a:rPr>
              <a:t>auxiliares</a:t>
            </a:r>
            <a:r>
              <a:rPr lang="en-US" b="1" dirty="0" smtClean="0">
                <a:solidFill>
                  <a:srgbClr val="0070C0"/>
                </a:solidFill>
              </a:rPr>
              <a:t> AC </a:t>
            </a:r>
            <a:r>
              <a:rPr lang="en-US" b="1" dirty="0" smtClean="0">
                <a:solidFill>
                  <a:srgbClr val="0070C0"/>
                </a:solidFill>
              </a:rPr>
              <a:t>y DC</a:t>
            </a:r>
            <a:endParaRPr lang="en-US" b="1" dirty="0" smtClean="0">
              <a:solidFill>
                <a:srgbClr val="0070C0"/>
              </a:solidFill>
            </a:endParaRPr>
          </a:p>
          <a:p>
            <a:pPr marL="285750" indent="-285750" algn="just">
              <a:buFont typeface="Wingdings" panose="05000000000000000000" pitchFamily="2" charset="2"/>
              <a:buChar char="v"/>
            </a:pPr>
            <a:r>
              <a:rPr lang="en-US" b="1" dirty="0" smtClean="0">
                <a:solidFill>
                  <a:srgbClr val="0070C0"/>
                </a:solidFill>
              </a:rPr>
              <a:t> </a:t>
            </a:r>
            <a:r>
              <a:rPr lang="en-US" b="1" dirty="0" err="1" smtClean="0">
                <a:solidFill>
                  <a:srgbClr val="0070C0"/>
                </a:solidFill>
              </a:rPr>
              <a:t>Lista</a:t>
            </a:r>
            <a:r>
              <a:rPr lang="en-US" b="1" dirty="0" smtClean="0">
                <a:solidFill>
                  <a:srgbClr val="0070C0"/>
                </a:solidFill>
              </a:rPr>
              <a:t> de </a:t>
            </a:r>
            <a:r>
              <a:rPr lang="en-US" b="1" dirty="0" err="1" smtClean="0">
                <a:solidFill>
                  <a:srgbClr val="0070C0"/>
                </a:solidFill>
              </a:rPr>
              <a:t>tipos</a:t>
            </a:r>
            <a:r>
              <a:rPr lang="en-US" b="1" dirty="0" smtClean="0">
                <a:solidFill>
                  <a:srgbClr val="0070C0"/>
                </a:solidFill>
              </a:rPr>
              <a:t> de </a:t>
            </a:r>
            <a:r>
              <a:rPr lang="en-US" b="1" dirty="0" err="1" smtClean="0">
                <a:solidFill>
                  <a:srgbClr val="0070C0"/>
                </a:solidFill>
              </a:rPr>
              <a:t>condiciones</a:t>
            </a:r>
            <a:r>
              <a:rPr lang="en-US" b="1" dirty="0" smtClean="0">
                <a:solidFill>
                  <a:srgbClr val="0070C0"/>
                </a:solidFill>
              </a:rPr>
              <a:t> que </a:t>
            </a:r>
            <a:r>
              <a:rPr lang="en-US" b="1" dirty="0" err="1" smtClean="0">
                <a:solidFill>
                  <a:srgbClr val="0070C0"/>
                </a:solidFill>
              </a:rPr>
              <a:t>activan</a:t>
            </a:r>
            <a:r>
              <a:rPr lang="en-US" b="1" dirty="0" smtClean="0">
                <a:solidFill>
                  <a:srgbClr val="0070C0"/>
                </a:solidFill>
              </a:rPr>
              <a:t> la </a:t>
            </a:r>
            <a:r>
              <a:rPr lang="en-US" b="1" dirty="0" err="1" smtClean="0">
                <a:solidFill>
                  <a:srgbClr val="0070C0"/>
                </a:solidFill>
              </a:rPr>
              <a:t>alarma</a:t>
            </a:r>
            <a:r>
              <a:rPr lang="en-US" b="1" dirty="0" smtClean="0">
                <a:solidFill>
                  <a:srgbClr val="0070C0"/>
                </a:solidFill>
              </a:rPr>
              <a:t> de la </a:t>
            </a:r>
            <a:r>
              <a:rPr lang="en-US" b="1" dirty="0" err="1" smtClean="0">
                <a:solidFill>
                  <a:srgbClr val="0070C0"/>
                </a:solidFill>
              </a:rPr>
              <a:t>estaciónRespuestas</a:t>
            </a:r>
            <a:r>
              <a:rPr lang="en-US" b="1" dirty="0" smtClean="0">
                <a:solidFill>
                  <a:srgbClr val="0070C0"/>
                </a:solidFill>
              </a:rPr>
              <a:t> del </a:t>
            </a:r>
            <a:r>
              <a:rPr lang="en-US" b="1" dirty="0" err="1" smtClean="0">
                <a:solidFill>
                  <a:srgbClr val="0070C0"/>
                </a:solidFill>
              </a:rPr>
              <a:t>cuestionario</a:t>
            </a:r>
            <a:endParaRPr lang="en-US" b="1" dirty="0" smtClean="0">
              <a:solidFill>
                <a:srgbClr val="0070C0"/>
              </a:solidFill>
            </a:endParaRPr>
          </a:p>
        </p:txBody>
      </p:sp>
    </p:spTree>
    <p:extLst>
      <p:ext uri="{BB962C8B-B14F-4D97-AF65-F5344CB8AC3E}">
        <p14:creationId xmlns:p14="http://schemas.microsoft.com/office/powerpoint/2010/main" val="1050148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3772" y="431382"/>
            <a:ext cx="11778018" cy="5909310"/>
          </a:xfrm>
          <a:prstGeom prst="rect">
            <a:avLst/>
          </a:prstGeom>
        </p:spPr>
        <p:txBody>
          <a:bodyPr wrap="square">
            <a:spAutoFit/>
          </a:bodyPr>
          <a:lstStyle/>
          <a:p>
            <a:pPr algn="just"/>
            <a:r>
              <a:rPr lang="en-US" dirty="0" err="1" smtClean="0"/>
              <a:t>Respuestas</a:t>
            </a:r>
            <a:r>
              <a:rPr lang="en-US" dirty="0" smtClean="0"/>
              <a:t> </a:t>
            </a:r>
            <a:r>
              <a:rPr lang="en-US" dirty="0" smtClean="0"/>
              <a:t>del </a:t>
            </a:r>
            <a:r>
              <a:rPr lang="en-US" dirty="0" err="1" smtClean="0"/>
              <a:t>cuestionario</a:t>
            </a:r>
            <a:r>
              <a:rPr lang="en-US" dirty="0" smtClean="0"/>
              <a:t> de la </a:t>
            </a:r>
            <a:r>
              <a:rPr lang="en-US" dirty="0" err="1" smtClean="0"/>
              <a:t>sección</a:t>
            </a:r>
            <a:r>
              <a:rPr lang="en-US" dirty="0" smtClean="0"/>
              <a:t> </a:t>
            </a:r>
            <a:r>
              <a:rPr lang="en-US" dirty="0" smtClean="0"/>
              <a:t>1</a:t>
            </a:r>
          </a:p>
          <a:p>
            <a:pPr algn="just"/>
            <a:endParaRPr lang="en-US" dirty="0" smtClean="0"/>
          </a:p>
          <a:p>
            <a:pPr algn="just"/>
            <a:r>
              <a:rPr lang="en-US" b="1" dirty="0" smtClean="0"/>
              <a:t>1</a:t>
            </a:r>
            <a:r>
              <a:rPr lang="en-US" b="1" dirty="0" smtClean="0"/>
              <a:t>. d</a:t>
            </a:r>
            <a:r>
              <a:rPr lang="en-US" b="1" dirty="0" smtClean="0"/>
              <a:t>) </a:t>
            </a:r>
            <a:r>
              <a:rPr lang="en-US" b="1" dirty="0" err="1" smtClean="0"/>
              <a:t>Flexibilidad</a:t>
            </a:r>
            <a:endParaRPr lang="en-US" b="1" dirty="0" smtClean="0"/>
          </a:p>
          <a:p>
            <a:pPr algn="just"/>
            <a:r>
              <a:rPr lang="en-US" b="1" dirty="0" smtClean="0"/>
              <a:t>2. d) </a:t>
            </a:r>
            <a:r>
              <a:rPr lang="en-US" b="1" dirty="0" err="1" smtClean="0"/>
              <a:t>Ninguno</a:t>
            </a:r>
            <a:r>
              <a:rPr lang="en-US" b="1" dirty="0" smtClean="0"/>
              <a:t> de </a:t>
            </a:r>
            <a:r>
              <a:rPr lang="en-US" b="1" dirty="0" err="1" smtClean="0"/>
              <a:t>ellos</a:t>
            </a:r>
            <a:endParaRPr lang="en-US" b="1" dirty="0" smtClean="0"/>
          </a:p>
          <a:p>
            <a:pPr algn="just"/>
            <a:r>
              <a:rPr lang="en-US" b="1" dirty="0" smtClean="0"/>
              <a:t>3. c) B2</a:t>
            </a:r>
          </a:p>
          <a:p>
            <a:pPr algn="just"/>
            <a:r>
              <a:rPr lang="en-US" b="1" dirty="0" smtClean="0"/>
              <a:t>4. a) </a:t>
            </a:r>
            <a:r>
              <a:rPr lang="en-US" b="1" dirty="0" err="1" smtClean="0"/>
              <a:t>Verdadero</a:t>
            </a:r>
            <a:endParaRPr lang="en-US" b="1" dirty="0" smtClean="0"/>
          </a:p>
          <a:p>
            <a:pPr algn="just"/>
            <a:r>
              <a:rPr lang="en-US" b="1" dirty="0" smtClean="0"/>
              <a:t>5.c) </a:t>
            </a:r>
            <a:r>
              <a:rPr lang="en-US" b="1" dirty="0" err="1" smtClean="0"/>
              <a:t>Diferencial</a:t>
            </a:r>
            <a:endParaRPr lang="en-US" b="1" dirty="0" smtClean="0"/>
          </a:p>
          <a:p>
            <a:pPr algn="just"/>
            <a:r>
              <a:rPr lang="en-US" b="1" dirty="0" smtClean="0"/>
              <a:t>6. d) 4</a:t>
            </a:r>
          </a:p>
          <a:p>
            <a:pPr algn="just"/>
            <a:r>
              <a:rPr lang="en-US" b="1" dirty="0" smtClean="0"/>
              <a:t>7. d) </a:t>
            </a:r>
            <a:r>
              <a:rPr lang="en-US" b="1" dirty="0" err="1" smtClean="0"/>
              <a:t>Todos</a:t>
            </a:r>
            <a:r>
              <a:rPr lang="en-US" b="1" dirty="0" smtClean="0"/>
              <a:t> </a:t>
            </a:r>
            <a:r>
              <a:rPr lang="en-US" b="1" dirty="0" err="1" smtClean="0"/>
              <a:t>ellos</a:t>
            </a:r>
            <a:endParaRPr lang="en-US" b="1" dirty="0" smtClean="0"/>
          </a:p>
          <a:p>
            <a:pPr algn="just"/>
            <a:r>
              <a:rPr lang="en-US" b="1" dirty="0" smtClean="0"/>
              <a:t>8. b) </a:t>
            </a:r>
            <a:r>
              <a:rPr lang="en-US" b="1" dirty="0" err="1" smtClean="0"/>
              <a:t>Falso</a:t>
            </a:r>
            <a:endParaRPr lang="en-US" b="1" dirty="0" smtClean="0"/>
          </a:p>
          <a:p>
            <a:pPr algn="just"/>
            <a:r>
              <a:rPr lang="en-US" b="1" dirty="0" smtClean="0"/>
              <a:t>9. a) </a:t>
            </a:r>
            <a:r>
              <a:rPr lang="en-US" b="1" dirty="0" err="1" smtClean="0"/>
              <a:t>Plazo</a:t>
            </a:r>
            <a:endParaRPr lang="en-US" b="1" dirty="0" smtClean="0"/>
          </a:p>
          <a:p>
            <a:pPr algn="just"/>
            <a:r>
              <a:rPr lang="en-US" b="1" dirty="0" smtClean="0"/>
              <a:t>10. b) </a:t>
            </a:r>
            <a:r>
              <a:rPr lang="en-US" b="1" dirty="0" err="1" smtClean="0"/>
              <a:t>Tiene</a:t>
            </a:r>
            <a:r>
              <a:rPr lang="en-US" b="1" dirty="0" smtClean="0"/>
              <a:t> un </a:t>
            </a:r>
            <a:r>
              <a:rPr lang="en-US" b="1" dirty="0" err="1" smtClean="0"/>
              <a:t>tiempo</a:t>
            </a:r>
            <a:r>
              <a:rPr lang="en-US" b="1" dirty="0" smtClean="0"/>
              <a:t> de </a:t>
            </a:r>
            <a:r>
              <a:rPr lang="en-US" b="1" dirty="0" err="1" smtClean="0"/>
              <a:t>restauración</a:t>
            </a:r>
            <a:r>
              <a:rPr lang="en-US" b="1" dirty="0" smtClean="0"/>
              <a:t> </a:t>
            </a:r>
            <a:r>
              <a:rPr lang="en-US" b="1" dirty="0" err="1" smtClean="0"/>
              <a:t>corto</a:t>
            </a:r>
            <a:r>
              <a:rPr lang="en-US" b="1" dirty="0" smtClean="0"/>
              <a:t> </a:t>
            </a:r>
            <a:r>
              <a:rPr lang="en-US" b="1" dirty="0" err="1" smtClean="0"/>
              <a:t>después</a:t>
            </a:r>
            <a:r>
              <a:rPr lang="en-US" b="1" dirty="0" smtClean="0"/>
              <a:t> de </a:t>
            </a:r>
            <a:r>
              <a:rPr lang="en-US" b="1" dirty="0" err="1" smtClean="0"/>
              <a:t>una</a:t>
            </a:r>
            <a:r>
              <a:rPr lang="en-US" b="1" dirty="0" smtClean="0"/>
              <a:t> </a:t>
            </a:r>
            <a:r>
              <a:rPr lang="en-US" b="1" dirty="0" err="1" smtClean="0"/>
              <a:t>falla</a:t>
            </a:r>
            <a:r>
              <a:rPr lang="en-US" b="1" dirty="0" smtClean="0"/>
              <a:t> </a:t>
            </a:r>
            <a:r>
              <a:rPr lang="en-US" b="1" dirty="0" err="1" smtClean="0"/>
              <a:t>mecánica</a:t>
            </a:r>
            <a:endParaRPr lang="en-US" b="1" dirty="0" smtClean="0"/>
          </a:p>
          <a:p>
            <a:pPr algn="just"/>
            <a:endParaRPr lang="en-US" dirty="0" smtClean="0"/>
          </a:p>
          <a:p>
            <a:pPr algn="just"/>
            <a:r>
              <a:rPr lang="en-US" dirty="0" err="1" smtClean="0"/>
              <a:t>Secciones</a:t>
            </a:r>
            <a:r>
              <a:rPr lang="en-US" dirty="0" smtClean="0"/>
              <a:t> 2–4 </a:t>
            </a:r>
            <a:r>
              <a:rPr lang="en-US" dirty="0" err="1" smtClean="0"/>
              <a:t>Respuestas</a:t>
            </a:r>
            <a:r>
              <a:rPr lang="en-US" dirty="0" smtClean="0"/>
              <a:t> al </a:t>
            </a:r>
            <a:r>
              <a:rPr lang="en-US" dirty="0" err="1" smtClean="0"/>
              <a:t>cuestionario</a:t>
            </a:r>
            <a:endParaRPr lang="en-US" dirty="0" smtClean="0"/>
          </a:p>
          <a:p>
            <a:pPr algn="just"/>
            <a:endParaRPr lang="en-US" dirty="0" smtClean="0"/>
          </a:p>
          <a:p>
            <a:pPr algn="just"/>
            <a:r>
              <a:rPr lang="en-US" b="1" dirty="0" smtClean="0"/>
              <a:t>1</a:t>
            </a:r>
            <a:r>
              <a:rPr lang="en-US" b="1" dirty="0" smtClean="0"/>
              <a:t>.  b</a:t>
            </a:r>
            <a:r>
              <a:rPr lang="en-US" b="1" dirty="0" smtClean="0"/>
              <a:t>) </a:t>
            </a:r>
            <a:r>
              <a:rPr lang="en-US" b="1" dirty="0" err="1" smtClean="0"/>
              <a:t>Falso</a:t>
            </a:r>
            <a:endParaRPr lang="en-US" b="1" dirty="0" smtClean="0"/>
          </a:p>
          <a:p>
            <a:pPr algn="just"/>
            <a:r>
              <a:rPr lang="en-US" b="1" dirty="0" smtClean="0"/>
              <a:t>2. a) 3A</a:t>
            </a:r>
          </a:p>
          <a:p>
            <a:pPr algn="just"/>
            <a:r>
              <a:rPr lang="en-US" b="1" dirty="0" smtClean="0"/>
              <a:t>3. a) </a:t>
            </a:r>
            <a:r>
              <a:rPr lang="en-US" b="1" dirty="0" err="1" smtClean="0"/>
              <a:t>Cargador</a:t>
            </a:r>
            <a:r>
              <a:rPr lang="en-US" b="1" dirty="0" smtClean="0"/>
              <a:t> de </a:t>
            </a:r>
            <a:r>
              <a:rPr lang="en-US" b="1" dirty="0" err="1" smtClean="0"/>
              <a:t>batería</a:t>
            </a:r>
            <a:endParaRPr lang="en-US" b="1" dirty="0" smtClean="0"/>
          </a:p>
          <a:p>
            <a:pPr algn="just"/>
            <a:r>
              <a:rPr lang="en-US" b="1" dirty="0" smtClean="0"/>
              <a:t>4. d) </a:t>
            </a:r>
            <a:r>
              <a:rPr lang="en-US" b="1" dirty="0" err="1" smtClean="0"/>
              <a:t>Todos</a:t>
            </a:r>
            <a:r>
              <a:rPr lang="en-US" b="1" dirty="0" smtClean="0"/>
              <a:t> </a:t>
            </a:r>
            <a:r>
              <a:rPr lang="en-US" b="1" dirty="0" err="1" smtClean="0"/>
              <a:t>ellos</a:t>
            </a:r>
            <a:endParaRPr lang="en-US" b="1" dirty="0" smtClean="0"/>
          </a:p>
          <a:p>
            <a:pPr algn="just"/>
            <a:r>
              <a:rPr lang="en-US" b="1" dirty="0" smtClean="0"/>
              <a:t>5. c) Baja </a:t>
            </a:r>
            <a:r>
              <a:rPr lang="en-US" b="1" dirty="0" err="1" smtClean="0"/>
              <a:t>temperatura</a:t>
            </a:r>
            <a:r>
              <a:rPr lang="en-US" b="1" dirty="0" smtClean="0"/>
              <a:t> del </a:t>
            </a:r>
            <a:r>
              <a:rPr lang="en-US" b="1" dirty="0" err="1" smtClean="0"/>
              <a:t>aceite</a:t>
            </a:r>
            <a:endParaRPr lang="en-US" b="1" dirty="0" smtClean="0"/>
          </a:p>
          <a:p>
            <a:pPr algn="just"/>
            <a:r>
              <a:rPr lang="en-US" b="1" dirty="0" smtClean="0"/>
              <a:t>6. d) </a:t>
            </a:r>
            <a:r>
              <a:rPr lang="en-US" b="1" dirty="0" err="1" smtClean="0"/>
              <a:t>Transmisores</a:t>
            </a:r>
            <a:endParaRPr lang="en-US" b="1" dirty="0" smtClean="0"/>
          </a:p>
        </p:txBody>
      </p:sp>
    </p:spTree>
    <p:extLst>
      <p:ext uri="{BB962C8B-B14F-4D97-AF65-F5344CB8AC3E}">
        <p14:creationId xmlns:p14="http://schemas.microsoft.com/office/powerpoint/2010/main" val="70379981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10387</Words>
  <Application>Microsoft Office PowerPoint</Application>
  <PresentationFormat>Panorámica</PresentationFormat>
  <Paragraphs>645</Paragraphs>
  <Slides>40</Slides>
  <Notes>16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40</vt:i4>
      </vt:variant>
    </vt:vector>
  </HeadingPairs>
  <TitlesOfParts>
    <vt:vector size="46" baseType="lpstr">
      <vt:lpstr>Arial</vt:lpstr>
      <vt:lpstr>Calibri</vt:lpstr>
      <vt:lpstr>Calibri Light</vt:lpstr>
      <vt:lpstr>Courier New</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89</cp:revision>
  <dcterms:created xsi:type="dcterms:W3CDTF">2023-01-05T01:25:26Z</dcterms:created>
  <dcterms:modified xsi:type="dcterms:W3CDTF">2023-01-25T22:57:58Z</dcterms:modified>
</cp:coreProperties>
</file>